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 id="260" r:id="rId10"/>
  </p:sldIdLst>
  <p:sldSz cx="18288000" cy="10287000"/>
  <p:notesSz cx="6858000" cy="9144000"/>
  <p:embeddedFontLst>
    <p:embeddedFont>
      <p:font typeface="Montserrat Classic Bold" charset="1" panose="00000800000000000000"/>
      <p:regular r:id="rId11"/>
    </p:embeddedFont>
    <p:embeddedFont>
      <p:font typeface="Montserrat Bold" charset="1" panose="00000800000000000000"/>
      <p:regular r:id="rId12"/>
    </p:embeddedFont>
    <p:embeddedFont>
      <p:font typeface="Montserrat" charset="1" panose="00000500000000000000"/>
      <p:regular r:id="rId13"/>
    </p:embeddedFont>
    <p:embeddedFont>
      <p:font typeface="Montserrat Classic" charset="1" panose="00000500000000000000"/>
      <p:regular r:id="rId14"/>
    </p:embeddedFont>
    <p:embeddedFont>
      <p:font typeface="Arial" charset="1" panose="020B0502020202020204"/>
      <p:regular r:id="rId15"/>
    </p:embeddedFont>
    <p:embeddedFont>
      <p:font typeface="Arial Bold" charset="1" panose="020B0802020202020204"/>
      <p:regular r:id="rId1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slides/slide5.xml" Type="http://schemas.openxmlformats.org/officeDocument/2006/relationships/slide"/><Relationship Id="rId11" Target="fonts/font11.fntdata" Type="http://schemas.openxmlformats.org/officeDocument/2006/relationships/font"/><Relationship Id="rId12" Target="fonts/font12.fntdata" Type="http://schemas.openxmlformats.org/officeDocument/2006/relationships/font"/><Relationship Id="rId13" Target="fonts/font13.fntdata" Type="http://schemas.openxmlformats.org/officeDocument/2006/relationships/font"/><Relationship Id="rId14" Target="fonts/font14.fntdata" Type="http://schemas.openxmlformats.org/officeDocument/2006/relationships/font"/><Relationship Id="rId15" Target="fonts/font15.fntdata" Type="http://schemas.openxmlformats.org/officeDocument/2006/relationships/font"/><Relationship Id="rId16" Target="fonts/font16.fntdata" Type="http://schemas.openxmlformats.org/officeDocument/2006/relationships/font"/><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9.png" Type="http://schemas.openxmlformats.org/officeDocument/2006/relationships/image"/><Relationship Id="rId11" Target="../media/image10.png" Type="http://schemas.openxmlformats.org/officeDocument/2006/relationships/image"/><Relationship Id="rId12" Target="../media/image11.svg" Type="http://schemas.openxmlformats.org/officeDocument/2006/relationships/image"/><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5.png" Type="http://schemas.openxmlformats.org/officeDocument/2006/relationships/image"/><Relationship Id="rId7" Target="../media/image6.svg" Type="http://schemas.openxmlformats.org/officeDocument/2006/relationships/image"/><Relationship Id="rId8" Target="../media/image7.png" Type="http://schemas.openxmlformats.org/officeDocument/2006/relationships/image"/><Relationship Id="rId9" Target="../media/image8.sv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14.png" Type="http://schemas.openxmlformats.org/officeDocument/2006/relationships/image"/><Relationship Id="rId11" Target="../media/image15.svg" Type="http://schemas.openxmlformats.org/officeDocument/2006/relationships/image"/><Relationship Id="rId12" Target="../media/image16.png" Type="http://schemas.openxmlformats.org/officeDocument/2006/relationships/image"/><Relationship Id="rId13" Target="../media/image17.svg" Type="http://schemas.openxmlformats.org/officeDocument/2006/relationships/image"/><Relationship Id="rId14" Target="../media/image9.png" Type="http://schemas.openxmlformats.org/officeDocument/2006/relationships/image"/><Relationship Id="rId15" Target="../media/image10.png" Type="http://schemas.openxmlformats.org/officeDocument/2006/relationships/image"/><Relationship Id="rId16" Target="../media/image11.svg" Type="http://schemas.openxmlformats.org/officeDocument/2006/relationships/image"/><Relationship Id="rId2" Target="../media/image5.png" Type="http://schemas.openxmlformats.org/officeDocument/2006/relationships/image"/><Relationship Id="rId3" Target="../media/image6.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1.png" Type="http://schemas.openxmlformats.org/officeDocument/2006/relationships/image"/><Relationship Id="rId7" Target="../media/image2.svg" Type="http://schemas.openxmlformats.org/officeDocument/2006/relationships/image"/><Relationship Id="rId8" Target="../media/image12.png" Type="http://schemas.openxmlformats.org/officeDocument/2006/relationships/image"/><Relationship Id="rId9" Target="../media/image13.sv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4.png" Type="http://schemas.openxmlformats.org/officeDocument/2006/relationships/image"/><Relationship Id="rId3" Target="../media/image15.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9.png" Type="http://schemas.openxmlformats.org/officeDocument/2006/relationships/image"/><Relationship Id="rId7" Target="../media/image10.png" Type="http://schemas.openxmlformats.org/officeDocument/2006/relationships/image"/><Relationship Id="rId8" Target="../media/image11.sv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19.jpeg" Type="http://schemas.openxmlformats.org/officeDocument/2006/relationships/image"/><Relationship Id="rId2" Target="../media/image14.png" Type="http://schemas.openxmlformats.org/officeDocument/2006/relationships/image"/><Relationship Id="rId3" Target="../media/image15.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18.jpeg" Type="http://schemas.openxmlformats.org/officeDocument/2006/relationships/image"/><Relationship Id="rId7" Target="../media/image9.png" Type="http://schemas.openxmlformats.org/officeDocument/2006/relationships/image"/><Relationship Id="rId8" Target="../media/image10.png" Type="http://schemas.openxmlformats.org/officeDocument/2006/relationships/image"/><Relationship Id="rId9" Target="../media/image11.svg" Type="http://schemas.openxmlformats.org/officeDocument/2006/relationships/image"/></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3.png" Type="http://schemas.openxmlformats.org/officeDocument/2006/relationships/image"/><Relationship Id="rId11" Target="../media/image4.svg" Type="http://schemas.openxmlformats.org/officeDocument/2006/relationships/image"/><Relationship Id="rId12" Target="../media/image9.png" Type="http://schemas.openxmlformats.org/officeDocument/2006/relationships/image"/><Relationship Id="rId13" Target="../media/image22.jpeg" Type="http://schemas.openxmlformats.org/officeDocument/2006/relationships/image"/><Relationship Id="rId14" Target="../media/image23.jpeg" Type="http://schemas.openxmlformats.org/officeDocument/2006/relationships/image"/><Relationship Id="rId15" Target="../media/image24.jpeg" Type="http://schemas.openxmlformats.org/officeDocument/2006/relationships/image"/><Relationship Id="rId2" Target="../media/image14.png" Type="http://schemas.openxmlformats.org/officeDocument/2006/relationships/image"/><Relationship Id="rId3" Target="../media/image15.svg" Type="http://schemas.openxmlformats.org/officeDocument/2006/relationships/image"/><Relationship Id="rId4" Target="../media/image10.png" Type="http://schemas.openxmlformats.org/officeDocument/2006/relationships/image"/><Relationship Id="rId5" Target="../media/image11.svg" Type="http://schemas.openxmlformats.org/officeDocument/2006/relationships/image"/><Relationship Id="rId6" Target="../media/image20.png" Type="http://schemas.openxmlformats.org/officeDocument/2006/relationships/image"/><Relationship Id="rId7" Target="../media/image21.svg" Type="http://schemas.openxmlformats.org/officeDocument/2006/relationships/image"/><Relationship Id="rId8" Target="../media/image5.png" Type="http://schemas.openxmlformats.org/officeDocument/2006/relationships/image"/><Relationship Id="rId9" Target="../media/image6.sv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16964134" y="4095889"/>
            <a:ext cx="590332" cy="601612"/>
          </a:xfrm>
          <a:custGeom>
            <a:avLst/>
            <a:gdLst/>
            <a:ahLst/>
            <a:cxnLst/>
            <a:rect r="r" b="b" t="t" l="l"/>
            <a:pathLst>
              <a:path h="601612" w="590332">
                <a:moveTo>
                  <a:pt x="0" y="0"/>
                </a:moveTo>
                <a:lnTo>
                  <a:pt x="590332" y="0"/>
                </a:lnTo>
                <a:lnTo>
                  <a:pt x="590332" y="601612"/>
                </a:lnTo>
                <a:lnTo>
                  <a:pt x="0" y="601612"/>
                </a:lnTo>
                <a:lnTo>
                  <a:pt x="0" y="0"/>
                </a:lnTo>
                <a:close/>
              </a:path>
            </a:pathLst>
          </a:custGeom>
          <a:blipFill>
            <a:blip r:embed="rId2">
              <a:alphaModFix amt="25000"/>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2057981" y="394241"/>
            <a:ext cx="957491" cy="975787"/>
          </a:xfrm>
          <a:custGeom>
            <a:avLst/>
            <a:gdLst/>
            <a:ahLst/>
            <a:cxnLst/>
            <a:rect r="r" b="b" t="t" l="l"/>
            <a:pathLst>
              <a:path h="975787" w="957491">
                <a:moveTo>
                  <a:pt x="0" y="0"/>
                </a:moveTo>
                <a:lnTo>
                  <a:pt x="957491" y="0"/>
                </a:lnTo>
                <a:lnTo>
                  <a:pt x="957491" y="975787"/>
                </a:lnTo>
                <a:lnTo>
                  <a:pt x="0" y="975787"/>
                </a:lnTo>
                <a:lnTo>
                  <a:pt x="0" y="0"/>
                </a:lnTo>
                <a:close/>
              </a:path>
            </a:pathLst>
          </a:custGeom>
          <a:blipFill>
            <a:blip r:embed="rId4">
              <a:alphaModFix amt="25000"/>
              <a:extLst>
                <a:ext uri="{96DAC541-7B7A-43D3-8B79-37D633B846F1}">
                  <asvg:svgBlip xmlns:asvg="http://schemas.microsoft.com/office/drawing/2016/SVG/main" r:embed="rId5"/>
                </a:ext>
              </a:extLst>
            </a:blip>
            <a:stretch>
              <a:fillRect l="0" t="0" r="0" b="0"/>
            </a:stretch>
          </a:blipFill>
        </p:spPr>
      </p:sp>
      <p:sp>
        <p:nvSpPr>
          <p:cNvPr name="Freeform 4" id="4"/>
          <p:cNvSpPr/>
          <p:nvPr/>
        </p:nvSpPr>
        <p:spPr>
          <a:xfrm flipH="false" flipV="false" rot="0">
            <a:off x="438626" y="459785"/>
            <a:ext cx="414431" cy="422350"/>
          </a:xfrm>
          <a:custGeom>
            <a:avLst/>
            <a:gdLst/>
            <a:ahLst/>
            <a:cxnLst/>
            <a:rect r="r" b="b" t="t" l="l"/>
            <a:pathLst>
              <a:path h="422350" w="414431">
                <a:moveTo>
                  <a:pt x="0" y="0"/>
                </a:moveTo>
                <a:lnTo>
                  <a:pt x="414430" y="0"/>
                </a:lnTo>
                <a:lnTo>
                  <a:pt x="414430" y="422349"/>
                </a:lnTo>
                <a:lnTo>
                  <a:pt x="0" y="422349"/>
                </a:lnTo>
                <a:lnTo>
                  <a:pt x="0" y="0"/>
                </a:lnTo>
                <a:close/>
              </a:path>
            </a:pathLst>
          </a:custGeom>
          <a:blipFill>
            <a:blip r:embed="rId4">
              <a:alphaModFix amt="25000"/>
              <a:extLst>
                <a:ext uri="{96DAC541-7B7A-43D3-8B79-37D633B846F1}">
                  <asvg:svgBlip xmlns:asvg="http://schemas.microsoft.com/office/drawing/2016/SVG/main" r:embed="rId5"/>
                </a:ext>
              </a:extLst>
            </a:blip>
            <a:stretch>
              <a:fillRect l="0" t="0" r="0" b="0"/>
            </a:stretch>
          </a:blipFill>
        </p:spPr>
      </p:sp>
      <p:grpSp>
        <p:nvGrpSpPr>
          <p:cNvPr name="Group 5" id="5"/>
          <p:cNvGrpSpPr/>
          <p:nvPr/>
        </p:nvGrpSpPr>
        <p:grpSpPr>
          <a:xfrm rot="0">
            <a:off x="-1074324" y="7028246"/>
            <a:ext cx="1706112" cy="1706112"/>
            <a:chOff x="0" y="0"/>
            <a:chExt cx="812800" cy="812800"/>
          </a:xfrm>
        </p:grpSpPr>
        <p:sp>
          <p:nvSpPr>
            <p:cNvPr name="Freeform 6" id="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575FE"/>
            </a:solidFill>
          </p:spPr>
        </p:sp>
        <p:sp>
          <p:nvSpPr>
            <p:cNvPr name="TextBox 7" id="7"/>
            <p:cNvSpPr txBox="true"/>
            <p:nvPr/>
          </p:nvSpPr>
          <p:spPr>
            <a:xfrm>
              <a:off x="76200" y="38100"/>
              <a:ext cx="660400" cy="698500"/>
            </a:xfrm>
            <a:prstGeom prst="rect">
              <a:avLst/>
            </a:prstGeom>
          </p:spPr>
          <p:txBody>
            <a:bodyPr anchor="ctr" rtlCol="false" tIns="50800" lIns="50800" bIns="50800" rIns="50800"/>
            <a:lstStyle/>
            <a:p>
              <a:pPr algn="ctr">
                <a:lnSpc>
                  <a:spcPts val="2659"/>
                </a:lnSpc>
                <a:spcBef>
                  <a:spcPct val="0"/>
                </a:spcBef>
              </a:pPr>
            </a:p>
          </p:txBody>
        </p:sp>
      </p:grpSp>
      <p:sp>
        <p:nvSpPr>
          <p:cNvPr name="Freeform 8" id="8"/>
          <p:cNvSpPr/>
          <p:nvPr/>
        </p:nvSpPr>
        <p:spPr>
          <a:xfrm flipH="false" flipV="false" rot="0">
            <a:off x="1341340" y="8246646"/>
            <a:ext cx="807848" cy="201962"/>
          </a:xfrm>
          <a:custGeom>
            <a:avLst/>
            <a:gdLst/>
            <a:ahLst/>
            <a:cxnLst/>
            <a:rect r="r" b="b" t="t" l="l"/>
            <a:pathLst>
              <a:path h="201962" w="807848">
                <a:moveTo>
                  <a:pt x="0" y="0"/>
                </a:moveTo>
                <a:lnTo>
                  <a:pt x="807848" y="0"/>
                </a:lnTo>
                <a:lnTo>
                  <a:pt x="807848" y="201962"/>
                </a:lnTo>
                <a:lnTo>
                  <a:pt x="0" y="201962"/>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9" id="9"/>
          <p:cNvSpPr/>
          <p:nvPr/>
        </p:nvSpPr>
        <p:spPr>
          <a:xfrm flipH="false" flipV="false" rot="0">
            <a:off x="16957709" y="882134"/>
            <a:ext cx="460336" cy="306699"/>
          </a:xfrm>
          <a:custGeom>
            <a:avLst/>
            <a:gdLst/>
            <a:ahLst/>
            <a:cxnLst/>
            <a:rect r="r" b="b" t="t" l="l"/>
            <a:pathLst>
              <a:path h="306699" w="460336">
                <a:moveTo>
                  <a:pt x="0" y="0"/>
                </a:moveTo>
                <a:lnTo>
                  <a:pt x="460336" y="0"/>
                </a:lnTo>
                <a:lnTo>
                  <a:pt x="460336" y="306700"/>
                </a:lnTo>
                <a:lnTo>
                  <a:pt x="0" y="306700"/>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10" id="10"/>
          <p:cNvSpPr/>
          <p:nvPr/>
        </p:nvSpPr>
        <p:spPr>
          <a:xfrm flipH="false" flipV="false" rot="0">
            <a:off x="3231672" y="670960"/>
            <a:ext cx="11824656" cy="2038734"/>
          </a:xfrm>
          <a:custGeom>
            <a:avLst/>
            <a:gdLst/>
            <a:ahLst/>
            <a:cxnLst/>
            <a:rect r="r" b="b" t="t" l="l"/>
            <a:pathLst>
              <a:path h="2038734" w="11824656">
                <a:moveTo>
                  <a:pt x="0" y="0"/>
                </a:moveTo>
                <a:lnTo>
                  <a:pt x="11824656" y="0"/>
                </a:lnTo>
                <a:lnTo>
                  <a:pt x="11824656" y="2038733"/>
                </a:lnTo>
                <a:lnTo>
                  <a:pt x="0" y="2038733"/>
                </a:lnTo>
                <a:lnTo>
                  <a:pt x="0" y="0"/>
                </a:lnTo>
                <a:close/>
              </a:path>
            </a:pathLst>
          </a:custGeom>
          <a:blipFill>
            <a:blip r:embed="rId10"/>
            <a:stretch>
              <a:fillRect l="0" t="0" r="0" b="0"/>
            </a:stretch>
          </a:blipFill>
        </p:spPr>
      </p:sp>
      <p:grpSp>
        <p:nvGrpSpPr>
          <p:cNvPr name="Group 11" id="11"/>
          <p:cNvGrpSpPr/>
          <p:nvPr/>
        </p:nvGrpSpPr>
        <p:grpSpPr>
          <a:xfrm rot="0">
            <a:off x="853056" y="8950664"/>
            <a:ext cx="892208" cy="892208"/>
            <a:chOff x="0" y="0"/>
            <a:chExt cx="812800" cy="812800"/>
          </a:xfrm>
        </p:grpSpPr>
        <p:sp>
          <p:nvSpPr>
            <p:cNvPr name="Freeform 12" id="12"/>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575FE"/>
            </a:solidFill>
          </p:spPr>
        </p:sp>
        <p:sp>
          <p:nvSpPr>
            <p:cNvPr name="TextBox 13" id="13"/>
            <p:cNvSpPr txBox="true"/>
            <p:nvPr/>
          </p:nvSpPr>
          <p:spPr>
            <a:xfrm>
              <a:off x="76200" y="38100"/>
              <a:ext cx="660400" cy="698500"/>
            </a:xfrm>
            <a:prstGeom prst="rect">
              <a:avLst/>
            </a:prstGeom>
          </p:spPr>
          <p:txBody>
            <a:bodyPr anchor="ctr" rtlCol="false" tIns="50800" lIns="50800" bIns="50800" rIns="50800"/>
            <a:lstStyle/>
            <a:p>
              <a:pPr algn="ctr">
                <a:lnSpc>
                  <a:spcPts val="2940"/>
                </a:lnSpc>
              </a:pPr>
            </a:p>
          </p:txBody>
        </p:sp>
      </p:grpSp>
      <p:sp>
        <p:nvSpPr>
          <p:cNvPr name="Freeform 14" id="14"/>
          <p:cNvSpPr/>
          <p:nvPr/>
        </p:nvSpPr>
        <p:spPr>
          <a:xfrm flipH="false" flipV="false" rot="0">
            <a:off x="1040332" y="9137939"/>
            <a:ext cx="517657" cy="517657"/>
          </a:xfrm>
          <a:custGeom>
            <a:avLst/>
            <a:gdLst/>
            <a:ahLst/>
            <a:cxnLst/>
            <a:rect r="r" b="b" t="t" l="l"/>
            <a:pathLst>
              <a:path h="517657" w="517657">
                <a:moveTo>
                  <a:pt x="0" y="0"/>
                </a:moveTo>
                <a:lnTo>
                  <a:pt x="517656" y="0"/>
                </a:lnTo>
                <a:lnTo>
                  <a:pt x="517656" y="517657"/>
                </a:lnTo>
                <a:lnTo>
                  <a:pt x="0" y="517657"/>
                </a:lnTo>
                <a:lnTo>
                  <a:pt x="0" y="0"/>
                </a:lnTo>
                <a:close/>
              </a:path>
            </a:pathLst>
          </a:custGeom>
          <a:blipFill>
            <a:blip r:embed="rId11">
              <a:extLst>
                <a:ext uri="{96DAC541-7B7A-43D3-8B79-37D633B846F1}">
                  <asvg:svgBlip xmlns:asvg="http://schemas.microsoft.com/office/drawing/2016/SVG/main" r:embed="rId12"/>
                </a:ext>
              </a:extLst>
            </a:blip>
            <a:stretch>
              <a:fillRect l="0" t="0" r="0" b="0"/>
            </a:stretch>
          </a:blipFill>
        </p:spPr>
      </p:sp>
      <p:sp>
        <p:nvSpPr>
          <p:cNvPr name="TextBox 15" id="15"/>
          <p:cNvSpPr txBox="true"/>
          <p:nvPr/>
        </p:nvSpPr>
        <p:spPr>
          <a:xfrm rot="0">
            <a:off x="1603499" y="3394321"/>
            <a:ext cx="15354210" cy="2245753"/>
          </a:xfrm>
          <a:prstGeom prst="rect">
            <a:avLst/>
          </a:prstGeom>
        </p:spPr>
        <p:txBody>
          <a:bodyPr anchor="t" rtlCol="false" tIns="0" lIns="0" bIns="0" rIns="0">
            <a:spAutoFit/>
          </a:bodyPr>
          <a:lstStyle/>
          <a:p>
            <a:pPr algn="ctr">
              <a:lnSpc>
                <a:spcPts val="9196"/>
              </a:lnSpc>
            </a:pPr>
            <a:r>
              <a:rPr lang="en-US" sz="5711" b="true">
                <a:solidFill>
                  <a:srgbClr val="323730"/>
                </a:solidFill>
                <a:latin typeface="Montserrat Classic Bold"/>
                <a:ea typeface="Montserrat Classic Bold"/>
                <a:cs typeface="Montserrat Classic Bold"/>
                <a:sym typeface="Montserrat Classic Bold"/>
              </a:rPr>
              <a:t>Pharmaceutical Lab Equipments Suppliers</a:t>
            </a:r>
          </a:p>
        </p:txBody>
      </p:sp>
      <p:sp>
        <p:nvSpPr>
          <p:cNvPr name="TextBox 16" id="16"/>
          <p:cNvSpPr txBox="true"/>
          <p:nvPr/>
        </p:nvSpPr>
        <p:spPr>
          <a:xfrm rot="0">
            <a:off x="2057981" y="9493345"/>
            <a:ext cx="15496486" cy="341249"/>
          </a:xfrm>
          <a:prstGeom prst="rect">
            <a:avLst/>
          </a:prstGeom>
        </p:spPr>
        <p:txBody>
          <a:bodyPr anchor="t" rtlCol="false" tIns="0" lIns="0" bIns="0" rIns="0">
            <a:spAutoFit/>
          </a:bodyPr>
          <a:lstStyle/>
          <a:p>
            <a:pPr algn="l">
              <a:lnSpc>
                <a:spcPts val="2727"/>
              </a:lnSpc>
            </a:pPr>
            <a:r>
              <a:rPr lang="en-US" sz="2199" spc="-43" b="true">
                <a:solidFill>
                  <a:srgbClr val="000000"/>
                </a:solidFill>
                <a:latin typeface="Montserrat Bold"/>
                <a:ea typeface="Montserrat Bold"/>
                <a:cs typeface="Montserrat Bold"/>
                <a:sym typeface="Montserrat Bold"/>
              </a:rPr>
              <a:t>https://www.naugramedical.com/hospital-medical-equipments/pharmaceutical-equipments</a:t>
            </a:r>
          </a:p>
        </p:txBody>
      </p:sp>
      <p:sp>
        <p:nvSpPr>
          <p:cNvPr name="TextBox 17" id="17"/>
          <p:cNvSpPr txBox="true"/>
          <p:nvPr/>
        </p:nvSpPr>
        <p:spPr>
          <a:xfrm rot="0">
            <a:off x="2057981" y="8903039"/>
            <a:ext cx="1735809" cy="422176"/>
          </a:xfrm>
          <a:prstGeom prst="rect">
            <a:avLst/>
          </a:prstGeom>
        </p:spPr>
        <p:txBody>
          <a:bodyPr anchor="t" rtlCol="false" tIns="0" lIns="0" bIns="0" rIns="0">
            <a:spAutoFit/>
          </a:bodyPr>
          <a:lstStyle/>
          <a:p>
            <a:pPr algn="l">
              <a:lnSpc>
                <a:spcPts val="3499"/>
              </a:lnSpc>
            </a:pPr>
            <a:r>
              <a:rPr lang="en-US" sz="2499" b="true">
                <a:solidFill>
                  <a:srgbClr val="193378"/>
                </a:solidFill>
                <a:latin typeface="Montserrat Classic Bold"/>
                <a:ea typeface="Montserrat Classic Bold"/>
                <a:cs typeface="Montserrat Classic Bold"/>
                <a:sym typeface="Montserrat Classic Bold"/>
              </a:rPr>
              <a:t>Website</a:t>
            </a:r>
          </a:p>
        </p:txBody>
      </p:sp>
      <p:sp>
        <p:nvSpPr>
          <p:cNvPr name="TextBox 18" id="18"/>
          <p:cNvSpPr txBox="true"/>
          <p:nvPr/>
        </p:nvSpPr>
        <p:spPr>
          <a:xfrm rot="0">
            <a:off x="4506236" y="5998358"/>
            <a:ext cx="9275528" cy="530860"/>
          </a:xfrm>
          <a:prstGeom prst="rect">
            <a:avLst/>
          </a:prstGeom>
        </p:spPr>
        <p:txBody>
          <a:bodyPr anchor="t" rtlCol="false" tIns="0" lIns="0" bIns="0" rIns="0">
            <a:spAutoFit/>
          </a:bodyPr>
          <a:lstStyle/>
          <a:p>
            <a:pPr algn="ctr">
              <a:lnSpc>
                <a:spcPts val="4339"/>
              </a:lnSpc>
              <a:spcBef>
                <a:spcPct val="0"/>
              </a:spcBef>
            </a:pPr>
            <a:r>
              <a:rPr lang="en-US" sz="3099">
                <a:solidFill>
                  <a:srgbClr val="000000"/>
                </a:solidFill>
                <a:latin typeface="Montserrat"/>
                <a:ea typeface="Montserrat"/>
                <a:cs typeface="Montserrat"/>
                <a:sym typeface="Montserrat"/>
              </a:rPr>
              <a:t>Reliable Solutions for Advanced Medical</a:t>
            </a:r>
          </a:p>
        </p:txBody>
      </p:sp>
      <p:sp>
        <p:nvSpPr>
          <p:cNvPr name="TextBox 19" id="19"/>
          <p:cNvSpPr txBox="true"/>
          <p:nvPr/>
        </p:nvSpPr>
        <p:spPr>
          <a:xfrm rot="0">
            <a:off x="4355130" y="6980621"/>
            <a:ext cx="9275528" cy="488315"/>
          </a:xfrm>
          <a:prstGeom prst="rect">
            <a:avLst/>
          </a:prstGeom>
        </p:spPr>
        <p:txBody>
          <a:bodyPr anchor="t" rtlCol="false" tIns="0" lIns="0" bIns="0" rIns="0">
            <a:spAutoFit/>
          </a:bodyPr>
          <a:lstStyle/>
          <a:p>
            <a:pPr algn="ctr">
              <a:lnSpc>
                <a:spcPts val="4059"/>
              </a:lnSpc>
              <a:spcBef>
                <a:spcPct val="0"/>
              </a:spcBef>
            </a:pPr>
            <a:r>
              <a:rPr lang="en-US" b="true" sz="2899">
                <a:solidFill>
                  <a:srgbClr val="000000"/>
                </a:solidFill>
                <a:latin typeface="Montserrat Bold"/>
                <a:ea typeface="Montserrat Bold"/>
                <a:cs typeface="Montserrat Bold"/>
                <a:sym typeface="Montserrat Bold"/>
              </a:rPr>
              <a:t>Presented by:</a:t>
            </a:r>
            <a:r>
              <a:rPr lang="en-US" sz="2899">
                <a:solidFill>
                  <a:srgbClr val="000000"/>
                </a:solidFill>
                <a:latin typeface="Montserrat"/>
                <a:ea typeface="Montserrat"/>
                <a:cs typeface="Montserrat"/>
                <a:sym typeface="Montserrat"/>
              </a:rPr>
              <a:t> </a:t>
            </a:r>
            <a:r>
              <a:rPr lang="en-US" b="true" sz="2899">
                <a:solidFill>
                  <a:srgbClr val="193378"/>
                </a:solidFill>
                <a:latin typeface="Montserrat Bold"/>
                <a:ea typeface="Montserrat Bold"/>
                <a:cs typeface="Montserrat Bold"/>
                <a:sym typeface="Montserrat Bold"/>
              </a:rPr>
              <a:t>Naugra Medical</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5400000">
            <a:off x="17167778" y="8306860"/>
            <a:ext cx="643831" cy="1902880"/>
            <a:chOff x="0" y="0"/>
            <a:chExt cx="660400" cy="1951851"/>
          </a:xfrm>
        </p:grpSpPr>
        <p:sp>
          <p:nvSpPr>
            <p:cNvPr name="Freeform 3" id="3"/>
            <p:cNvSpPr/>
            <p:nvPr/>
          </p:nvSpPr>
          <p:spPr>
            <a:xfrm flipH="false" flipV="false" rot="0">
              <a:off x="0" y="0"/>
              <a:ext cx="660400" cy="1951851"/>
            </a:xfrm>
            <a:custGeom>
              <a:avLst/>
              <a:gdLst/>
              <a:ahLst/>
              <a:cxnLst/>
              <a:rect r="r" b="b" t="t" l="l"/>
              <a:pathLst>
                <a:path h="1951851" w="660400">
                  <a:moveTo>
                    <a:pt x="220252" y="1932782"/>
                  </a:moveTo>
                  <a:cubicBezTo>
                    <a:pt x="254109" y="1944296"/>
                    <a:pt x="292600" y="1951851"/>
                    <a:pt x="330378" y="1951851"/>
                  </a:cubicBezTo>
                  <a:cubicBezTo>
                    <a:pt x="368157" y="1951851"/>
                    <a:pt x="404509" y="1945374"/>
                    <a:pt x="438009" y="1933860"/>
                  </a:cubicBezTo>
                  <a:cubicBezTo>
                    <a:pt x="438723" y="1933501"/>
                    <a:pt x="439435" y="1933501"/>
                    <a:pt x="440148" y="1933141"/>
                  </a:cubicBezTo>
                  <a:cubicBezTo>
                    <a:pt x="565955" y="1887086"/>
                    <a:pt x="658618" y="1765472"/>
                    <a:pt x="660400" y="1598048"/>
                  </a:cubicBezTo>
                  <a:lnTo>
                    <a:pt x="660400" y="0"/>
                  </a:lnTo>
                  <a:lnTo>
                    <a:pt x="0" y="0"/>
                  </a:lnTo>
                  <a:lnTo>
                    <a:pt x="0" y="1596862"/>
                  </a:lnTo>
                  <a:cubicBezTo>
                    <a:pt x="1782" y="1766191"/>
                    <a:pt x="93019" y="1887806"/>
                    <a:pt x="220252" y="1932782"/>
                  </a:cubicBezTo>
                  <a:close/>
                </a:path>
              </a:pathLst>
            </a:custGeom>
            <a:solidFill>
              <a:srgbClr val="3575FE"/>
            </a:solidFill>
          </p:spPr>
        </p:sp>
        <p:sp>
          <p:nvSpPr>
            <p:cNvPr name="TextBox 4" id="4"/>
            <p:cNvSpPr txBox="true"/>
            <p:nvPr/>
          </p:nvSpPr>
          <p:spPr>
            <a:xfrm>
              <a:off x="0" y="9525"/>
              <a:ext cx="660400" cy="1815326"/>
            </a:xfrm>
            <a:prstGeom prst="rect">
              <a:avLst/>
            </a:prstGeom>
          </p:spPr>
          <p:txBody>
            <a:bodyPr anchor="ctr" rtlCol="false" tIns="50800" lIns="50800" bIns="50800" rIns="50800"/>
            <a:lstStyle/>
            <a:p>
              <a:pPr algn="ctr">
                <a:lnSpc>
                  <a:spcPts val="2220"/>
                </a:lnSpc>
              </a:pPr>
            </a:p>
          </p:txBody>
        </p:sp>
      </p:grpSp>
      <p:grpSp>
        <p:nvGrpSpPr>
          <p:cNvPr name="Group 5" id="5"/>
          <p:cNvGrpSpPr/>
          <p:nvPr/>
        </p:nvGrpSpPr>
        <p:grpSpPr>
          <a:xfrm rot="0">
            <a:off x="16538253" y="8936385"/>
            <a:ext cx="643732" cy="643732"/>
            <a:chOff x="0" y="0"/>
            <a:chExt cx="812800" cy="812800"/>
          </a:xfrm>
        </p:grpSpPr>
        <p:sp>
          <p:nvSpPr>
            <p:cNvPr name="Freeform 6" id="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193378"/>
            </a:solidFill>
          </p:spPr>
        </p:sp>
        <p:sp>
          <p:nvSpPr>
            <p:cNvPr name="TextBox 7" id="7"/>
            <p:cNvSpPr txBox="true"/>
            <p:nvPr/>
          </p:nvSpPr>
          <p:spPr>
            <a:xfrm>
              <a:off x="76200" y="85725"/>
              <a:ext cx="660400" cy="650875"/>
            </a:xfrm>
            <a:prstGeom prst="rect">
              <a:avLst/>
            </a:prstGeom>
          </p:spPr>
          <p:txBody>
            <a:bodyPr anchor="ctr" rtlCol="false" tIns="50800" lIns="50800" bIns="50800" rIns="50800"/>
            <a:lstStyle/>
            <a:p>
              <a:pPr algn="ctr">
                <a:lnSpc>
                  <a:spcPts val="2220"/>
                </a:lnSpc>
              </a:pPr>
            </a:p>
          </p:txBody>
        </p:sp>
      </p:grpSp>
      <p:sp>
        <p:nvSpPr>
          <p:cNvPr name="Freeform 8" id="8"/>
          <p:cNvSpPr/>
          <p:nvPr/>
        </p:nvSpPr>
        <p:spPr>
          <a:xfrm flipH="false" flipV="false" rot="0">
            <a:off x="15919761" y="2422567"/>
            <a:ext cx="726388" cy="181597"/>
          </a:xfrm>
          <a:custGeom>
            <a:avLst/>
            <a:gdLst/>
            <a:ahLst/>
            <a:cxnLst/>
            <a:rect r="r" b="b" t="t" l="l"/>
            <a:pathLst>
              <a:path h="181597" w="726388">
                <a:moveTo>
                  <a:pt x="0" y="0"/>
                </a:moveTo>
                <a:lnTo>
                  <a:pt x="726388" y="0"/>
                </a:lnTo>
                <a:lnTo>
                  <a:pt x="726388" y="181597"/>
                </a:lnTo>
                <a:lnTo>
                  <a:pt x="0" y="181597"/>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grpSp>
        <p:nvGrpSpPr>
          <p:cNvPr name="Group 9" id="9"/>
          <p:cNvGrpSpPr/>
          <p:nvPr/>
        </p:nvGrpSpPr>
        <p:grpSpPr>
          <a:xfrm rot="0">
            <a:off x="15591315" y="173006"/>
            <a:ext cx="1268804" cy="1268804"/>
            <a:chOff x="0" y="0"/>
            <a:chExt cx="812800" cy="812800"/>
          </a:xfrm>
        </p:grpSpPr>
        <p:sp>
          <p:nvSpPr>
            <p:cNvPr name="Freeform 10" id="10"/>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193378"/>
            </a:solidFill>
          </p:spPr>
        </p:sp>
        <p:sp>
          <p:nvSpPr>
            <p:cNvPr name="TextBox 11" id="11"/>
            <p:cNvSpPr txBox="true"/>
            <p:nvPr/>
          </p:nvSpPr>
          <p:spPr>
            <a:xfrm>
              <a:off x="76200" y="38100"/>
              <a:ext cx="660400" cy="698500"/>
            </a:xfrm>
            <a:prstGeom prst="rect">
              <a:avLst/>
            </a:prstGeom>
          </p:spPr>
          <p:txBody>
            <a:bodyPr anchor="ctr" rtlCol="false" tIns="50800" lIns="50800" bIns="50800" rIns="50800"/>
            <a:lstStyle/>
            <a:p>
              <a:pPr algn="ctr">
                <a:lnSpc>
                  <a:spcPts val="2940"/>
                </a:lnSpc>
              </a:pPr>
            </a:p>
          </p:txBody>
        </p:sp>
      </p:grpSp>
      <p:sp>
        <p:nvSpPr>
          <p:cNvPr name="Freeform 12" id="12"/>
          <p:cNvSpPr/>
          <p:nvPr/>
        </p:nvSpPr>
        <p:spPr>
          <a:xfrm flipH="false" flipV="false" rot="0">
            <a:off x="17076036" y="7780213"/>
            <a:ext cx="366528" cy="373532"/>
          </a:xfrm>
          <a:custGeom>
            <a:avLst/>
            <a:gdLst/>
            <a:ahLst/>
            <a:cxnLst/>
            <a:rect r="r" b="b" t="t" l="l"/>
            <a:pathLst>
              <a:path h="373532" w="366528">
                <a:moveTo>
                  <a:pt x="0" y="0"/>
                </a:moveTo>
                <a:lnTo>
                  <a:pt x="366528" y="0"/>
                </a:lnTo>
                <a:lnTo>
                  <a:pt x="366528" y="373532"/>
                </a:lnTo>
                <a:lnTo>
                  <a:pt x="0" y="373532"/>
                </a:lnTo>
                <a:lnTo>
                  <a:pt x="0" y="0"/>
                </a:lnTo>
                <a:close/>
              </a:path>
            </a:pathLst>
          </a:custGeom>
          <a:blipFill>
            <a:blip r:embed="rId4">
              <a:alphaModFix amt="25000"/>
              <a:extLst>
                <a:ext uri="{96DAC541-7B7A-43D3-8B79-37D633B846F1}">
                  <asvg:svgBlip xmlns:asvg="http://schemas.microsoft.com/office/drawing/2016/SVG/main" r:embed="rId5"/>
                </a:ext>
              </a:extLst>
            </a:blip>
            <a:stretch>
              <a:fillRect l="0" t="0" r="0" b="0"/>
            </a:stretch>
          </a:blipFill>
        </p:spPr>
      </p:sp>
      <p:sp>
        <p:nvSpPr>
          <p:cNvPr name="Freeform 13" id="13"/>
          <p:cNvSpPr/>
          <p:nvPr/>
        </p:nvSpPr>
        <p:spPr>
          <a:xfrm flipH="false" flipV="false" rot="0">
            <a:off x="487976" y="2255533"/>
            <a:ext cx="505996" cy="515665"/>
          </a:xfrm>
          <a:custGeom>
            <a:avLst/>
            <a:gdLst/>
            <a:ahLst/>
            <a:cxnLst/>
            <a:rect r="r" b="b" t="t" l="l"/>
            <a:pathLst>
              <a:path h="515665" w="505996">
                <a:moveTo>
                  <a:pt x="0" y="0"/>
                </a:moveTo>
                <a:lnTo>
                  <a:pt x="505997" y="0"/>
                </a:lnTo>
                <a:lnTo>
                  <a:pt x="505997" y="515665"/>
                </a:lnTo>
                <a:lnTo>
                  <a:pt x="0" y="515665"/>
                </a:lnTo>
                <a:lnTo>
                  <a:pt x="0" y="0"/>
                </a:lnTo>
                <a:close/>
              </a:path>
            </a:pathLst>
          </a:custGeom>
          <a:blipFill>
            <a:blip r:embed="rId4">
              <a:alphaModFix amt="25000"/>
              <a:extLst>
                <a:ext uri="{96DAC541-7B7A-43D3-8B79-37D633B846F1}">
                  <asvg:svgBlip xmlns:asvg="http://schemas.microsoft.com/office/drawing/2016/SVG/main" r:embed="rId5"/>
                </a:ext>
              </a:extLst>
            </a:blip>
            <a:stretch>
              <a:fillRect l="0" t="0" r="0" b="0"/>
            </a:stretch>
          </a:blipFill>
        </p:spPr>
      </p:sp>
      <p:sp>
        <p:nvSpPr>
          <p:cNvPr name="Freeform 14" id="14"/>
          <p:cNvSpPr/>
          <p:nvPr/>
        </p:nvSpPr>
        <p:spPr>
          <a:xfrm flipH="false" flipV="false" rot="0">
            <a:off x="821485" y="6701590"/>
            <a:ext cx="414431" cy="422350"/>
          </a:xfrm>
          <a:custGeom>
            <a:avLst/>
            <a:gdLst/>
            <a:ahLst/>
            <a:cxnLst/>
            <a:rect r="r" b="b" t="t" l="l"/>
            <a:pathLst>
              <a:path h="422350" w="414431">
                <a:moveTo>
                  <a:pt x="0" y="0"/>
                </a:moveTo>
                <a:lnTo>
                  <a:pt x="414430" y="0"/>
                </a:lnTo>
                <a:lnTo>
                  <a:pt x="414430" y="422349"/>
                </a:lnTo>
                <a:lnTo>
                  <a:pt x="0" y="422349"/>
                </a:lnTo>
                <a:lnTo>
                  <a:pt x="0" y="0"/>
                </a:lnTo>
                <a:close/>
              </a:path>
            </a:pathLst>
          </a:custGeom>
          <a:blipFill>
            <a:blip r:embed="rId6">
              <a:alphaModFix amt="25000"/>
              <a:extLst>
                <a:ext uri="{96DAC541-7B7A-43D3-8B79-37D633B846F1}">
                  <asvg:svgBlip xmlns:asvg="http://schemas.microsoft.com/office/drawing/2016/SVG/main" r:embed="rId7"/>
                </a:ext>
              </a:extLst>
            </a:blip>
            <a:stretch>
              <a:fillRect l="0" t="0" r="0" b="0"/>
            </a:stretch>
          </a:blipFill>
        </p:spPr>
      </p:sp>
      <p:grpSp>
        <p:nvGrpSpPr>
          <p:cNvPr name="Group 15" id="15"/>
          <p:cNvGrpSpPr/>
          <p:nvPr/>
        </p:nvGrpSpPr>
        <p:grpSpPr>
          <a:xfrm rot="0">
            <a:off x="17259300" y="-670628"/>
            <a:ext cx="1706112" cy="1706112"/>
            <a:chOff x="0" y="0"/>
            <a:chExt cx="812800" cy="812800"/>
          </a:xfrm>
        </p:grpSpPr>
        <p:sp>
          <p:nvSpPr>
            <p:cNvPr name="Freeform 16" id="1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575FE"/>
            </a:solidFill>
          </p:spPr>
        </p:sp>
        <p:sp>
          <p:nvSpPr>
            <p:cNvPr name="TextBox 17" id="17"/>
            <p:cNvSpPr txBox="true"/>
            <p:nvPr/>
          </p:nvSpPr>
          <p:spPr>
            <a:xfrm>
              <a:off x="76200" y="38100"/>
              <a:ext cx="660400" cy="698500"/>
            </a:xfrm>
            <a:prstGeom prst="rect">
              <a:avLst/>
            </a:prstGeom>
          </p:spPr>
          <p:txBody>
            <a:bodyPr anchor="ctr" rtlCol="false" tIns="50800" lIns="50800" bIns="50800" rIns="50800"/>
            <a:lstStyle/>
            <a:p>
              <a:pPr algn="ctr">
                <a:lnSpc>
                  <a:spcPts val="2659"/>
                </a:lnSpc>
                <a:spcBef>
                  <a:spcPct val="0"/>
                </a:spcBef>
              </a:pPr>
            </a:p>
          </p:txBody>
        </p:sp>
      </p:grpSp>
      <p:sp>
        <p:nvSpPr>
          <p:cNvPr name="Freeform 18" id="18"/>
          <p:cNvSpPr/>
          <p:nvPr/>
        </p:nvSpPr>
        <p:spPr>
          <a:xfrm flipH="false" flipV="false" rot="0">
            <a:off x="15201900" y="10287000"/>
            <a:ext cx="4114800" cy="4114800"/>
          </a:xfrm>
          <a:custGeom>
            <a:avLst/>
            <a:gdLst/>
            <a:ahLst/>
            <a:cxnLst/>
            <a:rect r="r" b="b" t="t" l="l"/>
            <a:pathLst>
              <a:path h="4114800" w="4114800">
                <a:moveTo>
                  <a:pt x="0" y="0"/>
                </a:moveTo>
                <a:lnTo>
                  <a:pt x="4114800" y="0"/>
                </a:lnTo>
                <a:lnTo>
                  <a:pt x="4114800" y="4114800"/>
                </a:lnTo>
                <a:lnTo>
                  <a:pt x="0" y="4114800"/>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19" id="19"/>
          <p:cNvSpPr/>
          <p:nvPr/>
        </p:nvSpPr>
        <p:spPr>
          <a:xfrm flipH="false" flipV="false" rot="0">
            <a:off x="16646149" y="9044281"/>
            <a:ext cx="427939" cy="427939"/>
          </a:xfrm>
          <a:custGeom>
            <a:avLst/>
            <a:gdLst/>
            <a:ahLst/>
            <a:cxnLst/>
            <a:rect r="r" b="b" t="t" l="l"/>
            <a:pathLst>
              <a:path h="427939" w="427939">
                <a:moveTo>
                  <a:pt x="0" y="0"/>
                </a:moveTo>
                <a:lnTo>
                  <a:pt x="427939" y="0"/>
                </a:lnTo>
                <a:lnTo>
                  <a:pt x="427939" y="427939"/>
                </a:lnTo>
                <a:lnTo>
                  <a:pt x="0" y="427939"/>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Freeform 20" id="20"/>
          <p:cNvSpPr/>
          <p:nvPr/>
        </p:nvSpPr>
        <p:spPr>
          <a:xfrm flipH="false" flipV="false" rot="0">
            <a:off x="15972001" y="505365"/>
            <a:ext cx="507431" cy="604085"/>
          </a:xfrm>
          <a:custGeom>
            <a:avLst/>
            <a:gdLst/>
            <a:ahLst/>
            <a:cxnLst/>
            <a:rect r="r" b="b" t="t" l="l"/>
            <a:pathLst>
              <a:path h="604085" w="507431">
                <a:moveTo>
                  <a:pt x="0" y="0"/>
                </a:moveTo>
                <a:lnTo>
                  <a:pt x="507432" y="0"/>
                </a:lnTo>
                <a:lnTo>
                  <a:pt x="507432" y="604085"/>
                </a:lnTo>
                <a:lnTo>
                  <a:pt x="0" y="604085"/>
                </a:lnTo>
                <a:lnTo>
                  <a:pt x="0" y="0"/>
                </a:lnTo>
                <a:close/>
              </a:path>
            </a:pathLst>
          </a:custGeom>
          <a:blipFill>
            <a:blip r:embed="rId12">
              <a:extLst>
                <a:ext uri="{96DAC541-7B7A-43D3-8B79-37D633B846F1}">
                  <asvg:svgBlip xmlns:asvg="http://schemas.microsoft.com/office/drawing/2016/SVG/main" r:embed="rId13"/>
                </a:ext>
              </a:extLst>
            </a:blip>
            <a:stretch>
              <a:fillRect l="0" t="0" r="0" b="0"/>
            </a:stretch>
          </a:blipFill>
        </p:spPr>
      </p:sp>
      <p:sp>
        <p:nvSpPr>
          <p:cNvPr name="Freeform 21" id="21"/>
          <p:cNvSpPr/>
          <p:nvPr/>
        </p:nvSpPr>
        <p:spPr>
          <a:xfrm flipH="false" flipV="false" rot="0">
            <a:off x="5455227" y="0"/>
            <a:ext cx="7053652" cy="1216147"/>
          </a:xfrm>
          <a:custGeom>
            <a:avLst/>
            <a:gdLst/>
            <a:ahLst/>
            <a:cxnLst/>
            <a:rect r="r" b="b" t="t" l="l"/>
            <a:pathLst>
              <a:path h="1216147" w="7053652">
                <a:moveTo>
                  <a:pt x="0" y="0"/>
                </a:moveTo>
                <a:lnTo>
                  <a:pt x="7053652" y="0"/>
                </a:lnTo>
                <a:lnTo>
                  <a:pt x="7053652" y="1216147"/>
                </a:lnTo>
                <a:lnTo>
                  <a:pt x="0" y="1216147"/>
                </a:lnTo>
                <a:lnTo>
                  <a:pt x="0" y="0"/>
                </a:lnTo>
                <a:close/>
              </a:path>
            </a:pathLst>
          </a:custGeom>
          <a:blipFill>
            <a:blip r:embed="rId14"/>
            <a:stretch>
              <a:fillRect l="0" t="0" r="0" b="0"/>
            </a:stretch>
          </a:blipFill>
        </p:spPr>
      </p:sp>
      <p:grpSp>
        <p:nvGrpSpPr>
          <p:cNvPr name="Group 22" id="22"/>
          <p:cNvGrpSpPr/>
          <p:nvPr/>
        </p:nvGrpSpPr>
        <p:grpSpPr>
          <a:xfrm rot="0">
            <a:off x="553699" y="9044281"/>
            <a:ext cx="892208" cy="892208"/>
            <a:chOff x="0" y="0"/>
            <a:chExt cx="812800" cy="812800"/>
          </a:xfrm>
        </p:grpSpPr>
        <p:sp>
          <p:nvSpPr>
            <p:cNvPr name="Freeform 23" id="23"/>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575FE"/>
            </a:solidFill>
          </p:spPr>
        </p:sp>
        <p:sp>
          <p:nvSpPr>
            <p:cNvPr name="TextBox 24" id="24"/>
            <p:cNvSpPr txBox="true"/>
            <p:nvPr/>
          </p:nvSpPr>
          <p:spPr>
            <a:xfrm>
              <a:off x="76200" y="38100"/>
              <a:ext cx="660400" cy="698500"/>
            </a:xfrm>
            <a:prstGeom prst="rect">
              <a:avLst/>
            </a:prstGeom>
          </p:spPr>
          <p:txBody>
            <a:bodyPr anchor="ctr" rtlCol="false" tIns="50800" lIns="50800" bIns="50800" rIns="50800"/>
            <a:lstStyle/>
            <a:p>
              <a:pPr algn="ctr">
                <a:lnSpc>
                  <a:spcPts val="2940"/>
                </a:lnSpc>
              </a:pPr>
            </a:p>
          </p:txBody>
        </p:sp>
      </p:grpSp>
      <p:sp>
        <p:nvSpPr>
          <p:cNvPr name="Freeform 25" id="25"/>
          <p:cNvSpPr/>
          <p:nvPr/>
        </p:nvSpPr>
        <p:spPr>
          <a:xfrm flipH="false" flipV="false" rot="0">
            <a:off x="740975" y="9231556"/>
            <a:ext cx="517657" cy="517657"/>
          </a:xfrm>
          <a:custGeom>
            <a:avLst/>
            <a:gdLst/>
            <a:ahLst/>
            <a:cxnLst/>
            <a:rect r="r" b="b" t="t" l="l"/>
            <a:pathLst>
              <a:path h="517657" w="517657">
                <a:moveTo>
                  <a:pt x="0" y="0"/>
                </a:moveTo>
                <a:lnTo>
                  <a:pt x="517656" y="0"/>
                </a:lnTo>
                <a:lnTo>
                  <a:pt x="517656" y="517657"/>
                </a:lnTo>
                <a:lnTo>
                  <a:pt x="0" y="517657"/>
                </a:lnTo>
                <a:lnTo>
                  <a:pt x="0" y="0"/>
                </a:lnTo>
                <a:close/>
              </a:path>
            </a:pathLst>
          </a:custGeom>
          <a:blipFill>
            <a:blip r:embed="rId15">
              <a:extLst>
                <a:ext uri="{96DAC541-7B7A-43D3-8B79-37D633B846F1}">
                  <asvg:svgBlip xmlns:asvg="http://schemas.microsoft.com/office/drawing/2016/SVG/main" r:embed="rId16"/>
                </a:ext>
              </a:extLst>
            </a:blip>
            <a:stretch>
              <a:fillRect l="0" t="0" r="0" b="0"/>
            </a:stretch>
          </a:blipFill>
        </p:spPr>
      </p:sp>
      <p:sp>
        <p:nvSpPr>
          <p:cNvPr name="TextBox 26" id="26"/>
          <p:cNvSpPr txBox="true"/>
          <p:nvPr/>
        </p:nvSpPr>
        <p:spPr>
          <a:xfrm rot="0">
            <a:off x="821485" y="3329307"/>
            <a:ext cx="7831525" cy="4088130"/>
          </a:xfrm>
          <a:prstGeom prst="rect">
            <a:avLst/>
          </a:prstGeom>
        </p:spPr>
        <p:txBody>
          <a:bodyPr anchor="t" rtlCol="false" tIns="0" lIns="0" bIns="0" rIns="0">
            <a:spAutoFit/>
          </a:bodyPr>
          <a:lstStyle/>
          <a:p>
            <a:pPr algn="l">
              <a:lnSpc>
                <a:spcPts val="4050"/>
              </a:lnSpc>
            </a:pPr>
            <a:r>
              <a:rPr lang="en-US" sz="2700">
                <a:solidFill>
                  <a:srgbClr val="000000"/>
                </a:solidFill>
                <a:latin typeface="Montserrat Classic"/>
                <a:ea typeface="Montserrat Classic"/>
                <a:cs typeface="Montserrat Classic"/>
                <a:sym typeface="Montserrat Classic"/>
              </a:rPr>
              <a:t>We are Naugra Medical, a leading name in the Medical and Hospital Lab Instruments industry. Our services include manufacturing, supplying, and exporting the associated medical instruments and equipment. We offer an integrated service to our clients to ease the necessities related to the medical field.</a:t>
            </a:r>
          </a:p>
        </p:txBody>
      </p:sp>
      <p:sp>
        <p:nvSpPr>
          <p:cNvPr name="TextBox 27" id="27"/>
          <p:cNvSpPr txBox="true"/>
          <p:nvPr/>
        </p:nvSpPr>
        <p:spPr>
          <a:xfrm rot="0">
            <a:off x="5752741" y="1548810"/>
            <a:ext cx="7237943" cy="964556"/>
          </a:xfrm>
          <a:prstGeom prst="rect">
            <a:avLst/>
          </a:prstGeom>
        </p:spPr>
        <p:txBody>
          <a:bodyPr anchor="t" rtlCol="false" tIns="0" lIns="0" bIns="0" rIns="0">
            <a:spAutoFit/>
          </a:bodyPr>
          <a:lstStyle/>
          <a:p>
            <a:pPr algn="ctr">
              <a:lnSpc>
                <a:spcPts val="7366"/>
              </a:lnSpc>
            </a:pPr>
            <a:r>
              <a:rPr lang="en-US" sz="6949" b="true">
                <a:solidFill>
                  <a:srgbClr val="193378"/>
                </a:solidFill>
                <a:latin typeface="Montserrat Classic Bold"/>
                <a:ea typeface="Montserrat Classic Bold"/>
                <a:cs typeface="Montserrat Classic Bold"/>
                <a:sym typeface="Montserrat Classic Bold"/>
              </a:rPr>
              <a:t>About Us</a:t>
            </a:r>
          </a:p>
        </p:txBody>
      </p:sp>
      <p:sp>
        <p:nvSpPr>
          <p:cNvPr name="TextBox 28" id="28"/>
          <p:cNvSpPr txBox="true"/>
          <p:nvPr/>
        </p:nvSpPr>
        <p:spPr>
          <a:xfrm rot="0">
            <a:off x="1758623" y="8996656"/>
            <a:ext cx="1735809" cy="422176"/>
          </a:xfrm>
          <a:prstGeom prst="rect">
            <a:avLst/>
          </a:prstGeom>
        </p:spPr>
        <p:txBody>
          <a:bodyPr anchor="t" rtlCol="false" tIns="0" lIns="0" bIns="0" rIns="0">
            <a:spAutoFit/>
          </a:bodyPr>
          <a:lstStyle/>
          <a:p>
            <a:pPr algn="l">
              <a:lnSpc>
                <a:spcPts val="3499"/>
              </a:lnSpc>
            </a:pPr>
            <a:r>
              <a:rPr lang="en-US" sz="2499" b="true">
                <a:solidFill>
                  <a:srgbClr val="FFFFFF"/>
                </a:solidFill>
                <a:latin typeface="Montserrat Classic Bold"/>
                <a:ea typeface="Montserrat Classic Bold"/>
                <a:cs typeface="Montserrat Classic Bold"/>
                <a:sym typeface="Montserrat Classic Bold"/>
              </a:rPr>
              <a:t>Website</a:t>
            </a:r>
          </a:p>
        </p:txBody>
      </p:sp>
      <p:sp>
        <p:nvSpPr>
          <p:cNvPr name="TextBox 29" id="29"/>
          <p:cNvSpPr txBox="true"/>
          <p:nvPr/>
        </p:nvSpPr>
        <p:spPr>
          <a:xfrm rot="0">
            <a:off x="9966912" y="3255012"/>
            <a:ext cx="8474221" cy="4265295"/>
          </a:xfrm>
          <a:prstGeom prst="rect">
            <a:avLst/>
          </a:prstGeom>
        </p:spPr>
        <p:txBody>
          <a:bodyPr anchor="t" rtlCol="false" tIns="0" lIns="0" bIns="0" rIns="0">
            <a:spAutoFit/>
          </a:bodyPr>
          <a:lstStyle/>
          <a:p>
            <a:pPr algn="l">
              <a:lnSpc>
                <a:spcPts val="3779"/>
              </a:lnSpc>
              <a:spcBef>
                <a:spcPct val="0"/>
              </a:spcBef>
            </a:pPr>
            <a:r>
              <a:rPr lang="en-US" sz="2699">
                <a:solidFill>
                  <a:srgbClr val="000000"/>
                </a:solidFill>
                <a:latin typeface="Montserrat Classic"/>
                <a:ea typeface="Montserrat Classic"/>
                <a:cs typeface="Montserrat Classic"/>
                <a:sym typeface="Montserrat Classic"/>
              </a:rPr>
              <a:t>As Hospital and medical laboratory instruments manufacturers suppliers and exporters, we never compromise on the quality of the products that we deliver. Each piece of medical equipment and furniture that we manufacture features premium attributes. A perfect blend of effectivity and usability is what we work to achieve with our established collection.</a:t>
            </a:r>
          </a:p>
          <a:p>
            <a:pPr algn="l">
              <a:lnSpc>
                <a:spcPts val="3779"/>
              </a:lnSpc>
              <a:spcBef>
                <a:spcPct val="0"/>
              </a:spcBef>
            </a:pPr>
          </a:p>
        </p:txBody>
      </p:sp>
      <p:sp>
        <p:nvSpPr>
          <p:cNvPr name="TextBox 30" id="30"/>
          <p:cNvSpPr txBox="true"/>
          <p:nvPr/>
        </p:nvSpPr>
        <p:spPr>
          <a:xfrm rot="0">
            <a:off x="1758623" y="9192766"/>
            <a:ext cx="14887526" cy="359791"/>
          </a:xfrm>
          <a:prstGeom prst="rect">
            <a:avLst/>
          </a:prstGeom>
        </p:spPr>
        <p:txBody>
          <a:bodyPr anchor="t" rtlCol="false" tIns="0" lIns="0" bIns="0" rIns="0">
            <a:spAutoFit/>
          </a:bodyPr>
          <a:lstStyle/>
          <a:p>
            <a:pPr algn="l">
              <a:lnSpc>
                <a:spcPts val="2851"/>
              </a:lnSpc>
            </a:pPr>
            <a:r>
              <a:rPr lang="en-US" sz="2299" spc="-45" b="true">
                <a:solidFill>
                  <a:srgbClr val="000000"/>
                </a:solidFill>
                <a:latin typeface="Montserrat Bold"/>
                <a:ea typeface="Montserrat Bold"/>
                <a:cs typeface="Montserrat Bold"/>
                <a:sym typeface="Montserrat Bold"/>
              </a:rPr>
              <a:t>https://www.naugramedical.com/hospital-medical-equipments/pharmaceutical-equipments</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5400000">
            <a:off x="17288173" y="7614320"/>
            <a:ext cx="643831" cy="1902880"/>
            <a:chOff x="0" y="0"/>
            <a:chExt cx="660400" cy="1951851"/>
          </a:xfrm>
        </p:grpSpPr>
        <p:sp>
          <p:nvSpPr>
            <p:cNvPr name="Freeform 3" id="3"/>
            <p:cNvSpPr/>
            <p:nvPr/>
          </p:nvSpPr>
          <p:spPr>
            <a:xfrm flipH="false" flipV="false" rot="0">
              <a:off x="0" y="0"/>
              <a:ext cx="660400" cy="1951851"/>
            </a:xfrm>
            <a:custGeom>
              <a:avLst/>
              <a:gdLst/>
              <a:ahLst/>
              <a:cxnLst/>
              <a:rect r="r" b="b" t="t" l="l"/>
              <a:pathLst>
                <a:path h="1951851" w="660400">
                  <a:moveTo>
                    <a:pt x="220252" y="1932782"/>
                  </a:moveTo>
                  <a:cubicBezTo>
                    <a:pt x="254109" y="1944296"/>
                    <a:pt x="292600" y="1951851"/>
                    <a:pt x="330378" y="1951851"/>
                  </a:cubicBezTo>
                  <a:cubicBezTo>
                    <a:pt x="368157" y="1951851"/>
                    <a:pt x="404509" y="1945374"/>
                    <a:pt x="438009" y="1933860"/>
                  </a:cubicBezTo>
                  <a:cubicBezTo>
                    <a:pt x="438723" y="1933501"/>
                    <a:pt x="439435" y="1933501"/>
                    <a:pt x="440148" y="1933141"/>
                  </a:cubicBezTo>
                  <a:cubicBezTo>
                    <a:pt x="565955" y="1887086"/>
                    <a:pt x="658618" y="1765472"/>
                    <a:pt x="660400" y="1598048"/>
                  </a:cubicBezTo>
                  <a:lnTo>
                    <a:pt x="660400" y="0"/>
                  </a:lnTo>
                  <a:lnTo>
                    <a:pt x="0" y="0"/>
                  </a:lnTo>
                  <a:lnTo>
                    <a:pt x="0" y="1596862"/>
                  </a:lnTo>
                  <a:cubicBezTo>
                    <a:pt x="1782" y="1766191"/>
                    <a:pt x="93019" y="1887806"/>
                    <a:pt x="220252" y="1932782"/>
                  </a:cubicBezTo>
                  <a:close/>
                </a:path>
              </a:pathLst>
            </a:custGeom>
            <a:solidFill>
              <a:srgbClr val="3575FE"/>
            </a:solidFill>
          </p:spPr>
        </p:sp>
        <p:sp>
          <p:nvSpPr>
            <p:cNvPr name="TextBox 4" id="4"/>
            <p:cNvSpPr txBox="true"/>
            <p:nvPr/>
          </p:nvSpPr>
          <p:spPr>
            <a:xfrm>
              <a:off x="0" y="9525"/>
              <a:ext cx="660400" cy="1815326"/>
            </a:xfrm>
            <a:prstGeom prst="rect">
              <a:avLst/>
            </a:prstGeom>
          </p:spPr>
          <p:txBody>
            <a:bodyPr anchor="ctr" rtlCol="false" tIns="50800" lIns="50800" bIns="50800" rIns="50800"/>
            <a:lstStyle/>
            <a:p>
              <a:pPr algn="ctr">
                <a:lnSpc>
                  <a:spcPts val="2220"/>
                </a:lnSpc>
              </a:pPr>
            </a:p>
          </p:txBody>
        </p:sp>
      </p:grpSp>
      <p:grpSp>
        <p:nvGrpSpPr>
          <p:cNvPr name="Group 5" id="5"/>
          <p:cNvGrpSpPr/>
          <p:nvPr/>
        </p:nvGrpSpPr>
        <p:grpSpPr>
          <a:xfrm rot="0">
            <a:off x="16615568" y="8243845"/>
            <a:ext cx="643732" cy="643732"/>
            <a:chOff x="0" y="0"/>
            <a:chExt cx="812800" cy="812800"/>
          </a:xfrm>
        </p:grpSpPr>
        <p:sp>
          <p:nvSpPr>
            <p:cNvPr name="Freeform 6" id="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193378"/>
            </a:solidFill>
          </p:spPr>
        </p:sp>
        <p:sp>
          <p:nvSpPr>
            <p:cNvPr name="TextBox 7" id="7"/>
            <p:cNvSpPr txBox="true"/>
            <p:nvPr/>
          </p:nvSpPr>
          <p:spPr>
            <a:xfrm>
              <a:off x="76200" y="85725"/>
              <a:ext cx="660400" cy="650875"/>
            </a:xfrm>
            <a:prstGeom prst="rect">
              <a:avLst/>
            </a:prstGeom>
          </p:spPr>
          <p:txBody>
            <a:bodyPr anchor="ctr" rtlCol="false" tIns="50800" lIns="50800" bIns="50800" rIns="50800"/>
            <a:lstStyle/>
            <a:p>
              <a:pPr algn="ctr">
                <a:lnSpc>
                  <a:spcPts val="2220"/>
                </a:lnSpc>
              </a:pPr>
            </a:p>
          </p:txBody>
        </p:sp>
      </p:grpSp>
      <p:sp>
        <p:nvSpPr>
          <p:cNvPr name="Freeform 8" id="8"/>
          <p:cNvSpPr/>
          <p:nvPr/>
        </p:nvSpPr>
        <p:spPr>
          <a:xfrm flipH="false" flipV="false" rot="0">
            <a:off x="16874441" y="8382688"/>
            <a:ext cx="427939" cy="427939"/>
          </a:xfrm>
          <a:custGeom>
            <a:avLst/>
            <a:gdLst/>
            <a:ahLst/>
            <a:cxnLst/>
            <a:rect r="r" b="b" t="t" l="l"/>
            <a:pathLst>
              <a:path h="427939" w="427939">
                <a:moveTo>
                  <a:pt x="0" y="0"/>
                </a:moveTo>
                <a:lnTo>
                  <a:pt x="427939" y="0"/>
                </a:lnTo>
                <a:lnTo>
                  <a:pt x="427939" y="427939"/>
                </a:lnTo>
                <a:lnTo>
                  <a:pt x="0" y="427939"/>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9" id="9"/>
          <p:cNvSpPr/>
          <p:nvPr/>
        </p:nvSpPr>
        <p:spPr>
          <a:xfrm flipH="false" flipV="false" rot="0">
            <a:off x="15292761" y="8274841"/>
            <a:ext cx="366528" cy="373532"/>
          </a:xfrm>
          <a:custGeom>
            <a:avLst/>
            <a:gdLst/>
            <a:ahLst/>
            <a:cxnLst/>
            <a:rect r="r" b="b" t="t" l="l"/>
            <a:pathLst>
              <a:path h="373532" w="366528">
                <a:moveTo>
                  <a:pt x="0" y="0"/>
                </a:moveTo>
                <a:lnTo>
                  <a:pt x="366528" y="0"/>
                </a:lnTo>
                <a:lnTo>
                  <a:pt x="366528" y="373532"/>
                </a:lnTo>
                <a:lnTo>
                  <a:pt x="0" y="373532"/>
                </a:lnTo>
                <a:lnTo>
                  <a:pt x="0" y="0"/>
                </a:lnTo>
                <a:close/>
              </a:path>
            </a:pathLst>
          </a:custGeom>
          <a:blipFill>
            <a:blip r:embed="rId4">
              <a:alphaModFix amt="25000"/>
              <a:extLst>
                <a:ext uri="{96DAC541-7B7A-43D3-8B79-37D633B846F1}">
                  <asvg:svgBlip xmlns:asvg="http://schemas.microsoft.com/office/drawing/2016/SVG/main" r:embed="rId5"/>
                </a:ext>
              </a:extLst>
            </a:blip>
            <a:stretch>
              <a:fillRect l="0" t="0" r="0" b="0"/>
            </a:stretch>
          </a:blipFill>
        </p:spPr>
      </p:sp>
      <p:sp>
        <p:nvSpPr>
          <p:cNvPr name="Freeform 10" id="10"/>
          <p:cNvSpPr/>
          <p:nvPr/>
        </p:nvSpPr>
        <p:spPr>
          <a:xfrm flipH="false" flipV="false" rot="0">
            <a:off x="11974880" y="438424"/>
            <a:ext cx="832207" cy="848109"/>
          </a:xfrm>
          <a:custGeom>
            <a:avLst/>
            <a:gdLst/>
            <a:ahLst/>
            <a:cxnLst/>
            <a:rect r="r" b="b" t="t" l="l"/>
            <a:pathLst>
              <a:path h="848109" w="832207">
                <a:moveTo>
                  <a:pt x="0" y="0"/>
                </a:moveTo>
                <a:lnTo>
                  <a:pt x="832207" y="0"/>
                </a:lnTo>
                <a:lnTo>
                  <a:pt x="832207" y="848109"/>
                </a:lnTo>
                <a:lnTo>
                  <a:pt x="0" y="848109"/>
                </a:lnTo>
                <a:lnTo>
                  <a:pt x="0" y="0"/>
                </a:lnTo>
                <a:close/>
              </a:path>
            </a:pathLst>
          </a:custGeom>
          <a:blipFill>
            <a:blip r:embed="rId4">
              <a:alphaModFix amt="25000"/>
              <a:extLst>
                <a:ext uri="{96DAC541-7B7A-43D3-8B79-37D633B846F1}">
                  <asvg:svgBlip xmlns:asvg="http://schemas.microsoft.com/office/drawing/2016/SVG/main" r:embed="rId5"/>
                </a:ext>
              </a:extLst>
            </a:blip>
            <a:stretch>
              <a:fillRect l="0" t="0" r="0" b="0"/>
            </a:stretch>
          </a:blipFill>
        </p:spPr>
      </p:sp>
      <p:grpSp>
        <p:nvGrpSpPr>
          <p:cNvPr name="Group 11" id="11"/>
          <p:cNvGrpSpPr/>
          <p:nvPr/>
        </p:nvGrpSpPr>
        <p:grpSpPr>
          <a:xfrm rot="0">
            <a:off x="16254765" y="-670628"/>
            <a:ext cx="2710648" cy="2710648"/>
            <a:chOff x="0" y="0"/>
            <a:chExt cx="812800" cy="812800"/>
          </a:xfrm>
        </p:grpSpPr>
        <p:sp>
          <p:nvSpPr>
            <p:cNvPr name="Freeform 12" id="12"/>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575FE"/>
            </a:solidFill>
          </p:spPr>
        </p:sp>
        <p:sp>
          <p:nvSpPr>
            <p:cNvPr name="TextBox 13" id="13"/>
            <p:cNvSpPr txBox="true"/>
            <p:nvPr/>
          </p:nvSpPr>
          <p:spPr>
            <a:xfrm>
              <a:off x="76200" y="38100"/>
              <a:ext cx="660400" cy="698500"/>
            </a:xfrm>
            <a:prstGeom prst="rect">
              <a:avLst/>
            </a:prstGeom>
          </p:spPr>
          <p:txBody>
            <a:bodyPr anchor="ctr" rtlCol="false" tIns="50800" lIns="50800" bIns="50800" rIns="50800"/>
            <a:lstStyle/>
            <a:p>
              <a:pPr algn="ctr">
                <a:lnSpc>
                  <a:spcPts val="2659"/>
                </a:lnSpc>
                <a:spcBef>
                  <a:spcPct val="0"/>
                </a:spcBef>
              </a:pPr>
            </a:p>
          </p:txBody>
        </p:sp>
      </p:grpSp>
      <p:grpSp>
        <p:nvGrpSpPr>
          <p:cNvPr name="Group 14" id="14"/>
          <p:cNvGrpSpPr/>
          <p:nvPr/>
        </p:nvGrpSpPr>
        <p:grpSpPr>
          <a:xfrm rot="0">
            <a:off x="17610088" y="1286533"/>
            <a:ext cx="1482057" cy="1482057"/>
            <a:chOff x="0" y="0"/>
            <a:chExt cx="812800" cy="812800"/>
          </a:xfrm>
        </p:grpSpPr>
        <p:sp>
          <p:nvSpPr>
            <p:cNvPr name="Freeform 15" id="15"/>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193378"/>
            </a:solidFill>
          </p:spPr>
        </p:sp>
        <p:sp>
          <p:nvSpPr>
            <p:cNvPr name="TextBox 16" id="16"/>
            <p:cNvSpPr txBox="true"/>
            <p:nvPr/>
          </p:nvSpPr>
          <p:spPr>
            <a:xfrm>
              <a:off x="76200" y="38100"/>
              <a:ext cx="660400" cy="698500"/>
            </a:xfrm>
            <a:prstGeom prst="rect">
              <a:avLst/>
            </a:prstGeom>
          </p:spPr>
          <p:txBody>
            <a:bodyPr anchor="ctr" rtlCol="false" tIns="50800" lIns="50800" bIns="50800" rIns="50800"/>
            <a:lstStyle/>
            <a:p>
              <a:pPr algn="ctr">
                <a:lnSpc>
                  <a:spcPts val="2940"/>
                </a:lnSpc>
              </a:pPr>
            </a:p>
          </p:txBody>
        </p:sp>
      </p:grpSp>
      <p:sp>
        <p:nvSpPr>
          <p:cNvPr name="Freeform 17" id="17"/>
          <p:cNvSpPr/>
          <p:nvPr/>
        </p:nvSpPr>
        <p:spPr>
          <a:xfrm flipH="false" flipV="false" rot="0">
            <a:off x="177778" y="30859"/>
            <a:ext cx="5975716" cy="1030296"/>
          </a:xfrm>
          <a:custGeom>
            <a:avLst/>
            <a:gdLst/>
            <a:ahLst/>
            <a:cxnLst/>
            <a:rect r="r" b="b" t="t" l="l"/>
            <a:pathLst>
              <a:path h="1030296" w="5975716">
                <a:moveTo>
                  <a:pt x="0" y="0"/>
                </a:moveTo>
                <a:lnTo>
                  <a:pt x="5975716" y="0"/>
                </a:lnTo>
                <a:lnTo>
                  <a:pt x="5975716" y="1030296"/>
                </a:lnTo>
                <a:lnTo>
                  <a:pt x="0" y="1030296"/>
                </a:lnTo>
                <a:lnTo>
                  <a:pt x="0" y="0"/>
                </a:lnTo>
                <a:close/>
              </a:path>
            </a:pathLst>
          </a:custGeom>
          <a:blipFill>
            <a:blip r:embed="rId6"/>
            <a:stretch>
              <a:fillRect l="0" t="0" r="0" b="0"/>
            </a:stretch>
          </a:blipFill>
        </p:spPr>
      </p:sp>
      <p:grpSp>
        <p:nvGrpSpPr>
          <p:cNvPr name="Group 18" id="18"/>
          <p:cNvGrpSpPr/>
          <p:nvPr/>
        </p:nvGrpSpPr>
        <p:grpSpPr>
          <a:xfrm rot="0">
            <a:off x="248385" y="8904086"/>
            <a:ext cx="817116" cy="817116"/>
            <a:chOff x="0" y="0"/>
            <a:chExt cx="812800" cy="812800"/>
          </a:xfrm>
        </p:grpSpPr>
        <p:sp>
          <p:nvSpPr>
            <p:cNvPr name="Freeform 19" id="19"/>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575FE"/>
            </a:solidFill>
          </p:spPr>
        </p:sp>
        <p:sp>
          <p:nvSpPr>
            <p:cNvPr name="TextBox 20" id="20"/>
            <p:cNvSpPr txBox="true"/>
            <p:nvPr/>
          </p:nvSpPr>
          <p:spPr>
            <a:xfrm>
              <a:off x="76200" y="38100"/>
              <a:ext cx="660400" cy="698500"/>
            </a:xfrm>
            <a:prstGeom prst="rect">
              <a:avLst/>
            </a:prstGeom>
          </p:spPr>
          <p:txBody>
            <a:bodyPr anchor="ctr" rtlCol="false" tIns="50800" lIns="50800" bIns="50800" rIns="50800"/>
            <a:lstStyle/>
            <a:p>
              <a:pPr algn="ctr">
                <a:lnSpc>
                  <a:spcPts val="2940"/>
                </a:lnSpc>
              </a:pPr>
            </a:p>
          </p:txBody>
        </p:sp>
      </p:grpSp>
      <p:sp>
        <p:nvSpPr>
          <p:cNvPr name="Freeform 21" id="21"/>
          <p:cNvSpPr/>
          <p:nvPr/>
        </p:nvSpPr>
        <p:spPr>
          <a:xfrm flipH="false" flipV="false" rot="0">
            <a:off x="419899" y="9021256"/>
            <a:ext cx="474088" cy="474088"/>
          </a:xfrm>
          <a:custGeom>
            <a:avLst/>
            <a:gdLst/>
            <a:ahLst/>
            <a:cxnLst/>
            <a:rect r="r" b="b" t="t" l="l"/>
            <a:pathLst>
              <a:path h="474088" w="474088">
                <a:moveTo>
                  <a:pt x="0" y="0"/>
                </a:moveTo>
                <a:lnTo>
                  <a:pt x="474089" y="0"/>
                </a:lnTo>
                <a:lnTo>
                  <a:pt x="474089" y="474088"/>
                </a:lnTo>
                <a:lnTo>
                  <a:pt x="0" y="474088"/>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TextBox 22" id="22"/>
          <p:cNvSpPr txBox="true"/>
          <p:nvPr/>
        </p:nvSpPr>
        <p:spPr>
          <a:xfrm rot="0">
            <a:off x="493434" y="2787842"/>
            <a:ext cx="16808946" cy="5170252"/>
          </a:xfrm>
          <a:prstGeom prst="rect">
            <a:avLst/>
          </a:prstGeom>
        </p:spPr>
        <p:txBody>
          <a:bodyPr anchor="t" rtlCol="false" tIns="0" lIns="0" bIns="0" rIns="0">
            <a:spAutoFit/>
          </a:bodyPr>
          <a:lstStyle/>
          <a:p>
            <a:pPr algn="just">
              <a:lnSpc>
                <a:spcPts val="4571"/>
              </a:lnSpc>
            </a:pPr>
            <a:r>
              <a:rPr lang="en-US" sz="3047">
                <a:solidFill>
                  <a:srgbClr val="000000"/>
                </a:solidFill>
                <a:latin typeface="Arial"/>
                <a:ea typeface="Arial"/>
                <a:cs typeface="Arial"/>
                <a:sym typeface="Arial"/>
              </a:rPr>
              <a:t>Looking for reliable </a:t>
            </a:r>
            <a:r>
              <a:rPr lang="en-US" sz="3047" b="true">
                <a:solidFill>
                  <a:srgbClr val="193378"/>
                </a:solidFill>
                <a:latin typeface="Arial Bold"/>
                <a:ea typeface="Arial Bold"/>
                <a:cs typeface="Arial Bold"/>
                <a:sym typeface="Arial Bold"/>
              </a:rPr>
              <a:t>Pharmaceutical Lab Equipments Suppliers</a:t>
            </a:r>
            <a:r>
              <a:rPr lang="en-US" sz="3047">
                <a:solidFill>
                  <a:srgbClr val="000000"/>
                </a:solidFill>
                <a:latin typeface="Arial"/>
                <a:ea typeface="Arial"/>
                <a:cs typeface="Arial"/>
                <a:sym typeface="Arial"/>
              </a:rPr>
              <a:t>? Naugra Medical is a leading manufacturer, offering high-quality lab instruments for research, testing, and production. Our advanced equipment ensures precision, durability, and compliance with industry standards. From analytical tools to diagnostic devices, we provide comprehensive solutions for pharmaceutical labs. </a:t>
            </a:r>
          </a:p>
          <a:p>
            <a:pPr algn="just">
              <a:lnSpc>
                <a:spcPts val="4571"/>
              </a:lnSpc>
            </a:pPr>
          </a:p>
          <a:p>
            <a:pPr algn="just">
              <a:lnSpc>
                <a:spcPts val="4571"/>
              </a:lnSpc>
            </a:pPr>
            <a:r>
              <a:rPr lang="en-US" sz="3047">
                <a:solidFill>
                  <a:srgbClr val="000000"/>
                </a:solidFill>
                <a:latin typeface="Arial"/>
                <a:ea typeface="Arial"/>
                <a:cs typeface="Arial"/>
                <a:sym typeface="Arial"/>
              </a:rPr>
              <a:t>Trust Naugra Medical for top-notch products, competitive pricing, and excellent customer support. Upgrade your lab with the best equipment from a trusted name in the industry. Contact us today for premium pharmaceutical lab solutions!</a:t>
            </a:r>
          </a:p>
        </p:txBody>
      </p:sp>
      <p:sp>
        <p:nvSpPr>
          <p:cNvPr name="TextBox 23" id="23"/>
          <p:cNvSpPr txBox="true"/>
          <p:nvPr/>
        </p:nvSpPr>
        <p:spPr>
          <a:xfrm rot="0">
            <a:off x="493434" y="1530115"/>
            <a:ext cx="15165855" cy="867409"/>
          </a:xfrm>
          <a:prstGeom prst="rect">
            <a:avLst/>
          </a:prstGeom>
        </p:spPr>
        <p:txBody>
          <a:bodyPr anchor="t" rtlCol="false" tIns="0" lIns="0" bIns="0" rIns="0">
            <a:spAutoFit/>
          </a:bodyPr>
          <a:lstStyle/>
          <a:p>
            <a:pPr algn="l">
              <a:lnSpc>
                <a:spcPts val="7285"/>
              </a:lnSpc>
            </a:pPr>
            <a:r>
              <a:rPr lang="en-US" sz="4700" b="true">
                <a:solidFill>
                  <a:srgbClr val="193378"/>
                </a:solidFill>
                <a:latin typeface="Montserrat Classic Bold"/>
                <a:ea typeface="Montserrat Classic Bold"/>
                <a:cs typeface="Montserrat Classic Bold"/>
                <a:sym typeface="Montserrat Classic Bold"/>
              </a:rPr>
              <a:t>Pharmaceutical Lab Equipments Suppliers</a:t>
            </a:r>
          </a:p>
        </p:txBody>
      </p:sp>
      <p:sp>
        <p:nvSpPr>
          <p:cNvPr name="TextBox 24" id="24"/>
          <p:cNvSpPr txBox="true"/>
          <p:nvPr/>
        </p:nvSpPr>
        <p:spPr>
          <a:xfrm rot="0">
            <a:off x="1391746" y="9417113"/>
            <a:ext cx="13077886" cy="304090"/>
          </a:xfrm>
          <a:prstGeom prst="rect">
            <a:avLst/>
          </a:prstGeom>
        </p:spPr>
        <p:txBody>
          <a:bodyPr anchor="t" rtlCol="false" tIns="0" lIns="0" bIns="0" rIns="0">
            <a:spAutoFit/>
          </a:bodyPr>
          <a:lstStyle/>
          <a:p>
            <a:pPr algn="l">
              <a:lnSpc>
                <a:spcPts val="2498"/>
              </a:lnSpc>
            </a:pPr>
            <a:r>
              <a:rPr lang="en-US" b="true" sz="2014" spc="-40" u="sng">
                <a:solidFill>
                  <a:srgbClr val="000000"/>
                </a:solidFill>
                <a:latin typeface="Montserrat Bold"/>
                <a:ea typeface="Montserrat Bold"/>
                <a:cs typeface="Montserrat Bold"/>
                <a:sym typeface="Montserrat Bold"/>
              </a:rPr>
              <a:t>https://www.naugramedical.com/hospital-medical-equipments/pharmaceutical-equipments</a:t>
            </a:r>
          </a:p>
        </p:txBody>
      </p:sp>
      <p:sp>
        <p:nvSpPr>
          <p:cNvPr name="TextBox 25" id="25"/>
          <p:cNvSpPr txBox="true"/>
          <p:nvPr/>
        </p:nvSpPr>
        <p:spPr>
          <a:xfrm rot="0">
            <a:off x="1273319" y="8890586"/>
            <a:ext cx="1589716" cy="439050"/>
          </a:xfrm>
          <a:prstGeom prst="rect">
            <a:avLst/>
          </a:prstGeom>
        </p:spPr>
        <p:txBody>
          <a:bodyPr anchor="t" rtlCol="false" tIns="0" lIns="0" bIns="0" rIns="0">
            <a:spAutoFit/>
          </a:bodyPr>
          <a:lstStyle/>
          <a:p>
            <a:pPr algn="l">
              <a:lnSpc>
                <a:spcPts val="3625"/>
              </a:lnSpc>
            </a:pPr>
            <a:r>
              <a:rPr lang="en-US" sz="2589" b="true">
                <a:solidFill>
                  <a:srgbClr val="193378"/>
                </a:solidFill>
                <a:latin typeface="Montserrat Classic Bold"/>
                <a:ea typeface="Montserrat Classic Bold"/>
                <a:cs typeface="Montserrat Classic Bold"/>
                <a:sym typeface="Montserrat Classic Bold"/>
              </a:rPr>
              <a:t>Website</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449337" y="0"/>
            <a:ext cx="4396775" cy="10997737"/>
            <a:chOff x="0" y="0"/>
            <a:chExt cx="1157998" cy="2896523"/>
          </a:xfrm>
        </p:grpSpPr>
        <p:sp>
          <p:nvSpPr>
            <p:cNvPr name="Freeform 3" id="3"/>
            <p:cNvSpPr/>
            <p:nvPr/>
          </p:nvSpPr>
          <p:spPr>
            <a:xfrm flipH="false" flipV="false" rot="0">
              <a:off x="0" y="0"/>
              <a:ext cx="1157999" cy="2896523"/>
            </a:xfrm>
            <a:custGeom>
              <a:avLst/>
              <a:gdLst/>
              <a:ahLst/>
              <a:cxnLst/>
              <a:rect r="r" b="b" t="t" l="l"/>
              <a:pathLst>
                <a:path h="2896523" w="1157999">
                  <a:moveTo>
                    <a:pt x="95084" y="0"/>
                  </a:moveTo>
                  <a:lnTo>
                    <a:pt x="1062914" y="0"/>
                  </a:lnTo>
                  <a:cubicBezTo>
                    <a:pt x="1088132" y="0"/>
                    <a:pt x="1112317" y="10018"/>
                    <a:pt x="1130149" y="27850"/>
                  </a:cubicBezTo>
                  <a:cubicBezTo>
                    <a:pt x="1147981" y="45681"/>
                    <a:pt x="1157999" y="69866"/>
                    <a:pt x="1157999" y="95084"/>
                  </a:cubicBezTo>
                  <a:lnTo>
                    <a:pt x="1157999" y="2801439"/>
                  </a:lnTo>
                  <a:cubicBezTo>
                    <a:pt x="1157999" y="2853953"/>
                    <a:pt x="1115428" y="2896523"/>
                    <a:pt x="1062914" y="2896523"/>
                  </a:cubicBezTo>
                  <a:lnTo>
                    <a:pt x="95084" y="2896523"/>
                  </a:lnTo>
                  <a:cubicBezTo>
                    <a:pt x="69866" y="2896523"/>
                    <a:pt x="45681" y="2886505"/>
                    <a:pt x="27850" y="2868674"/>
                  </a:cubicBezTo>
                  <a:cubicBezTo>
                    <a:pt x="10018" y="2850842"/>
                    <a:pt x="0" y="2826657"/>
                    <a:pt x="0" y="2801439"/>
                  </a:cubicBezTo>
                  <a:lnTo>
                    <a:pt x="0" y="95084"/>
                  </a:lnTo>
                  <a:cubicBezTo>
                    <a:pt x="0" y="69866"/>
                    <a:pt x="10018" y="45681"/>
                    <a:pt x="27850" y="27850"/>
                  </a:cubicBezTo>
                  <a:cubicBezTo>
                    <a:pt x="45681" y="10018"/>
                    <a:pt x="69866" y="0"/>
                    <a:pt x="95084" y="0"/>
                  </a:cubicBezTo>
                  <a:close/>
                </a:path>
              </a:pathLst>
            </a:custGeom>
            <a:solidFill>
              <a:srgbClr val="3575FE"/>
            </a:solidFill>
          </p:spPr>
        </p:sp>
        <p:sp>
          <p:nvSpPr>
            <p:cNvPr name="TextBox 4" id="4"/>
            <p:cNvSpPr txBox="true"/>
            <p:nvPr/>
          </p:nvSpPr>
          <p:spPr>
            <a:xfrm>
              <a:off x="0" y="9525"/>
              <a:ext cx="1157998" cy="2886998"/>
            </a:xfrm>
            <a:prstGeom prst="rect">
              <a:avLst/>
            </a:prstGeom>
          </p:spPr>
          <p:txBody>
            <a:bodyPr anchor="ctr" rtlCol="false" tIns="50800" lIns="50800" bIns="50800" rIns="50800"/>
            <a:lstStyle/>
            <a:p>
              <a:pPr algn="ctr">
                <a:lnSpc>
                  <a:spcPts val="2220"/>
                </a:lnSpc>
              </a:pPr>
            </a:p>
          </p:txBody>
        </p:sp>
      </p:grpSp>
      <p:grpSp>
        <p:nvGrpSpPr>
          <p:cNvPr name="Group 5" id="5"/>
          <p:cNvGrpSpPr/>
          <p:nvPr/>
        </p:nvGrpSpPr>
        <p:grpSpPr>
          <a:xfrm rot="5400000">
            <a:off x="17288173" y="7614320"/>
            <a:ext cx="643831" cy="1902880"/>
            <a:chOff x="0" y="0"/>
            <a:chExt cx="660400" cy="1951851"/>
          </a:xfrm>
        </p:grpSpPr>
        <p:sp>
          <p:nvSpPr>
            <p:cNvPr name="Freeform 6" id="6"/>
            <p:cNvSpPr/>
            <p:nvPr/>
          </p:nvSpPr>
          <p:spPr>
            <a:xfrm flipH="false" flipV="false" rot="0">
              <a:off x="0" y="0"/>
              <a:ext cx="660400" cy="1951851"/>
            </a:xfrm>
            <a:custGeom>
              <a:avLst/>
              <a:gdLst/>
              <a:ahLst/>
              <a:cxnLst/>
              <a:rect r="r" b="b" t="t" l="l"/>
              <a:pathLst>
                <a:path h="1951851" w="660400">
                  <a:moveTo>
                    <a:pt x="220252" y="1932782"/>
                  </a:moveTo>
                  <a:cubicBezTo>
                    <a:pt x="254109" y="1944296"/>
                    <a:pt x="292600" y="1951851"/>
                    <a:pt x="330378" y="1951851"/>
                  </a:cubicBezTo>
                  <a:cubicBezTo>
                    <a:pt x="368157" y="1951851"/>
                    <a:pt x="404509" y="1945374"/>
                    <a:pt x="438009" y="1933860"/>
                  </a:cubicBezTo>
                  <a:cubicBezTo>
                    <a:pt x="438723" y="1933501"/>
                    <a:pt x="439435" y="1933501"/>
                    <a:pt x="440148" y="1933141"/>
                  </a:cubicBezTo>
                  <a:cubicBezTo>
                    <a:pt x="565955" y="1887086"/>
                    <a:pt x="658618" y="1765472"/>
                    <a:pt x="660400" y="1598048"/>
                  </a:cubicBezTo>
                  <a:lnTo>
                    <a:pt x="660400" y="0"/>
                  </a:lnTo>
                  <a:lnTo>
                    <a:pt x="0" y="0"/>
                  </a:lnTo>
                  <a:lnTo>
                    <a:pt x="0" y="1596862"/>
                  </a:lnTo>
                  <a:cubicBezTo>
                    <a:pt x="1782" y="1766191"/>
                    <a:pt x="93019" y="1887806"/>
                    <a:pt x="220252" y="1932782"/>
                  </a:cubicBezTo>
                  <a:close/>
                </a:path>
              </a:pathLst>
            </a:custGeom>
            <a:solidFill>
              <a:srgbClr val="3575FE"/>
            </a:solidFill>
          </p:spPr>
        </p:sp>
        <p:sp>
          <p:nvSpPr>
            <p:cNvPr name="TextBox 7" id="7"/>
            <p:cNvSpPr txBox="true"/>
            <p:nvPr/>
          </p:nvSpPr>
          <p:spPr>
            <a:xfrm>
              <a:off x="0" y="9525"/>
              <a:ext cx="660400" cy="1815326"/>
            </a:xfrm>
            <a:prstGeom prst="rect">
              <a:avLst/>
            </a:prstGeom>
          </p:spPr>
          <p:txBody>
            <a:bodyPr anchor="ctr" rtlCol="false" tIns="50800" lIns="50800" bIns="50800" rIns="50800"/>
            <a:lstStyle/>
            <a:p>
              <a:pPr algn="ctr">
                <a:lnSpc>
                  <a:spcPts val="2220"/>
                </a:lnSpc>
              </a:pPr>
            </a:p>
          </p:txBody>
        </p:sp>
      </p:grpSp>
      <p:grpSp>
        <p:nvGrpSpPr>
          <p:cNvPr name="Group 8" id="8"/>
          <p:cNvGrpSpPr/>
          <p:nvPr/>
        </p:nvGrpSpPr>
        <p:grpSpPr>
          <a:xfrm rot="0">
            <a:off x="16615568" y="8243845"/>
            <a:ext cx="643732" cy="643732"/>
            <a:chOff x="0" y="0"/>
            <a:chExt cx="812800" cy="812800"/>
          </a:xfrm>
        </p:grpSpPr>
        <p:sp>
          <p:nvSpPr>
            <p:cNvPr name="Freeform 9" id="9"/>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193378"/>
            </a:solidFill>
          </p:spPr>
        </p:sp>
        <p:sp>
          <p:nvSpPr>
            <p:cNvPr name="TextBox 10" id="10"/>
            <p:cNvSpPr txBox="true"/>
            <p:nvPr/>
          </p:nvSpPr>
          <p:spPr>
            <a:xfrm>
              <a:off x="76200" y="85725"/>
              <a:ext cx="660400" cy="650875"/>
            </a:xfrm>
            <a:prstGeom prst="rect">
              <a:avLst/>
            </a:prstGeom>
          </p:spPr>
          <p:txBody>
            <a:bodyPr anchor="ctr" rtlCol="false" tIns="50800" lIns="50800" bIns="50800" rIns="50800"/>
            <a:lstStyle/>
            <a:p>
              <a:pPr algn="ctr">
                <a:lnSpc>
                  <a:spcPts val="2220"/>
                </a:lnSpc>
              </a:pPr>
            </a:p>
          </p:txBody>
        </p:sp>
      </p:grpSp>
      <p:sp>
        <p:nvSpPr>
          <p:cNvPr name="Freeform 11" id="11"/>
          <p:cNvSpPr/>
          <p:nvPr/>
        </p:nvSpPr>
        <p:spPr>
          <a:xfrm flipH="false" flipV="false" rot="0">
            <a:off x="16874441" y="8382688"/>
            <a:ext cx="427939" cy="427939"/>
          </a:xfrm>
          <a:custGeom>
            <a:avLst/>
            <a:gdLst/>
            <a:ahLst/>
            <a:cxnLst/>
            <a:rect r="r" b="b" t="t" l="l"/>
            <a:pathLst>
              <a:path h="427939" w="427939">
                <a:moveTo>
                  <a:pt x="0" y="0"/>
                </a:moveTo>
                <a:lnTo>
                  <a:pt x="427939" y="0"/>
                </a:lnTo>
                <a:lnTo>
                  <a:pt x="427939" y="427939"/>
                </a:lnTo>
                <a:lnTo>
                  <a:pt x="0" y="427939"/>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12" id="12"/>
          <p:cNvSpPr/>
          <p:nvPr/>
        </p:nvSpPr>
        <p:spPr>
          <a:xfrm flipH="false" flipV="false" rot="0">
            <a:off x="15292761" y="8274841"/>
            <a:ext cx="366528" cy="373532"/>
          </a:xfrm>
          <a:custGeom>
            <a:avLst/>
            <a:gdLst/>
            <a:ahLst/>
            <a:cxnLst/>
            <a:rect r="r" b="b" t="t" l="l"/>
            <a:pathLst>
              <a:path h="373532" w="366528">
                <a:moveTo>
                  <a:pt x="0" y="0"/>
                </a:moveTo>
                <a:lnTo>
                  <a:pt x="366528" y="0"/>
                </a:lnTo>
                <a:lnTo>
                  <a:pt x="366528" y="373532"/>
                </a:lnTo>
                <a:lnTo>
                  <a:pt x="0" y="373532"/>
                </a:lnTo>
                <a:lnTo>
                  <a:pt x="0" y="0"/>
                </a:lnTo>
                <a:close/>
              </a:path>
            </a:pathLst>
          </a:custGeom>
          <a:blipFill>
            <a:blip r:embed="rId4">
              <a:alphaModFix amt="25000"/>
              <a:extLst>
                <a:ext uri="{96DAC541-7B7A-43D3-8B79-37D633B846F1}">
                  <asvg:svgBlip xmlns:asvg="http://schemas.microsoft.com/office/drawing/2016/SVG/main" r:embed="rId5"/>
                </a:ext>
              </a:extLst>
            </a:blip>
            <a:stretch>
              <a:fillRect l="0" t="0" r="0" b="0"/>
            </a:stretch>
          </a:blipFill>
        </p:spPr>
      </p:sp>
      <p:sp>
        <p:nvSpPr>
          <p:cNvPr name="Freeform 13" id="13"/>
          <p:cNvSpPr/>
          <p:nvPr/>
        </p:nvSpPr>
        <p:spPr>
          <a:xfrm flipH="false" flipV="false" rot="0">
            <a:off x="11974880" y="870429"/>
            <a:ext cx="4465200" cy="4465200"/>
          </a:xfrm>
          <a:custGeom>
            <a:avLst/>
            <a:gdLst/>
            <a:ahLst/>
            <a:cxnLst/>
            <a:rect r="r" b="b" t="t" l="l"/>
            <a:pathLst>
              <a:path h="4465200" w="4465200">
                <a:moveTo>
                  <a:pt x="0" y="0"/>
                </a:moveTo>
                <a:lnTo>
                  <a:pt x="4465200" y="0"/>
                </a:lnTo>
                <a:lnTo>
                  <a:pt x="4465200" y="4465200"/>
                </a:lnTo>
                <a:lnTo>
                  <a:pt x="0" y="4465200"/>
                </a:lnTo>
                <a:lnTo>
                  <a:pt x="0" y="0"/>
                </a:lnTo>
                <a:close/>
              </a:path>
            </a:pathLst>
          </a:custGeom>
          <a:blipFill>
            <a:blip r:embed="rId6"/>
            <a:stretch>
              <a:fillRect l="0" t="0" r="0" b="0"/>
            </a:stretch>
          </a:blipFill>
        </p:spPr>
      </p:sp>
      <p:sp>
        <p:nvSpPr>
          <p:cNvPr name="Freeform 14" id="14"/>
          <p:cNvSpPr/>
          <p:nvPr/>
        </p:nvSpPr>
        <p:spPr>
          <a:xfrm flipH="false" flipV="false" rot="0">
            <a:off x="11974880" y="438424"/>
            <a:ext cx="832207" cy="848109"/>
          </a:xfrm>
          <a:custGeom>
            <a:avLst/>
            <a:gdLst/>
            <a:ahLst/>
            <a:cxnLst/>
            <a:rect r="r" b="b" t="t" l="l"/>
            <a:pathLst>
              <a:path h="848109" w="832207">
                <a:moveTo>
                  <a:pt x="0" y="0"/>
                </a:moveTo>
                <a:lnTo>
                  <a:pt x="832207" y="0"/>
                </a:lnTo>
                <a:lnTo>
                  <a:pt x="832207" y="848109"/>
                </a:lnTo>
                <a:lnTo>
                  <a:pt x="0" y="848109"/>
                </a:lnTo>
                <a:lnTo>
                  <a:pt x="0" y="0"/>
                </a:lnTo>
                <a:close/>
              </a:path>
            </a:pathLst>
          </a:custGeom>
          <a:blipFill>
            <a:blip r:embed="rId4">
              <a:alphaModFix amt="25000"/>
              <a:extLst>
                <a:ext uri="{96DAC541-7B7A-43D3-8B79-37D633B846F1}">
                  <asvg:svgBlip xmlns:asvg="http://schemas.microsoft.com/office/drawing/2016/SVG/main" r:embed="rId5"/>
                </a:ext>
              </a:extLst>
            </a:blip>
            <a:stretch>
              <a:fillRect l="0" t="0" r="0" b="0"/>
            </a:stretch>
          </a:blipFill>
        </p:spPr>
      </p:sp>
      <p:grpSp>
        <p:nvGrpSpPr>
          <p:cNvPr name="Group 15" id="15"/>
          <p:cNvGrpSpPr/>
          <p:nvPr/>
        </p:nvGrpSpPr>
        <p:grpSpPr>
          <a:xfrm rot="0">
            <a:off x="16254765" y="-670628"/>
            <a:ext cx="2710648" cy="2710648"/>
            <a:chOff x="0" y="0"/>
            <a:chExt cx="812800" cy="812800"/>
          </a:xfrm>
        </p:grpSpPr>
        <p:sp>
          <p:nvSpPr>
            <p:cNvPr name="Freeform 16" id="1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575FE"/>
            </a:solidFill>
          </p:spPr>
        </p:sp>
        <p:sp>
          <p:nvSpPr>
            <p:cNvPr name="TextBox 17" id="17"/>
            <p:cNvSpPr txBox="true"/>
            <p:nvPr/>
          </p:nvSpPr>
          <p:spPr>
            <a:xfrm>
              <a:off x="76200" y="38100"/>
              <a:ext cx="660400" cy="698500"/>
            </a:xfrm>
            <a:prstGeom prst="rect">
              <a:avLst/>
            </a:prstGeom>
          </p:spPr>
          <p:txBody>
            <a:bodyPr anchor="ctr" rtlCol="false" tIns="50800" lIns="50800" bIns="50800" rIns="50800"/>
            <a:lstStyle/>
            <a:p>
              <a:pPr algn="ctr">
                <a:lnSpc>
                  <a:spcPts val="2659"/>
                </a:lnSpc>
                <a:spcBef>
                  <a:spcPct val="0"/>
                </a:spcBef>
              </a:pPr>
            </a:p>
          </p:txBody>
        </p:sp>
      </p:grpSp>
      <p:grpSp>
        <p:nvGrpSpPr>
          <p:cNvPr name="Group 18" id="18"/>
          <p:cNvGrpSpPr/>
          <p:nvPr/>
        </p:nvGrpSpPr>
        <p:grpSpPr>
          <a:xfrm rot="0">
            <a:off x="17610088" y="1286533"/>
            <a:ext cx="1482057" cy="1482057"/>
            <a:chOff x="0" y="0"/>
            <a:chExt cx="812800" cy="812800"/>
          </a:xfrm>
        </p:grpSpPr>
        <p:sp>
          <p:nvSpPr>
            <p:cNvPr name="Freeform 19" id="19"/>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193378"/>
            </a:solidFill>
          </p:spPr>
        </p:sp>
        <p:sp>
          <p:nvSpPr>
            <p:cNvPr name="TextBox 20" id="20"/>
            <p:cNvSpPr txBox="true"/>
            <p:nvPr/>
          </p:nvSpPr>
          <p:spPr>
            <a:xfrm>
              <a:off x="76200" y="38100"/>
              <a:ext cx="660400" cy="698500"/>
            </a:xfrm>
            <a:prstGeom prst="rect">
              <a:avLst/>
            </a:prstGeom>
          </p:spPr>
          <p:txBody>
            <a:bodyPr anchor="ctr" rtlCol="false" tIns="50800" lIns="50800" bIns="50800" rIns="50800"/>
            <a:lstStyle/>
            <a:p>
              <a:pPr algn="ctr">
                <a:lnSpc>
                  <a:spcPts val="2940"/>
                </a:lnSpc>
              </a:pPr>
            </a:p>
          </p:txBody>
        </p:sp>
      </p:grpSp>
      <p:sp>
        <p:nvSpPr>
          <p:cNvPr name="Freeform 21" id="21"/>
          <p:cNvSpPr/>
          <p:nvPr/>
        </p:nvSpPr>
        <p:spPr>
          <a:xfrm flipH="false" flipV="false" rot="0">
            <a:off x="351375" y="296213"/>
            <a:ext cx="3284336" cy="566265"/>
          </a:xfrm>
          <a:custGeom>
            <a:avLst/>
            <a:gdLst/>
            <a:ahLst/>
            <a:cxnLst/>
            <a:rect r="r" b="b" t="t" l="l"/>
            <a:pathLst>
              <a:path h="566265" w="3284336">
                <a:moveTo>
                  <a:pt x="0" y="0"/>
                </a:moveTo>
                <a:lnTo>
                  <a:pt x="3284336" y="0"/>
                </a:lnTo>
                <a:lnTo>
                  <a:pt x="3284336" y="566265"/>
                </a:lnTo>
                <a:lnTo>
                  <a:pt x="0" y="566265"/>
                </a:lnTo>
                <a:lnTo>
                  <a:pt x="0" y="0"/>
                </a:lnTo>
                <a:close/>
              </a:path>
            </a:pathLst>
          </a:custGeom>
          <a:blipFill>
            <a:blip r:embed="rId7"/>
            <a:stretch>
              <a:fillRect l="0" t="0" r="0" b="0"/>
            </a:stretch>
          </a:blipFill>
        </p:spPr>
      </p:sp>
      <p:grpSp>
        <p:nvGrpSpPr>
          <p:cNvPr name="Group 22" id="22"/>
          <p:cNvGrpSpPr/>
          <p:nvPr/>
        </p:nvGrpSpPr>
        <p:grpSpPr>
          <a:xfrm rot="0">
            <a:off x="4490109" y="8379944"/>
            <a:ext cx="817116" cy="817116"/>
            <a:chOff x="0" y="0"/>
            <a:chExt cx="812800" cy="812800"/>
          </a:xfrm>
        </p:grpSpPr>
        <p:sp>
          <p:nvSpPr>
            <p:cNvPr name="Freeform 23" id="23"/>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575FE"/>
            </a:solidFill>
          </p:spPr>
        </p:sp>
        <p:sp>
          <p:nvSpPr>
            <p:cNvPr name="TextBox 24" id="24"/>
            <p:cNvSpPr txBox="true"/>
            <p:nvPr/>
          </p:nvSpPr>
          <p:spPr>
            <a:xfrm>
              <a:off x="76200" y="38100"/>
              <a:ext cx="660400" cy="698500"/>
            </a:xfrm>
            <a:prstGeom prst="rect">
              <a:avLst/>
            </a:prstGeom>
          </p:spPr>
          <p:txBody>
            <a:bodyPr anchor="ctr" rtlCol="false" tIns="50800" lIns="50800" bIns="50800" rIns="50800"/>
            <a:lstStyle/>
            <a:p>
              <a:pPr algn="ctr">
                <a:lnSpc>
                  <a:spcPts val="2940"/>
                </a:lnSpc>
              </a:pPr>
            </a:p>
          </p:txBody>
        </p:sp>
      </p:grpSp>
      <p:sp>
        <p:nvSpPr>
          <p:cNvPr name="Freeform 25" id="25"/>
          <p:cNvSpPr/>
          <p:nvPr/>
        </p:nvSpPr>
        <p:spPr>
          <a:xfrm flipH="false" flipV="false" rot="0">
            <a:off x="4661623" y="8551458"/>
            <a:ext cx="474088" cy="474088"/>
          </a:xfrm>
          <a:custGeom>
            <a:avLst/>
            <a:gdLst/>
            <a:ahLst/>
            <a:cxnLst/>
            <a:rect r="r" b="b" t="t" l="l"/>
            <a:pathLst>
              <a:path h="474088" w="474088">
                <a:moveTo>
                  <a:pt x="0" y="0"/>
                </a:moveTo>
                <a:lnTo>
                  <a:pt x="474088" y="0"/>
                </a:lnTo>
                <a:lnTo>
                  <a:pt x="474088" y="474088"/>
                </a:lnTo>
                <a:lnTo>
                  <a:pt x="0" y="474088"/>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26" id="26"/>
          <p:cNvSpPr/>
          <p:nvPr/>
        </p:nvSpPr>
        <p:spPr>
          <a:xfrm flipH="false" flipV="false" rot="0">
            <a:off x="4661623" y="1286533"/>
            <a:ext cx="3867691" cy="3859956"/>
          </a:xfrm>
          <a:custGeom>
            <a:avLst/>
            <a:gdLst/>
            <a:ahLst/>
            <a:cxnLst/>
            <a:rect r="r" b="b" t="t" l="l"/>
            <a:pathLst>
              <a:path h="3859956" w="3867691">
                <a:moveTo>
                  <a:pt x="0" y="0"/>
                </a:moveTo>
                <a:lnTo>
                  <a:pt x="3867691" y="0"/>
                </a:lnTo>
                <a:lnTo>
                  <a:pt x="3867691" y="3859956"/>
                </a:lnTo>
                <a:lnTo>
                  <a:pt x="0" y="3859956"/>
                </a:lnTo>
                <a:lnTo>
                  <a:pt x="0" y="0"/>
                </a:lnTo>
                <a:close/>
              </a:path>
            </a:pathLst>
          </a:custGeom>
          <a:blipFill>
            <a:blip r:embed="rId10"/>
            <a:stretch>
              <a:fillRect l="0" t="0" r="0" b="0"/>
            </a:stretch>
          </a:blipFill>
        </p:spPr>
      </p:sp>
      <p:sp>
        <p:nvSpPr>
          <p:cNvPr name="TextBox 27" id="27"/>
          <p:cNvSpPr txBox="true"/>
          <p:nvPr/>
        </p:nvSpPr>
        <p:spPr>
          <a:xfrm rot="0">
            <a:off x="5843959" y="9016021"/>
            <a:ext cx="11766129" cy="295073"/>
          </a:xfrm>
          <a:prstGeom prst="rect">
            <a:avLst/>
          </a:prstGeom>
        </p:spPr>
        <p:txBody>
          <a:bodyPr anchor="t" rtlCol="false" tIns="0" lIns="0" bIns="0" rIns="0">
            <a:spAutoFit/>
          </a:bodyPr>
          <a:lstStyle/>
          <a:p>
            <a:pPr algn="l">
              <a:lnSpc>
                <a:spcPts val="2374"/>
              </a:lnSpc>
            </a:pPr>
            <a:r>
              <a:rPr lang="en-US" b="true" sz="1914" spc="-38" u="sng">
                <a:solidFill>
                  <a:srgbClr val="000000"/>
                </a:solidFill>
                <a:latin typeface="Montserrat Bold"/>
                <a:ea typeface="Montserrat Bold"/>
                <a:cs typeface="Montserrat Bold"/>
                <a:sym typeface="Montserrat Bold"/>
              </a:rPr>
              <a:t>https://www.naugramedical.com/hospital-medical-equipments/pharmaceutical-equipments</a:t>
            </a:r>
          </a:p>
        </p:txBody>
      </p:sp>
      <p:sp>
        <p:nvSpPr>
          <p:cNvPr name="TextBox 28" id="28"/>
          <p:cNvSpPr txBox="true"/>
          <p:nvPr/>
        </p:nvSpPr>
        <p:spPr>
          <a:xfrm rot="0">
            <a:off x="5843959" y="8465037"/>
            <a:ext cx="1589716" cy="439050"/>
          </a:xfrm>
          <a:prstGeom prst="rect">
            <a:avLst/>
          </a:prstGeom>
        </p:spPr>
        <p:txBody>
          <a:bodyPr anchor="t" rtlCol="false" tIns="0" lIns="0" bIns="0" rIns="0">
            <a:spAutoFit/>
          </a:bodyPr>
          <a:lstStyle/>
          <a:p>
            <a:pPr algn="l">
              <a:lnSpc>
                <a:spcPts val="3625"/>
              </a:lnSpc>
            </a:pPr>
            <a:r>
              <a:rPr lang="en-US" sz="2589" b="true">
                <a:solidFill>
                  <a:srgbClr val="193378"/>
                </a:solidFill>
                <a:latin typeface="Montserrat Classic Bold"/>
                <a:ea typeface="Montserrat Classic Bold"/>
                <a:cs typeface="Montserrat Classic Bold"/>
                <a:sym typeface="Montserrat Classic Bold"/>
              </a:rPr>
              <a:t>Website</a:t>
            </a:r>
          </a:p>
        </p:txBody>
      </p:sp>
      <p:sp>
        <p:nvSpPr>
          <p:cNvPr name="TextBox 29" id="29"/>
          <p:cNvSpPr txBox="true"/>
          <p:nvPr/>
        </p:nvSpPr>
        <p:spPr>
          <a:xfrm rot="0">
            <a:off x="12566472" y="5275031"/>
            <a:ext cx="4049096" cy="2213610"/>
          </a:xfrm>
          <a:prstGeom prst="rect">
            <a:avLst/>
          </a:prstGeom>
        </p:spPr>
        <p:txBody>
          <a:bodyPr anchor="t" rtlCol="false" tIns="0" lIns="0" bIns="0" rIns="0">
            <a:spAutoFit/>
          </a:bodyPr>
          <a:lstStyle/>
          <a:p>
            <a:pPr algn="ctr">
              <a:lnSpc>
                <a:spcPts val="2940"/>
              </a:lnSpc>
              <a:spcBef>
                <a:spcPct val="0"/>
              </a:spcBef>
            </a:pPr>
          </a:p>
          <a:p>
            <a:pPr algn="ctr">
              <a:lnSpc>
                <a:spcPts val="2940"/>
              </a:lnSpc>
              <a:spcBef>
                <a:spcPct val="0"/>
              </a:spcBef>
            </a:pPr>
            <a:r>
              <a:rPr lang="en-US" sz="2100">
                <a:solidFill>
                  <a:srgbClr val="000000"/>
                </a:solidFill>
                <a:latin typeface="Montserrat"/>
                <a:ea typeface="Montserrat"/>
                <a:cs typeface="Montserrat"/>
                <a:sym typeface="Montserrat"/>
              </a:rPr>
              <a:t>Curcumin Extract Powder Pulvering Machine</a:t>
            </a:r>
          </a:p>
          <a:p>
            <a:pPr algn="ctr">
              <a:lnSpc>
                <a:spcPts val="2940"/>
              </a:lnSpc>
              <a:spcBef>
                <a:spcPct val="0"/>
              </a:spcBef>
            </a:pPr>
            <a:r>
              <a:rPr lang="en-US" sz="2100">
                <a:solidFill>
                  <a:srgbClr val="000000"/>
                </a:solidFill>
                <a:latin typeface="Montserrat"/>
                <a:ea typeface="Montserrat"/>
                <a:cs typeface="Montserrat"/>
                <a:sym typeface="Montserrat"/>
              </a:rPr>
              <a:t>Product Code: MED-PHM0002 - (Curcumin Extract Powder Pulvering Machine)</a:t>
            </a:r>
          </a:p>
        </p:txBody>
      </p:sp>
      <p:sp>
        <p:nvSpPr>
          <p:cNvPr name="TextBox 30" id="30"/>
          <p:cNvSpPr txBox="true"/>
          <p:nvPr/>
        </p:nvSpPr>
        <p:spPr>
          <a:xfrm rot="0">
            <a:off x="4898667" y="5646506"/>
            <a:ext cx="4049096" cy="1842135"/>
          </a:xfrm>
          <a:prstGeom prst="rect">
            <a:avLst/>
          </a:prstGeom>
        </p:spPr>
        <p:txBody>
          <a:bodyPr anchor="t" rtlCol="false" tIns="0" lIns="0" bIns="0" rIns="0">
            <a:spAutoFit/>
          </a:bodyPr>
          <a:lstStyle/>
          <a:p>
            <a:pPr algn="ctr">
              <a:lnSpc>
                <a:spcPts val="2940"/>
              </a:lnSpc>
              <a:spcBef>
                <a:spcPct val="0"/>
              </a:spcBef>
            </a:pPr>
            <a:r>
              <a:rPr lang="en-US" sz="2100">
                <a:solidFill>
                  <a:srgbClr val="000000"/>
                </a:solidFill>
                <a:latin typeface="Montserrat"/>
                <a:ea typeface="Montserrat"/>
                <a:cs typeface="Montserrat"/>
                <a:sym typeface="Montserrat"/>
              </a:rPr>
              <a:t>Medicine Cutter Precious Herbs Slicer Machine</a:t>
            </a:r>
          </a:p>
          <a:p>
            <a:pPr algn="ctr">
              <a:lnSpc>
                <a:spcPts val="2940"/>
              </a:lnSpc>
              <a:spcBef>
                <a:spcPct val="0"/>
              </a:spcBef>
            </a:pPr>
            <a:r>
              <a:rPr lang="en-US" sz="2100">
                <a:solidFill>
                  <a:srgbClr val="000000"/>
                </a:solidFill>
                <a:latin typeface="Montserrat"/>
                <a:ea typeface="Montserrat"/>
                <a:cs typeface="Montserrat"/>
                <a:sym typeface="Montserrat"/>
              </a:rPr>
              <a:t>Product Code: MED-PHM0001 - (Medicine Cutter Precious Herbs Slicer Machine)</a:t>
            </a:r>
          </a:p>
        </p:txBody>
      </p:sp>
    </p:spTree>
  </p:cSld>
  <p:clrMapOvr>
    <a:masterClrMapping/>
  </p:clrMapOvr>
</p:sld>
</file>

<file path=ppt/slides/slide5.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5400000">
            <a:off x="17167778" y="8306860"/>
            <a:ext cx="643831" cy="1902880"/>
            <a:chOff x="0" y="0"/>
            <a:chExt cx="660400" cy="1951851"/>
          </a:xfrm>
        </p:grpSpPr>
        <p:sp>
          <p:nvSpPr>
            <p:cNvPr name="Freeform 3" id="3"/>
            <p:cNvSpPr/>
            <p:nvPr/>
          </p:nvSpPr>
          <p:spPr>
            <a:xfrm flipH="false" flipV="false" rot="0">
              <a:off x="0" y="0"/>
              <a:ext cx="660400" cy="1951851"/>
            </a:xfrm>
            <a:custGeom>
              <a:avLst/>
              <a:gdLst/>
              <a:ahLst/>
              <a:cxnLst/>
              <a:rect r="r" b="b" t="t" l="l"/>
              <a:pathLst>
                <a:path h="1951851" w="660400">
                  <a:moveTo>
                    <a:pt x="220252" y="1932782"/>
                  </a:moveTo>
                  <a:cubicBezTo>
                    <a:pt x="254109" y="1944296"/>
                    <a:pt x="292600" y="1951851"/>
                    <a:pt x="330378" y="1951851"/>
                  </a:cubicBezTo>
                  <a:cubicBezTo>
                    <a:pt x="368157" y="1951851"/>
                    <a:pt x="404509" y="1945374"/>
                    <a:pt x="438009" y="1933860"/>
                  </a:cubicBezTo>
                  <a:cubicBezTo>
                    <a:pt x="438723" y="1933501"/>
                    <a:pt x="439435" y="1933501"/>
                    <a:pt x="440148" y="1933141"/>
                  </a:cubicBezTo>
                  <a:cubicBezTo>
                    <a:pt x="565955" y="1887086"/>
                    <a:pt x="658618" y="1765472"/>
                    <a:pt x="660400" y="1598048"/>
                  </a:cubicBezTo>
                  <a:lnTo>
                    <a:pt x="660400" y="0"/>
                  </a:lnTo>
                  <a:lnTo>
                    <a:pt x="0" y="0"/>
                  </a:lnTo>
                  <a:lnTo>
                    <a:pt x="0" y="1596862"/>
                  </a:lnTo>
                  <a:cubicBezTo>
                    <a:pt x="1782" y="1766191"/>
                    <a:pt x="93019" y="1887806"/>
                    <a:pt x="220252" y="1932782"/>
                  </a:cubicBezTo>
                  <a:close/>
                </a:path>
              </a:pathLst>
            </a:custGeom>
            <a:solidFill>
              <a:srgbClr val="3575FE"/>
            </a:solidFill>
          </p:spPr>
        </p:sp>
        <p:sp>
          <p:nvSpPr>
            <p:cNvPr name="TextBox 4" id="4"/>
            <p:cNvSpPr txBox="true"/>
            <p:nvPr/>
          </p:nvSpPr>
          <p:spPr>
            <a:xfrm>
              <a:off x="0" y="9525"/>
              <a:ext cx="660400" cy="1815326"/>
            </a:xfrm>
            <a:prstGeom prst="rect">
              <a:avLst/>
            </a:prstGeom>
          </p:spPr>
          <p:txBody>
            <a:bodyPr anchor="ctr" rtlCol="false" tIns="50800" lIns="50800" bIns="50800" rIns="50800"/>
            <a:lstStyle/>
            <a:p>
              <a:pPr algn="ctr">
                <a:lnSpc>
                  <a:spcPts val="2220"/>
                </a:lnSpc>
              </a:pPr>
            </a:p>
          </p:txBody>
        </p:sp>
      </p:grpSp>
      <p:grpSp>
        <p:nvGrpSpPr>
          <p:cNvPr name="Group 5" id="5"/>
          <p:cNvGrpSpPr/>
          <p:nvPr/>
        </p:nvGrpSpPr>
        <p:grpSpPr>
          <a:xfrm rot="0">
            <a:off x="16538253" y="8936385"/>
            <a:ext cx="643732" cy="643732"/>
            <a:chOff x="0" y="0"/>
            <a:chExt cx="812800" cy="812800"/>
          </a:xfrm>
        </p:grpSpPr>
        <p:sp>
          <p:nvSpPr>
            <p:cNvPr name="Freeform 6" id="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193378"/>
            </a:solidFill>
          </p:spPr>
        </p:sp>
        <p:sp>
          <p:nvSpPr>
            <p:cNvPr name="TextBox 7" id="7"/>
            <p:cNvSpPr txBox="true"/>
            <p:nvPr/>
          </p:nvSpPr>
          <p:spPr>
            <a:xfrm>
              <a:off x="76200" y="85725"/>
              <a:ext cx="660400" cy="650875"/>
            </a:xfrm>
            <a:prstGeom prst="rect">
              <a:avLst/>
            </a:prstGeom>
          </p:spPr>
          <p:txBody>
            <a:bodyPr anchor="ctr" rtlCol="false" tIns="50800" lIns="50800" bIns="50800" rIns="50800"/>
            <a:lstStyle/>
            <a:p>
              <a:pPr algn="ctr">
                <a:lnSpc>
                  <a:spcPts val="2220"/>
                </a:lnSpc>
              </a:pPr>
            </a:p>
          </p:txBody>
        </p:sp>
      </p:grpSp>
      <p:sp>
        <p:nvSpPr>
          <p:cNvPr name="Freeform 8" id="8"/>
          <p:cNvSpPr/>
          <p:nvPr/>
        </p:nvSpPr>
        <p:spPr>
          <a:xfrm flipH="false" flipV="false" rot="0">
            <a:off x="16646149" y="9044281"/>
            <a:ext cx="427939" cy="427939"/>
          </a:xfrm>
          <a:custGeom>
            <a:avLst/>
            <a:gdLst/>
            <a:ahLst/>
            <a:cxnLst/>
            <a:rect r="r" b="b" t="t" l="l"/>
            <a:pathLst>
              <a:path h="427939" w="427939">
                <a:moveTo>
                  <a:pt x="0" y="0"/>
                </a:moveTo>
                <a:lnTo>
                  <a:pt x="427939" y="0"/>
                </a:lnTo>
                <a:lnTo>
                  <a:pt x="427939" y="427939"/>
                </a:lnTo>
                <a:lnTo>
                  <a:pt x="0" y="427939"/>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grpSp>
        <p:nvGrpSpPr>
          <p:cNvPr name="Group 9" id="9"/>
          <p:cNvGrpSpPr/>
          <p:nvPr/>
        </p:nvGrpSpPr>
        <p:grpSpPr>
          <a:xfrm rot="0">
            <a:off x="762526" y="8366092"/>
            <a:ext cx="892208" cy="892208"/>
            <a:chOff x="0" y="0"/>
            <a:chExt cx="812800" cy="812800"/>
          </a:xfrm>
        </p:grpSpPr>
        <p:sp>
          <p:nvSpPr>
            <p:cNvPr name="Freeform 10" id="10"/>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575FE"/>
            </a:solidFill>
          </p:spPr>
        </p:sp>
        <p:sp>
          <p:nvSpPr>
            <p:cNvPr name="TextBox 11" id="11"/>
            <p:cNvSpPr txBox="true"/>
            <p:nvPr/>
          </p:nvSpPr>
          <p:spPr>
            <a:xfrm>
              <a:off x="76200" y="38100"/>
              <a:ext cx="660400" cy="698500"/>
            </a:xfrm>
            <a:prstGeom prst="rect">
              <a:avLst/>
            </a:prstGeom>
          </p:spPr>
          <p:txBody>
            <a:bodyPr anchor="ctr" rtlCol="false" tIns="50800" lIns="50800" bIns="50800" rIns="50800"/>
            <a:lstStyle/>
            <a:p>
              <a:pPr algn="ctr">
                <a:lnSpc>
                  <a:spcPts val="2940"/>
                </a:lnSpc>
              </a:pPr>
            </a:p>
          </p:txBody>
        </p:sp>
      </p:grpSp>
      <p:sp>
        <p:nvSpPr>
          <p:cNvPr name="Freeform 12" id="12"/>
          <p:cNvSpPr/>
          <p:nvPr/>
        </p:nvSpPr>
        <p:spPr>
          <a:xfrm flipH="false" flipV="false" rot="0">
            <a:off x="949802" y="8553368"/>
            <a:ext cx="517657" cy="517657"/>
          </a:xfrm>
          <a:custGeom>
            <a:avLst/>
            <a:gdLst/>
            <a:ahLst/>
            <a:cxnLst/>
            <a:rect r="r" b="b" t="t" l="l"/>
            <a:pathLst>
              <a:path h="517657" w="517657">
                <a:moveTo>
                  <a:pt x="0" y="0"/>
                </a:moveTo>
                <a:lnTo>
                  <a:pt x="517656" y="0"/>
                </a:lnTo>
                <a:lnTo>
                  <a:pt x="517656" y="517656"/>
                </a:lnTo>
                <a:lnTo>
                  <a:pt x="0" y="517656"/>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grpSp>
        <p:nvGrpSpPr>
          <p:cNvPr name="Group 13" id="13"/>
          <p:cNvGrpSpPr/>
          <p:nvPr/>
        </p:nvGrpSpPr>
        <p:grpSpPr>
          <a:xfrm rot="0">
            <a:off x="690361" y="7005425"/>
            <a:ext cx="892208" cy="892208"/>
            <a:chOff x="0" y="0"/>
            <a:chExt cx="812800" cy="812800"/>
          </a:xfrm>
        </p:grpSpPr>
        <p:sp>
          <p:nvSpPr>
            <p:cNvPr name="Freeform 14" id="14"/>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575FE"/>
            </a:solidFill>
          </p:spPr>
        </p:sp>
        <p:sp>
          <p:nvSpPr>
            <p:cNvPr name="TextBox 15" id="15"/>
            <p:cNvSpPr txBox="true"/>
            <p:nvPr/>
          </p:nvSpPr>
          <p:spPr>
            <a:xfrm>
              <a:off x="76200" y="38100"/>
              <a:ext cx="660400" cy="698500"/>
            </a:xfrm>
            <a:prstGeom prst="rect">
              <a:avLst/>
            </a:prstGeom>
          </p:spPr>
          <p:txBody>
            <a:bodyPr anchor="ctr" rtlCol="false" tIns="50800" lIns="50800" bIns="50800" rIns="50800"/>
            <a:lstStyle/>
            <a:p>
              <a:pPr algn="ctr">
                <a:lnSpc>
                  <a:spcPts val="2940"/>
                </a:lnSpc>
              </a:pPr>
            </a:p>
          </p:txBody>
        </p:sp>
      </p:grpSp>
      <p:sp>
        <p:nvSpPr>
          <p:cNvPr name="Freeform 16" id="16"/>
          <p:cNvSpPr/>
          <p:nvPr/>
        </p:nvSpPr>
        <p:spPr>
          <a:xfrm flipH="false" flipV="false" rot="0">
            <a:off x="928642" y="7236006"/>
            <a:ext cx="415645" cy="402798"/>
          </a:xfrm>
          <a:custGeom>
            <a:avLst/>
            <a:gdLst/>
            <a:ahLst/>
            <a:cxnLst/>
            <a:rect r="r" b="b" t="t" l="l"/>
            <a:pathLst>
              <a:path h="402798" w="415645">
                <a:moveTo>
                  <a:pt x="0" y="0"/>
                </a:moveTo>
                <a:lnTo>
                  <a:pt x="415646" y="0"/>
                </a:lnTo>
                <a:lnTo>
                  <a:pt x="415646" y="402799"/>
                </a:lnTo>
                <a:lnTo>
                  <a:pt x="0" y="402799"/>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17" id="17"/>
          <p:cNvSpPr/>
          <p:nvPr/>
        </p:nvSpPr>
        <p:spPr>
          <a:xfrm flipH="false" flipV="false" rot="0">
            <a:off x="845436" y="6023663"/>
            <a:ext cx="726388" cy="181597"/>
          </a:xfrm>
          <a:custGeom>
            <a:avLst/>
            <a:gdLst/>
            <a:ahLst/>
            <a:cxnLst/>
            <a:rect r="r" b="b" t="t" l="l"/>
            <a:pathLst>
              <a:path h="181597" w="726388">
                <a:moveTo>
                  <a:pt x="0" y="0"/>
                </a:moveTo>
                <a:lnTo>
                  <a:pt x="726388" y="0"/>
                </a:lnTo>
                <a:lnTo>
                  <a:pt x="726388" y="181597"/>
                </a:lnTo>
                <a:lnTo>
                  <a:pt x="0" y="181597"/>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grpSp>
        <p:nvGrpSpPr>
          <p:cNvPr name="Group 18" id="18"/>
          <p:cNvGrpSpPr/>
          <p:nvPr/>
        </p:nvGrpSpPr>
        <p:grpSpPr>
          <a:xfrm rot="0">
            <a:off x="-2589502" y="9176133"/>
            <a:ext cx="3933790" cy="3933790"/>
            <a:chOff x="0" y="0"/>
            <a:chExt cx="812800" cy="812800"/>
          </a:xfrm>
        </p:grpSpPr>
        <p:sp>
          <p:nvSpPr>
            <p:cNvPr name="Freeform 19" id="19"/>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575FE"/>
            </a:solidFill>
          </p:spPr>
        </p:sp>
        <p:sp>
          <p:nvSpPr>
            <p:cNvPr name="TextBox 20" id="20"/>
            <p:cNvSpPr txBox="true"/>
            <p:nvPr/>
          </p:nvSpPr>
          <p:spPr>
            <a:xfrm>
              <a:off x="76200" y="38100"/>
              <a:ext cx="660400" cy="698500"/>
            </a:xfrm>
            <a:prstGeom prst="rect">
              <a:avLst/>
            </a:prstGeom>
          </p:spPr>
          <p:txBody>
            <a:bodyPr anchor="ctr" rtlCol="false" tIns="50800" lIns="50800" bIns="50800" rIns="50800"/>
            <a:lstStyle/>
            <a:p>
              <a:pPr algn="ctr">
                <a:lnSpc>
                  <a:spcPts val="2659"/>
                </a:lnSpc>
                <a:spcBef>
                  <a:spcPct val="0"/>
                </a:spcBef>
              </a:pPr>
            </a:p>
          </p:txBody>
        </p:sp>
      </p:grpSp>
      <p:grpSp>
        <p:nvGrpSpPr>
          <p:cNvPr name="Group 21" id="21"/>
          <p:cNvGrpSpPr/>
          <p:nvPr/>
        </p:nvGrpSpPr>
        <p:grpSpPr>
          <a:xfrm rot="0">
            <a:off x="-500918" y="8435467"/>
            <a:ext cx="1001836" cy="1001836"/>
            <a:chOff x="0" y="0"/>
            <a:chExt cx="812800" cy="812800"/>
          </a:xfrm>
        </p:grpSpPr>
        <p:sp>
          <p:nvSpPr>
            <p:cNvPr name="Freeform 22" id="22"/>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193378"/>
            </a:solidFill>
          </p:spPr>
        </p:sp>
        <p:sp>
          <p:nvSpPr>
            <p:cNvPr name="TextBox 23" id="23"/>
            <p:cNvSpPr txBox="true"/>
            <p:nvPr/>
          </p:nvSpPr>
          <p:spPr>
            <a:xfrm>
              <a:off x="76200" y="38100"/>
              <a:ext cx="660400" cy="698500"/>
            </a:xfrm>
            <a:prstGeom prst="rect">
              <a:avLst/>
            </a:prstGeom>
          </p:spPr>
          <p:txBody>
            <a:bodyPr anchor="ctr" rtlCol="false" tIns="50800" lIns="50800" bIns="50800" rIns="50800"/>
            <a:lstStyle/>
            <a:p>
              <a:pPr algn="ctr">
                <a:lnSpc>
                  <a:spcPts val="2659"/>
                </a:lnSpc>
                <a:spcBef>
                  <a:spcPct val="0"/>
                </a:spcBef>
              </a:pPr>
            </a:p>
          </p:txBody>
        </p:sp>
      </p:grpSp>
      <p:sp>
        <p:nvSpPr>
          <p:cNvPr name="Freeform 24" id="24"/>
          <p:cNvSpPr/>
          <p:nvPr/>
        </p:nvSpPr>
        <p:spPr>
          <a:xfrm flipH="false" flipV="false" rot="0">
            <a:off x="12067618" y="7907898"/>
            <a:ext cx="366528" cy="373532"/>
          </a:xfrm>
          <a:custGeom>
            <a:avLst/>
            <a:gdLst/>
            <a:ahLst/>
            <a:cxnLst/>
            <a:rect r="r" b="b" t="t" l="l"/>
            <a:pathLst>
              <a:path h="373532" w="366528">
                <a:moveTo>
                  <a:pt x="0" y="0"/>
                </a:moveTo>
                <a:lnTo>
                  <a:pt x="366528" y="0"/>
                </a:lnTo>
                <a:lnTo>
                  <a:pt x="366528" y="373531"/>
                </a:lnTo>
                <a:lnTo>
                  <a:pt x="0" y="373531"/>
                </a:lnTo>
                <a:lnTo>
                  <a:pt x="0" y="0"/>
                </a:lnTo>
                <a:close/>
              </a:path>
            </a:pathLst>
          </a:custGeom>
          <a:blipFill>
            <a:blip r:embed="rId10">
              <a:alphaModFix amt="25000"/>
              <a:extLst>
                <a:ext uri="{96DAC541-7B7A-43D3-8B79-37D633B846F1}">
                  <asvg:svgBlip xmlns:asvg="http://schemas.microsoft.com/office/drawing/2016/SVG/main" r:embed="rId11"/>
                </a:ext>
              </a:extLst>
            </a:blip>
            <a:stretch>
              <a:fillRect l="0" t="0" r="0" b="0"/>
            </a:stretch>
          </a:blipFill>
        </p:spPr>
      </p:sp>
      <p:sp>
        <p:nvSpPr>
          <p:cNvPr name="Freeform 25" id="25"/>
          <p:cNvSpPr/>
          <p:nvPr/>
        </p:nvSpPr>
        <p:spPr>
          <a:xfrm flipH="false" flipV="false" rot="0">
            <a:off x="8174869" y="807408"/>
            <a:ext cx="505996" cy="515665"/>
          </a:xfrm>
          <a:custGeom>
            <a:avLst/>
            <a:gdLst/>
            <a:ahLst/>
            <a:cxnLst/>
            <a:rect r="r" b="b" t="t" l="l"/>
            <a:pathLst>
              <a:path h="515665" w="505996">
                <a:moveTo>
                  <a:pt x="0" y="0"/>
                </a:moveTo>
                <a:lnTo>
                  <a:pt x="505997" y="0"/>
                </a:lnTo>
                <a:lnTo>
                  <a:pt x="505997" y="515665"/>
                </a:lnTo>
                <a:lnTo>
                  <a:pt x="0" y="515665"/>
                </a:lnTo>
                <a:lnTo>
                  <a:pt x="0" y="0"/>
                </a:lnTo>
                <a:close/>
              </a:path>
            </a:pathLst>
          </a:custGeom>
          <a:blipFill>
            <a:blip r:embed="rId10">
              <a:alphaModFix amt="25000"/>
              <a:extLst>
                <a:ext uri="{96DAC541-7B7A-43D3-8B79-37D633B846F1}">
                  <asvg:svgBlip xmlns:asvg="http://schemas.microsoft.com/office/drawing/2016/SVG/main" r:embed="rId11"/>
                </a:ext>
              </a:extLst>
            </a:blip>
            <a:stretch>
              <a:fillRect l="0" t="0" r="0" b="0"/>
            </a:stretch>
          </a:blipFill>
        </p:spPr>
      </p:sp>
      <p:sp>
        <p:nvSpPr>
          <p:cNvPr name="Freeform 26" id="26"/>
          <p:cNvSpPr/>
          <p:nvPr/>
        </p:nvSpPr>
        <p:spPr>
          <a:xfrm flipH="false" flipV="false" rot="0">
            <a:off x="686364" y="441977"/>
            <a:ext cx="6117477" cy="1054737"/>
          </a:xfrm>
          <a:custGeom>
            <a:avLst/>
            <a:gdLst/>
            <a:ahLst/>
            <a:cxnLst/>
            <a:rect r="r" b="b" t="t" l="l"/>
            <a:pathLst>
              <a:path h="1054737" w="6117477">
                <a:moveTo>
                  <a:pt x="0" y="0"/>
                </a:moveTo>
                <a:lnTo>
                  <a:pt x="6117477" y="0"/>
                </a:lnTo>
                <a:lnTo>
                  <a:pt x="6117477" y="1054737"/>
                </a:lnTo>
                <a:lnTo>
                  <a:pt x="0" y="1054737"/>
                </a:lnTo>
                <a:lnTo>
                  <a:pt x="0" y="0"/>
                </a:lnTo>
                <a:close/>
              </a:path>
            </a:pathLst>
          </a:custGeom>
          <a:blipFill>
            <a:blip r:embed="rId12"/>
            <a:stretch>
              <a:fillRect l="0" t="0" r="0" b="0"/>
            </a:stretch>
          </a:blipFill>
        </p:spPr>
      </p:sp>
      <p:sp>
        <p:nvSpPr>
          <p:cNvPr name="Freeform 27" id="27"/>
          <p:cNvSpPr/>
          <p:nvPr/>
        </p:nvSpPr>
        <p:spPr>
          <a:xfrm flipH="false" flipV="false" rot="0">
            <a:off x="15116088" y="9472220"/>
            <a:ext cx="505996" cy="515665"/>
          </a:xfrm>
          <a:custGeom>
            <a:avLst/>
            <a:gdLst/>
            <a:ahLst/>
            <a:cxnLst/>
            <a:rect r="r" b="b" t="t" l="l"/>
            <a:pathLst>
              <a:path h="515665" w="505996">
                <a:moveTo>
                  <a:pt x="0" y="0"/>
                </a:moveTo>
                <a:lnTo>
                  <a:pt x="505996" y="0"/>
                </a:lnTo>
                <a:lnTo>
                  <a:pt x="505996" y="515665"/>
                </a:lnTo>
                <a:lnTo>
                  <a:pt x="0" y="515665"/>
                </a:lnTo>
                <a:lnTo>
                  <a:pt x="0" y="0"/>
                </a:lnTo>
                <a:close/>
              </a:path>
            </a:pathLst>
          </a:custGeom>
          <a:blipFill>
            <a:blip r:embed="rId10">
              <a:alphaModFix amt="25000"/>
              <a:extLst>
                <a:ext uri="{96DAC541-7B7A-43D3-8B79-37D633B846F1}">
                  <asvg:svgBlip xmlns:asvg="http://schemas.microsoft.com/office/drawing/2016/SVG/main" r:embed="rId11"/>
                </a:ext>
              </a:extLst>
            </a:blip>
            <a:stretch>
              <a:fillRect l="0" t="0" r="0" b="0"/>
            </a:stretch>
          </a:blipFill>
        </p:spPr>
      </p:sp>
      <p:sp>
        <p:nvSpPr>
          <p:cNvPr name="Freeform 28" id="28"/>
          <p:cNvSpPr/>
          <p:nvPr/>
        </p:nvSpPr>
        <p:spPr>
          <a:xfrm flipH="false" flipV="false" rot="0">
            <a:off x="13932257" y="0"/>
            <a:ext cx="4444722" cy="4444722"/>
          </a:xfrm>
          <a:custGeom>
            <a:avLst/>
            <a:gdLst/>
            <a:ahLst/>
            <a:cxnLst/>
            <a:rect r="r" b="b" t="t" l="l"/>
            <a:pathLst>
              <a:path h="4444722" w="4444722">
                <a:moveTo>
                  <a:pt x="0" y="0"/>
                </a:moveTo>
                <a:lnTo>
                  <a:pt x="4444723" y="0"/>
                </a:lnTo>
                <a:lnTo>
                  <a:pt x="4444723" y="4444722"/>
                </a:lnTo>
                <a:lnTo>
                  <a:pt x="0" y="4444722"/>
                </a:lnTo>
                <a:lnTo>
                  <a:pt x="0" y="0"/>
                </a:lnTo>
                <a:close/>
              </a:path>
            </a:pathLst>
          </a:custGeom>
          <a:blipFill>
            <a:blip r:embed="rId13"/>
            <a:stretch>
              <a:fillRect l="0" t="0" r="0" b="0"/>
            </a:stretch>
          </a:blipFill>
        </p:spPr>
      </p:sp>
      <p:sp>
        <p:nvSpPr>
          <p:cNvPr name="Freeform 29" id="29"/>
          <p:cNvSpPr/>
          <p:nvPr/>
        </p:nvSpPr>
        <p:spPr>
          <a:xfrm flipH="false" flipV="false" rot="0">
            <a:off x="10898545" y="356891"/>
            <a:ext cx="2704673" cy="4433890"/>
          </a:xfrm>
          <a:custGeom>
            <a:avLst/>
            <a:gdLst/>
            <a:ahLst/>
            <a:cxnLst/>
            <a:rect r="r" b="b" t="t" l="l"/>
            <a:pathLst>
              <a:path h="4433890" w="2704673">
                <a:moveTo>
                  <a:pt x="0" y="0"/>
                </a:moveTo>
                <a:lnTo>
                  <a:pt x="2704673" y="0"/>
                </a:lnTo>
                <a:lnTo>
                  <a:pt x="2704673" y="4433890"/>
                </a:lnTo>
                <a:lnTo>
                  <a:pt x="0" y="4433890"/>
                </a:lnTo>
                <a:lnTo>
                  <a:pt x="0" y="0"/>
                </a:lnTo>
                <a:close/>
              </a:path>
            </a:pathLst>
          </a:custGeom>
          <a:blipFill>
            <a:blip r:embed="rId14"/>
            <a:stretch>
              <a:fillRect l="0" t="0" r="0" b="0"/>
            </a:stretch>
          </a:blipFill>
        </p:spPr>
      </p:sp>
      <p:sp>
        <p:nvSpPr>
          <p:cNvPr name="Freeform 30" id="30"/>
          <p:cNvSpPr/>
          <p:nvPr/>
        </p:nvSpPr>
        <p:spPr>
          <a:xfrm flipH="false" flipV="false" rot="0">
            <a:off x="12067618" y="4790781"/>
            <a:ext cx="3980213" cy="3980213"/>
          </a:xfrm>
          <a:custGeom>
            <a:avLst/>
            <a:gdLst/>
            <a:ahLst/>
            <a:cxnLst/>
            <a:rect r="r" b="b" t="t" l="l"/>
            <a:pathLst>
              <a:path h="3980213" w="3980213">
                <a:moveTo>
                  <a:pt x="0" y="0"/>
                </a:moveTo>
                <a:lnTo>
                  <a:pt x="3980213" y="0"/>
                </a:lnTo>
                <a:lnTo>
                  <a:pt x="3980213" y="3980213"/>
                </a:lnTo>
                <a:lnTo>
                  <a:pt x="0" y="3980213"/>
                </a:lnTo>
                <a:lnTo>
                  <a:pt x="0" y="0"/>
                </a:lnTo>
                <a:close/>
              </a:path>
            </a:pathLst>
          </a:custGeom>
          <a:blipFill>
            <a:blip r:embed="rId15"/>
            <a:stretch>
              <a:fillRect l="0" t="0" r="0" b="0"/>
            </a:stretch>
          </a:blipFill>
        </p:spPr>
      </p:sp>
      <p:sp>
        <p:nvSpPr>
          <p:cNvPr name="TextBox 31" id="31"/>
          <p:cNvSpPr txBox="true"/>
          <p:nvPr/>
        </p:nvSpPr>
        <p:spPr>
          <a:xfrm rot="0">
            <a:off x="1911909" y="8833636"/>
            <a:ext cx="13457177" cy="304165"/>
          </a:xfrm>
          <a:prstGeom prst="rect">
            <a:avLst/>
          </a:prstGeom>
        </p:spPr>
        <p:txBody>
          <a:bodyPr anchor="t" rtlCol="false" tIns="0" lIns="0" bIns="0" rIns="0">
            <a:spAutoFit/>
          </a:bodyPr>
          <a:lstStyle/>
          <a:p>
            <a:pPr algn="l">
              <a:lnSpc>
                <a:spcPts val="2480"/>
              </a:lnSpc>
            </a:pPr>
            <a:r>
              <a:rPr lang="en-US" b="true" sz="2000" spc="-40" u="sng">
                <a:solidFill>
                  <a:srgbClr val="000000"/>
                </a:solidFill>
                <a:latin typeface="Montserrat Bold"/>
                <a:ea typeface="Montserrat Bold"/>
                <a:cs typeface="Montserrat Bold"/>
                <a:sym typeface="Montserrat Bold"/>
              </a:rPr>
              <a:t>https://www.naugramedical.com/hospital-medical-equipments/pharmaceutical-equipments</a:t>
            </a:r>
          </a:p>
        </p:txBody>
      </p:sp>
      <p:sp>
        <p:nvSpPr>
          <p:cNvPr name="TextBox 32" id="32"/>
          <p:cNvSpPr txBox="true"/>
          <p:nvPr/>
        </p:nvSpPr>
        <p:spPr>
          <a:xfrm rot="0">
            <a:off x="1895285" y="7548107"/>
            <a:ext cx="6129493" cy="359791"/>
          </a:xfrm>
          <a:prstGeom prst="rect">
            <a:avLst/>
          </a:prstGeom>
        </p:spPr>
        <p:txBody>
          <a:bodyPr anchor="t" rtlCol="false" tIns="0" lIns="0" bIns="0" rIns="0">
            <a:spAutoFit/>
          </a:bodyPr>
          <a:lstStyle/>
          <a:p>
            <a:pPr algn="l">
              <a:lnSpc>
                <a:spcPts val="2851"/>
              </a:lnSpc>
            </a:pPr>
            <a:r>
              <a:rPr lang="en-US" sz="2299" spc="-45" b="true">
                <a:solidFill>
                  <a:srgbClr val="000000"/>
                </a:solidFill>
                <a:latin typeface="Montserrat Bold"/>
                <a:ea typeface="Montserrat Bold"/>
                <a:cs typeface="Montserrat Bold"/>
                <a:sym typeface="Montserrat Bold"/>
              </a:rPr>
              <a:t>+91-0171-2643080 , 2601773</a:t>
            </a:r>
          </a:p>
        </p:txBody>
      </p:sp>
      <p:sp>
        <p:nvSpPr>
          <p:cNvPr name="TextBox 33" id="33"/>
          <p:cNvSpPr txBox="true"/>
          <p:nvPr/>
        </p:nvSpPr>
        <p:spPr>
          <a:xfrm rot="0">
            <a:off x="1895285" y="6957800"/>
            <a:ext cx="1735809" cy="422176"/>
          </a:xfrm>
          <a:prstGeom prst="rect">
            <a:avLst/>
          </a:prstGeom>
        </p:spPr>
        <p:txBody>
          <a:bodyPr anchor="t" rtlCol="false" tIns="0" lIns="0" bIns="0" rIns="0">
            <a:spAutoFit/>
          </a:bodyPr>
          <a:lstStyle/>
          <a:p>
            <a:pPr algn="l">
              <a:lnSpc>
                <a:spcPts val="3499"/>
              </a:lnSpc>
            </a:pPr>
            <a:r>
              <a:rPr lang="en-US" sz="2499" b="true">
                <a:solidFill>
                  <a:srgbClr val="193378"/>
                </a:solidFill>
                <a:latin typeface="Montserrat Classic Bold"/>
                <a:ea typeface="Montserrat Classic Bold"/>
                <a:cs typeface="Montserrat Classic Bold"/>
                <a:sym typeface="Montserrat Classic Bold"/>
              </a:rPr>
              <a:t>Phone</a:t>
            </a:r>
          </a:p>
        </p:txBody>
      </p:sp>
      <p:sp>
        <p:nvSpPr>
          <p:cNvPr name="TextBox 34" id="34"/>
          <p:cNvSpPr txBox="true"/>
          <p:nvPr/>
        </p:nvSpPr>
        <p:spPr>
          <a:xfrm rot="0">
            <a:off x="1911909" y="8233804"/>
            <a:ext cx="1735809" cy="422176"/>
          </a:xfrm>
          <a:prstGeom prst="rect">
            <a:avLst/>
          </a:prstGeom>
        </p:spPr>
        <p:txBody>
          <a:bodyPr anchor="t" rtlCol="false" tIns="0" lIns="0" bIns="0" rIns="0">
            <a:spAutoFit/>
          </a:bodyPr>
          <a:lstStyle/>
          <a:p>
            <a:pPr algn="l">
              <a:lnSpc>
                <a:spcPts val="3499"/>
              </a:lnSpc>
            </a:pPr>
            <a:r>
              <a:rPr lang="en-US" sz="2499" b="true">
                <a:solidFill>
                  <a:srgbClr val="193378"/>
                </a:solidFill>
                <a:latin typeface="Montserrat Classic Bold"/>
                <a:ea typeface="Montserrat Classic Bold"/>
                <a:cs typeface="Montserrat Classic Bold"/>
                <a:sym typeface="Montserrat Classic Bold"/>
              </a:rPr>
              <a:t>Website</a:t>
            </a:r>
          </a:p>
        </p:txBody>
      </p:sp>
      <p:sp>
        <p:nvSpPr>
          <p:cNvPr name="TextBox 35" id="35"/>
          <p:cNvSpPr txBox="true"/>
          <p:nvPr/>
        </p:nvSpPr>
        <p:spPr>
          <a:xfrm rot="0">
            <a:off x="690361" y="4926449"/>
            <a:ext cx="5465120" cy="830514"/>
          </a:xfrm>
          <a:prstGeom prst="rect">
            <a:avLst/>
          </a:prstGeom>
        </p:spPr>
        <p:txBody>
          <a:bodyPr anchor="t" rtlCol="false" tIns="0" lIns="0" bIns="0" rIns="0">
            <a:spAutoFit/>
          </a:bodyPr>
          <a:lstStyle/>
          <a:p>
            <a:pPr algn="l">
              <a:lnSpc>
                <a:spcPts val="6359"/>
              </a:lnSpc>
            </a:pPr>
            <a:r>
              <a:rPr lang="en-US" sz="5999" b="true">
                <a:solidFill>
                  <a:srgbClr val="193378"/>
                </a:solidFill>
                <a:latin typeface="Montserrat Classic Bold"/>
                <a:ea typeface="Montserrat Classic Bold"/>
                <a:cs typeface="Montserrat Classic Bold"/>
                <a:sym typeface="Montserrat Classic Bold"/>
              </a:rPr>
              <a:t>Get In Touch</a:t>
            </a:r>
          </a:p>
        </p:txBody>
      </p:sp>
      <p:sp>
        <p:nvSpPr>
          <p:cNvPr name="TextBox 36" id="36"/>
          <p:cNvSpPr txBox="true"/>
          <p:nvPr/>
        </p:nvSpPr>
        <p:spPr>
          <a:xfrm rot="0">
            <a:off x="500918" y="2745286"/>
            <a:ext cx="10887955" cy="1838264"/>
          </a:xfrm>
          <a:prstGeom prst="rect">
            <a:avLst/>
          </a:prstGeom>
        </p:spPr>
        <p:txBody>
          <a:bodyPr anchor="t" rtlCol="false" tIns="0" lIns="0" bIns="0" rIns="0">
            <a:spAutoFit/>
          </a:bodyPr>
          <a:lstStyle/>
          <a:p>
            <a:pPr algn="l">
              <a:lnSpc>
                <a:spcPts val="14062"/>
              </a:lnSpc>
            </a:pPr>
            <a:r>
              <a:rPr lang="en-US" sz="13266" b="true">
                <a:solidFill>
                  <a:srgbClr val="3575FE"/>
                </a:solidFill>
                <a:latin typeface="Montserrat Classic Bold"/>
                <a:ea typeface="Montserrat Classic Bold"/>
                <a:cs typeface="Montserrat Classic Bold"/>
                <a:sym typeface="Montserrat Classic Bold"/>
              </a:rPr>
              <a:t>Thank You.</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DAGMycHz1sQ</dc:identifier>
  <dcterms:modified xsi:type="dcterms:W3CDTF">2011-08-01T06:04:30Z</dcterms:modified>
  <cp:revision>1</cp:revision>
  <dc:title>Pharmaceutical Lab Equipments Suppliers</dc:title>
</cp:coreProperties>
</file>