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DM Sans Bold" charset="1" panose="00000000000000000000"/>
      <p:regular r:id="rId12"/>
    </p:embeddedFont>
    <p:embeddedFont>
      <p:font typeface="Canva Sans Bold" charset="1" panose="020B0803030501040103"/>
      <p:regular r:id="rId13"/>
    </p:embeddedFont>
    <p:embeddedFont>
      <p:font typeface="DM Sans Bold Italics" charset="1" panose="00000000000000000000"/>
      <p:regular r:id="rId14"/>
    </p:embeddedFont>
    <p:embeddedFont>
      <p:font typeface="Now Bold" charset="1" panose="00000800000000000000"/>
      <p:regular r:id="rId15"/>
    </p:embeddedFont>
    <p:embeddedFont>
      <p:font typeface="DM Sans" charset="1" panose="0000000000000000000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../media/image3.pn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jpeg" Type="http://schemas.openxmlformats.org/officeDocument/2006/relationships/image"/><Relationship Id="rId11" Target="../media/image17.jpeg" Type="http://schemas.openxmlformats.org/officeDocument/2006/relationships/image"/><Relationship Id="rId12" Target="../media/image18.jpeg" Type="http://schemas.openxmlformats.org/officeDocument/2006/relationships/image"/><Relationship Id="rId13" Target="../media/image19.jpeg" Type="http://schemas.openxmlformats.org/officeDocument/2006/relationships/image"/><Relationship Id="rId14" Target="../media/image20.jpeg" Type="http://schemas.openxmlformats.org/officeDocument/2006/relationships/image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3.png" Type="http://schemas.openxmlformats.org/officeDocument/2006/relationships/image"/><Relationship Id="rId5" Target="../media/image13.jpeg" Type="http://schemas.openxmlformats.org/officeDocument/2006/relationships/image"/><Relationship Id="rId6" Target="../media/image14.jpeg" Type="http://schemas.openxmlformats.org/officeDocument/2006/relationships/image"/><Relationship Id="rId7" Target="../media/image15.jpeg" Type="http://schemas.openxmlformats.org/officeDocument/2006/relationships/image"/><Relationship Id="rId8" Target="../media/image16.jpeg" Type="http://schemas.openxmlformats.org/officeDocument/2006/relationships/image"/><Relationship Id="rId9" Target="../media/image5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5.png" Type="http://schemas.openxmlformats.org/officeDocument/2006/relationships/image"/><Relationship Id="rId11" Target="../media/image26.svg" Type="http://schemas.openxmlformats.org/officeDocument/2006/relationships/image"/><Relationship Id="rId12" Target="mailto:dharampur@pinegroveschool.com" TargetMode="External" Type="http://schemas.openxmlformats.org/officeDocument/2006/relationships/hyperlink"/><Relationship Id="rId13" Target="mailto:subathu@pinegroveschool.com" TargetMode="External" Type="http://schemas.openxmlformats.org/officeDocument/2006/relationships/hyperlink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4.jpeg" Type="http://schemas.openxmlformats.org/officeDocument/2006/relationships/image"/><Relationship Id="rId5" Target="../media/image21.png" Type="http://schemas.openxmlformats.org/officeDocument/2006/relationships/image"/><Relationship Id="rId6" Target="../media/image22.svg" Type="http://schemas.openxmlformats.org/officeDocument/2006/relationships/image"/><Relationship Id="rId7" Target="../media/image23.png" Type="http://schemas.openxmlformats.org/officeDocument/2006/relationships/image"/><Relationship Id="rId8" Target="../media/image24.svg" Type="http://schemas.openxmlformats.org/officeDocument/2006/relationships/image"/><Relationship Id="rId9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639163" y="9258300"/>
            <a:ext cx="1278326" cy="1278326"/>
          </a:xfrm>
          <a:custGeom>
            <a:avLst/>
            <a:gdLst/>
            <a:ahLst/>
            <a:cxnLst/>
            <a:rect r="r" b="b" t="t" l="l"/>
            <a:pathLst>
              <a:path h="1278326" w="1278326">
                <a:moveTo>
                  <a:pt x="0" y="0"/>
                </a:moveTo>
                <a:lnTo>
                  <a:pt x="1278326" y="0"/>
                </a:lnTo>
                <a:lnTo>
                  <a:pt x="1278326" y="1278326"/>
                </a:lnTo>
                <a:lnTo>
                  <a:pt x="0" y="12783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0731301" y="2098720"/>
            <a:ext cx="7276013" cy="7276013"/>
            <a:chOff x="0" y="0"/>
            <a:chExt cx="14840029" cy="1484002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5"/>
              <a:stretch>
                <a:fillRect l="-43141" t="0" r="-8751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1028700" y="8721648"/>
            <a:ext cx="10030248" cy="1249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just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https://pinegrove.in/boarding.aspx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31669" y="4092216"/>
            <a:ext cx="10030248" cy="19882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10"/>
              </a:lnSpc>
            </a:pPr>
            <a:r>
              <a:rPr lang="en-US" sz="5721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Best Residential Schools in India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31669" y="7216486"/>
            <a:ext cx="10030248" cy="5197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71"/>
              </a:lnSpc>
              <a:spcBef>
                <a:spcPct val="0"/>
              </a:spcBef>
            </a:pPr>
            <a:r>
              <a:rPr lang="en-US" b="true" sz="3095" i="true">
                <a:solidFill>
                  <a:srgbClr val="FFFFFF"/>
                </a:solidFill>
                <a:latin typeface="DM Sans Bold Italics"/>
                <a:ea typeface="DM Sans Bold Italics"/>
                <a:cs typeface="DM Sans Bold Italics"/>
                <a:sym typeface="DM Sans Bold Italics"/>
              </a:rPr>
              <a:t>A Premier Co-Ed Boarding Experience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1313422" y="-284300"/>
            <a:ext cx="8091794" cy="8411603"/>
            <a:chOff x="0" y="0"/>
            <a:chExt cx="6108573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108573" cy="6350000"/>
            </a:xfrm>
            <a:custGeom>
              <a:avLst/>
              <a:gdLst/>
              <a:ahLst/>
              <a:cxnLst/>
              <a:rect r="r" b="b" t="t" l="l"/>
              <a:pathLst>
                <a:path h="6350000" w="6108573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2"/>
              <a:stretch>
                <a:fillRect l="-27757" t="0" r="-28268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7259300" y="8127303"/>
            <a:ext cx="1802889" cy="1802889"/>
          </a:xfrm>
          <a:custGeom>
            <a:avLst/>
            <a:gdLst/>
            <a:ahLst/>
            <a:cxnLst/>
            <a:rect r="r" b="b" t="t" l="l"/>
            <a:pathLst>
              <a:path h="1802889" w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833387" y="-1033334"/>
            <a:ext cx="2293320" cy="2293320"/>
          </a:xfrm>
          <a:custGeom>
            <a:avLst/>
            <a:gdLst/>
            <a:ahLst/>
            <a:cxnLst/>
            <a:rect r="r" b="b" t="t" l="l"/>
            <a:pathLst>
              <a:path h="2293320" w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2323514" y="-54747"/>
            <a:ext cx="2760734" cy="10341747"/>
            <a:chOff x="0" y="0"/>
            <a:chExt cx="727107" cy="272375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27107" cy="2723752"/>
            </a:xfrm>
            <a:custGeom>
              <a:avLst/>
              <a:gdLst/>
              <a:ahLst/>
              <a:cxnLst/>
              <a:rect r="r" b="b" t="t" l="l"/>
              <a:pathLst>
                <a:path h="2723752" w="727107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690616" y="428848"/>
            <a:ext cx="5273425" cy="1199704"/>
          </a:xfrm>
          <a:custGeom>
            <a:avLst/>
            <a:gdLst/>
            <a:ahLst/>
            <a:cxnLst/>
            <a:rect r="r" b="b" t="t" l="l"/>
            <a:pathLst>
              <a:path h="1199704" w="5273425">
                <a:moveTo>
                  <a:pt x="0" y="0"/>
                </a:moveTo>
                <a:lnTo>
                  <a:pt x="5273425" y="0"/>
                </a:lnTo>
                <a:lnTo>
                  <a:pt x="5273425" y="1199704"/>
                </a:lnTo>
                <a:lnTo>
                  <a:pt x="0" y="119970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773293" y="2063851"/>
            <a:ext cx="6235170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884"/>
              </a:lnSpc>
              <a:spcBef>
                <a:spcPct val="0"/>
              </a:spcBef>
            </a:pPr>
            <a:r>
              <a:rPr lang="en-US" b="true" sz="657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ABOUT US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73293" y="3306431"/>
            <a:ext cx="9573303" cy="55608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81044" indent="-290522" lvl="1">
              <a:lnSpc>
                <a:spcPts val="3713"/>
              </a:lnSpc>
              <a:buFont typeface="Arial"/>
              <a:buChar char="•"/>
            </a:pPr>
            <a:r>
              <a:rPr lang="en-US" sz="2691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India’s Premier Boarding Schools: India is home to several top-tier residential schools that offer world-class education with a focus on both academics and extracurricular activities.</a:t>
            </a:r>
          </a:p>
          <a:p>
            <a:pPr algn="just" marL="581044" indent="-290522" lvl="1">
              <a:lnSpc>
                <a:spcPts val="3713"/>
              </a:lnSpc>
              <a:buFont typeface="Arial"/>
              <a:buChar char="•"/>
            </a:pPr>
            <a:r>
              <a:rPr lang="en-US" sz="2691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Why Residential Schools? These schools provide a structured learning environment, helping students develop independence, leadership, and discipline.</a:t>
            </a:r>
          </a:p>
          <a:p>
            <a:pPr algn="just" marL="581044" indent="-290522" lvl="1">
              <a:lnSpc>
                <a:spcPts val="3713"/>
              </a:lnSpc>
              <a:buFont typeface="Arial"/>
              <a:buChar char="•"/>
            </a:pPr>
            <a:r>
              <a:rPr lang="en-US" sz="2691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Pinegrove School’s Excellence: Among these, Pinegrove School stands out as a leading co-educational residential school, known for its balanced approach to academics and personal growth.</a:t>
            </a:r>
          </a:p>
          <a:p>
            <a:pPr algn="just" marL="0" indent="0" lvl="0">
              <a:lnSpc>
                <a:spcPts val="3713"/>
              </a:lnSpc>
              <a:spcBef>
                <a:spcPct val="0"/>
              </a:spcBef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773293" y="8810112"/>
            <a:ext cx="9951347" cy="11606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85"/>
              </a:lnSpc>
            </a:pPr>
            <a:r>
              <a:rPr lang="en-US" sz="33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l" marL="0" indent="0" lvl="0">
              <a:lnSpc>
                <a:spcPts val="4685"/>
              </a:lnSpc>
              <a:spcBef>
                <a:spcPct val="0"/>
              </a:spcBef>
            </a:pPr>
            <a:r>
              <a:rPr lang="en-US" b="true" sz="33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https://pinegrove.in/boarding.aspx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3172528" y="0"/>
            <a:ext cx="5115472" cy="5115472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3"/>
              <a:stretch>
                <a:fillRect l="-25946" t="0" r="-25946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6391659" y="8727200"/>
            <a:ext cx="631248" cy="631248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596762" y="4589488"/>
            <a:ext cx="14033849" cy="46211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58"/>
              </a:lnSpc>
            </a:pPr>
          </a:p>
          <a:p>
            <a:pPr algn="l" marL="572306" indent="-286153" lvl="1">
              <a:lnSpc>
                <a:spcPts val="3658"/>
              </a:lnSpc>
              <a:buFont typeface="Arial"/>
              <a:buChar char="•"/>
            </a:pPr>
            <a:r>
              <a:rPr lang="en-US" sz="26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Modern Infrastructure: The school provides state-of-the-art facilities, including spacious dormitories with bunk beds, study areas, and attached washrooms to ensure comfort and hygiene.</a:t>
            </a:r>
          </a:p>
          <a:p>
            <a:pPr algn="l" marL="572306" indent="-286153" lvl="1">
              <a:lnSpc>
                <a:spcPts val="3658"/>
              </a:lnSpc>
              <a:buFont typeface="Arial"/>
              <a:buChar char="•"/>
            </a:pPr>
            <a:r>
              <a:rPr lang="en-US" sz="26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Holistic Development: Apart from academics, Pinegrove focuses on character building through sports, performing arts, and leadership training programs.</a:t>
            </a:r>
          </a:p>
          <a:p>
            <a:pPr algn="l" marL="572306" indent="-286153" lvl="1">
              <a:lnSpc>
                <a:spcPts val="3658"/>
              </a:lnSpc>
              <a:buFont typeface="Arial"/>
              <a:buChar char="•"/>
            </a:pPr>
            <a:r>
              <a:rPr lang="en-US" sz="26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Health &amp; Safety: The school has a dedicated infirmary with a resident doctor and nurse to ensure students' well-being. The dining hall serves nutritious and well-balanced meals.</a:t>
            </a:r>
          </a:p>
          <a:p>
            <a:pPr algn="l">
              <a:lnSpc>
                <a:spcPts val="4210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8888124" y="8705362"/>
            <a:ext cx="10030248" cy="12227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ctr" marL="0" indent="0" lvl="0">
              <a:lnSpc>
                <a:spcPts val="4823"/>
              </a:lnSpc>
              <a:spcBef>
                <a:spcPct val="0"/>
              </a:spcBef>
            </a:pPr>
            <a:r>
              <a:rPr lang="en-US" b="true" sz="34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https://pinegrove.in/boarding.aspx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96762" y="2916167"/>
            <a:ext cx="9744963" cy="1749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5000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Pinegrove School – Excellence in Boarding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46304"/>
            <a:ext cx="18855845" cy="10516568"/>
            <a:chOff x="0" y="0"/>
            <a:chExt cx="1457322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457322" cy="812800"/>
            </a:xfrm>
            <a:custGeom>
              <a:avLst/>
              <a:gdLst/>
              <a:ahLst/>
              <a:cxnLst/>
              <a:rect r="r" b="b" t="t" l="l"/>
              <a:pathLst>
                <a:path h="812800" w="1457322">
                  <a:moveTo>
                    <a:pt x="0" y="0"/>
                  </a:moveTo>
                  <a:lnTo>
                    <a:pt x="1457322" y="0"/>
                  </a:lnTo>
                  <a:lnTo>
                    <a:pt x="1457322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2">
                <a:alphaModFix amt="14000"/>
              </a:blip>
              <a:stretch>
                <a:fillRect l="0" t="-9707" r="0" b="-9707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0" y="0"/>
            <a:ext cx="5768306" cy="1312290"/>
          </a:xfrm>
          <a:custGeom>
            <a:avLst/>
            <a:gdLst/>
            <a:ahLst/>
            <a:cxnLst/>
            <a:rect r="r" b="b" t="t" l="l"/>
            <a:pathLst>
              <a:path h="1312290" w="5768306">
                <a:moveTo>
                  <a:pt x="0" y="0"/>
                </a:moveTo>
                <a:lnTo>
                  <a:pt x="5768306" y="0"/>
                </a:lnTo>
                <a:lnTo>
                  <a:pt x="5768306" y="1312290"/>
                </a:lnTo>
                <a:lnTo>
                  <a:pt x="0" y="13122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45498" y="3286785"/>
            <a:ext cx="14999277" cy="63860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95"/>
              </a:lnSpc>
              <a:spcBef>
                <a:spcPct val="0"/>
              </a:spcBef>
            </a:pPr>
          </a:p>
          <a:p>
            <a:pPr algn="l" marL="733094" indent="-366547" lvl="1">
              <a:lnSpc>
                <a:spcPts val="4685"/>
              </a:lnSpc>
              <a:spcBef>
                <a:spcPct val="0"/>
              </a:spcBef>
              <a:buFont typeface="Arial"/>
              <a:buChar char="•"/>
            </a:pPr>
            <a:r>
              <a:rPr lang="en-US" sz="3395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Academic Excellence: </a:t>
            </a:r>
            <a:r>
              <a:rPr lang="en-US" sz="3395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The school follows a rigorous academic curriculum with experienced faculty ensuring top performance in board exams.</a:t>
            </a:r>
          </a:p>
          <a:p>
            <a:pPr algn="l" marL="733094" indent="-366547" lvl="1">
              <a:lnSpc>
                <a:spcPts val="4685"/>
              </a:lnSpc>
              <a:spcBef>
                <a:spcPct val="0"/>
              </a:spcBef>
              <a:buFont typeface="Arial"/>
              <a:buChar char="•"/>
            </a:pPr>
            <a:r>
              <a:rPr lang="en-US" sz="3395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Comprehensive Extracurricular Activities: Students engage in a variety of activities such as sports, music, drama, and debate to nurture their talents.</a:t>
            </a:r>
          </a:p>
          <a:p>
            <a:pPr algn="l" marL="733094" indent="-366547" lvl="1">
              <a:lnSpc>
                <a:spcPts val="4685"/>
              </a:lnSpc>
              <a:spcBef>
                <a:spcPct val="0"/>
              </a:spcBef>
              <a:buFont typeface="Arial"/>
              <a:buChar char="•"/>
            </a:pPr>
            <a:r>
              <a:rPr lang="en-US" sz="3395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Safe &amp; Nurturing Environment: With round-the-clock supervision, a disciplined atmosphere, and a caring faculty, Pinegrove ensures a secure and supportive learning space.</a:t>
            </a:r>
          </a:p>
          <a:p>
            <a:pPr algn="l">
              <a:lnSpc>
                <a:spcPts val="4685"/>
              </a:lnSpc>
              <a:spcBef>
                <a:spcPct val="0"/>
              </a:spcBef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2268008" y="1275899"/>
            <a:ext cx="3388495" cy="2058511"/>
          </a:xfrm>
          <a:custGeom>
            <a:avLst/>
            <a:gdLst/>
            <a:ahLst/>
            <a:cxnLst/>
            <a:rect r="r" b="b" t="t" l="l"/>
            <a:pathLst>
              <a:path h="2058511" w="3388495">
                <a:moveTo>
                  <a:pt x="0" y="0"/>
                </a:moveTo>
                <a:lnTo>
                  <a:pt x="3388494" y="0"/>
                </a:lnTo>
                <a:lnTo>
                  <a:pt x="3388494" y="2058511"/>
                </a:lnTo>
                <a:lnTo>
                  <a:pt x="0" y="20585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603951" y="1610094"/>
            <a:ext cx="716607" cy="1071016"/>
          </a:xfrm>
          <a:custGeom>
            <a:avLst/>
            <a:gdLst/>
            <a:ahLst/>
            <a:cxnLst/>
            <a:rect r="r" b="b" t="t" l="l"/>
            <a:pathLst>
              <a:path h="1071016" w="716607">
                <a:moveTo>
                  <a:pt x="0" y="0"/>
                </a:moveTo>
                <a:lnTo>
                  <a:pt x="716608" y="0"/>
                </a:lnTo>
                <a:lnTo>
                  <a:pt x="716608" y="1071016"/>
                </a:lnTo>
                <a:lnTo>
                  <a:pt x="0" y="10710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657225" y="2134375"/>
            <a:ext cx="14999277" cy="9791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979"/>
              </a:lnSpc>
            </a:pPr>
            <a:r>
              <a:rPr lang="en-US" sz="5699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Why Choose Pinegrove School?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259300" y="8127303"/>
            <a:ext cx="1802889" cy="1802889"/>
          </a:xfrm>
          <a:custGeom>
            <a:avLst/>
            <a:gdLst/>
            <a:ahLst/>
            <a:cxnLst/>
            <a:rect r="r" b="b" t="t" l="l"/>
            <a:pathLst>
              <a:path h="1802889" w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833387" y="-1033334"/>
            <a:ext cx="2293320" cy="2293320"/>
          </a:xfrm>
          <a:custGeom>
            <a:avLst/>
            <a:gdLst/>
            <a:ahLst/>
            <a:cxnLst/>
            <a:rect r="r" b="b" t="t" l="l"/>
            <a:pathLst>
              <a:path h="2293320" w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-2323514" y="-54747"/>
            <a:ext cx="2760734" cy="10341747"/>
            <a:chOff x="0" y="0"/>
            <a:chExt cx="727107" cy="272375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27107" cy="2723752"/>
            </a:xfrm>
            <a:custGeom>
              <a:avLst/>
              <a:gdLst/>
              <a:ahLst/>
              <a:cxnLst/>
              <a:rect r="r" b="b" t="t" l="l"/>
              <a:pathLst>
                <a:path h="2723752" w="727107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690616" y="428848"/>
            <a:ext cx="5273425" cy="1199704"/>
          </a:xfrm>
          <a:custGeom>
            <a:avLst/>
            <a:gdLst/>
            <a:ahLst/>
            <a:cxnLst/>
            <a:rect r="r" b="b" t="t" l="l"/>
            <a:pathLst>
              <a:path h="1199704" w="5273425">
                <a:moveTo>
                  <a:pt x="0" y="0"/>
                </a:moveTo>
                <a:lnTo>
                  <a:pt x="5273425" y="0"/>
                </a:lnTo>
                <a:lnTo>
                  <a:pt x="5273425" y="1199704"/>
                </a:lnTo>
                <a:lnTo>
                  <a:pt x="0" y="11997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690616" y="2337597"/>
            <a:ext cx="2778529" cy="2778529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5"/>
              <a:stretch>
                <a:fillRect l="-25566" t="0" r="-25566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3726320" y="2337597"/>
            <a:ext cx="2778529" cy="2778529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6"/>
              <a:stretch>
                <a:fillRect l="-25073" t="0" r="-25073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6831906" y="2337597"/>
            <a:ext cx="2778529" cy="2778529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7"/>
              <a:stretch>
                <a:fillRect l="-10018" t="0" r="-10018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9934285" y="2364971"/>
            <a:ext cx="2778529" cy="2778529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8"/>
              <a:stretch>
                <a:fillRect l="-25000" t="0" r="-2500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3036664" y="2337597"/>
            <a:ext cx="2778529" cy="2778529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9"/>
              <a:stretch>
                <a:fillRect l="-25046" t="0" r="-25046" b="0"/>
              </a:stretch>
            </a:blip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690616" y="5348774"/>
            <a:ext cx="2778529" cy="2778529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0"/>
              <a:stretch>
                <a:fillRect l="-25073" t="0" r="-25073" b="0"/>
              </a:stretch>
            </a:blip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3726320" y="5348774"/>
            <a:ext cx="2778529" cy="2778529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1"/>
              <a:stretch>
                <a:fillRect l="-25073" t="0" r="-25073" b="0"/>
              </a:stretch>
            </a:blip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6831906" y="5348774"/>
            <a:ext cx="2778529" cy="2778529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2"/>
              <a:stretch>
                <a:fillRect l="-25117" t="0" r="-25117" b="0"/>
              </a:stretch>
            </a:blip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9867610" y="5348774"/>
            <a:ext cx="2778529" cy="2778529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3"/>
              <a:stretch>
                <a:fillRect l="-25117" t="0" r="-25117" b="0"/>
              </a:stretch>
            </a:blip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3036664" y="5348774"/>
            <a:ext cx="2778529" cy="2778529"/>
            <a:chOff x="0" y="0"/>
            <a:chExt cx="812800" cy="8128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4"/>
              <a:stretch>
                <a:fillRect l="-26685" t="0" r="-23373" b="0"/>
              </a:stretch>
            </a:blip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1028700" y="8971597"/>
            <a:ext cx="11606412" cy="610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Website:-https://pinegrove.in/boarding.aspx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421962" y="1099789"/>
            <a:ext cx="2939370" cy="2939370"/>
          </a:xfrm>
          <a:custGeom>
            <a:avLst/>
            <a:gdLst/>
            <a:ahLst/>
            <a:cxnLst/>
            <a:rect r="r" b="b" t="t" l="l"/>
            <a:pathLst>
              <a:path h="2939370" w="2939370">
                <a:moveTo>
                  <a:pt x="0" y="0"/>
                </a:moveTo>
                <a:lnTo>
                  <a:pt x="2939370" y="0"/>
                </a:lnTo>
                <a:lnTo>
                  <a:pt x="2939370" y="2939370"/>
                </a:lnTo>
                <a:lnTo>
                  <a:pt x="0" y="29393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0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0106583" y="2261712"/>
            <a:ext cx="8571076" cy="8571076"/>
            <a:chOff x="0" y="0"/>
            <a:chExt cx="3331210" cy="333121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331210" cy="3331210"/>
            </a:xfrm>
            <a:custGeom>
              <a:avLst/>
              <a:gdLst/>
              <a:ahLst/>
              <a:cxnLst/>
              <a:rect r="r" b="b" t="t" l="l"/>
              <a:pathLst>
                <a:path h="3331210" w="3331210">
                  <a:moveTo>
                    <a:pt x="3331210" y="3331210"/>
                  </a:moveTo>
                  <a:lnTo>
                    <a:pt x="0" y="3331210"/>
                  </a:lnTo>
                  <a:cubicBezTo>
                    <a:pt x="0" y="1490980"/>
                    <a:pt x="1490980" y="0"/>
                    <a:pt x="3331210" y="0"/>
                  </a:cubicBezTo>
                  <a:lnTo>
                    <a:pt x="3331210" y="3331210"/>
                  </a:lnTo>
                  <a:close/>
                </a:path>
              </a:pathLst>
            </a:custGeom>
            <a:blipFill>
              <a:blip r:embed="rId4"/>
              <a:stretch>
                <a:fillRect l="-26286" t="0" r="-26286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803421" y="4624164"/>
            <a:ext cx="673858" cy="673858"/>
          </a:xfrm>
          <a:custGeom>
            <a:avLst/>
            <a:gdLst/>
            <a:ahLst/>
            <a:cxnLst/>
            <a:rect r="r" b="b" t="t" l="l"/>
            <a:pathLst>
              <a:path h="673858" w="673858">
                <a:moveTo>
                  <a:pt x="0" y="0"/>
                </a:moveTo>
                <a:lnTo>
                  <a:pt x="673857" y="0"/>
                </a:lnTo>
                <a:lnTo>
                  <a:pt x="673857" y="673858"/>
                </a:lnTo>
                <a:lnTo>
                  <a:pt x="0" y="67385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94781" y="5979997"/>
            <a:ext cx="682497" cy="682497"/>
          </a:xfrm>
          <a:custGeom>
            <a:avLst/>
            <a:gdLst/>
            <a:ahLst/>
            <a:cxnLst/>
            <a:rect r="r" b="b" t="t" l="l"/>
            <a:pathLst>
              <a:path h="682497" w="682497">
                <a:moveTo>
                  <a:pt x="0" y="0"/>
                </a:moveTo>
                <a:lnTo>
                  <a:pt x="682497" y="0"/>
                </a:lnTo>
                <a:lnTo>
                  <a:pt x="682497" y="682497"/>
                </a:lnTo>
                <a:lnTo>
                  <a:pt x="0" y="6824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31515" y="391791"/>
            <a:ext cx="6224162" cy="1415997"/>
          </a:xfrm>
          <a:custGeom>
            <a:avLst/>
            <a:gdLst/>
            <a:ahLst/>
            <a:cxnLst/>
            <a:rect r="r" b="b" t="t" l="l"/>
            <a:pathLst>
              <a:path h="1415997" w="6224162">
                <a:moveTo>
                  <a:pt x="0" y="0"/>
                </a:moveTo>
                <a:lnTo>
                  <a:pt x="6224163" y="0"/>
                </a:lnTo>
                <a:lnTo>
                  <a:pt x="6224163" y="1415997"/>
                </a:lnTo>
                <a:lnTo>
                  <a:pt x="0" y="141599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54883" y="7303652"/>
            <a:ext cx="562294" cy="720890"/>
          </a:xfrm>
          <a:custGeom>
            <a:avLst/>
            <a:gdLst/>
            <a:ahLst/>
            <a:cxnLst/>
            <a:rect r="r" b="b" t="t" l="l"/>
            <a:pathLst>
              <a:path h="720890" w="562294">
                <a:moveTo>
                  <a:pt x="0" y="0"/>
                </a:moveTo>
                <a:lnTo>
                  <a:pt x="562294" y="0"/>
                </a:lnTo>
                <a:lnTo>
                  <a:pt x="562294" y="720890"/>
                </a:lnTo>
                <a:lnTo>
                  <a:pt x="0" y="7208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94781" y="3701804"/>
            <a:ext cx="9364819" cy="617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Connect with us.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58728" y="2369763"/>
            <a:ext cx="10434893" cy="11199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143"/>
              </a:lnSpc>
            </a:pPr>
            <a:r>
              <a:rPr lang="en-US" b="true" sz="6530" spc="398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Thank's For Watching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40968" y="6103502"/>
            <a:ext cx="6634454" cy="1200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2" tooltip="mailto:dharampur@pinegroveschool.com"/>
              </a:rPr>
              <a:t>dharampur@pinegroveschool.com</a:t>
            </a:r>
          </a:p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3" tooltip="mailto:subathu@pinegroveschool.com"/>
              </a:rPr>
              <a:t>subathu@pinegroveschool.com</a:t>
            </a:r>
          </a:p>
          <a:p>
            <a:pPr algn="l">
              <a:lnSpc>
                <a:spcPts val="3209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640968" y="4727613"/>
            <a:ext cx="4686830" cy="976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+91 980 5004 114</a:t>
            </a:r>
          </a:p>
          <a:p>
            <a:pPr algn="l" marL="0" indent="0" lvl="0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+91 980 5004 115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640968" y="7338769"/>
            <a:ext cx="5666544" cy="26809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Kuthar Road, Subathu 173 206 District Solan HP,India</a:t>
            </a:r>
          </a:p>
          <a:p>
            <a:pPr algn="l">
              <a:lnSpc>
                <a:spcPts val="3564"/>
              </a:lnSpc>
            </a:pPr>
          </a:p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Kasauli Road, Dharampur </a:t>
            </a: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173 209 District Solan HP,India</a:t>
            </a:r>
          </a:p>
          <a:p>
            <a:pPr algn="l">
              <a:lnSpc>
                <a:spcPts val="3564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7494071" y="86559"/>
            <a:ext cx="10982957" cy="5533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547"/>
              </a:lnSpc>
              <a:spcBef>
                <a:spcPct val="0"/>
              </a:spcBef>
            </a:pPr>
            <a:r>
              <a:rPr lang="en-US" b="true" sz="32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Website:-https://pinegrove.in/boarding.aspx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DAGPT9RWOzY</dc:identifier>
  <dcterms:modified xsi:type="dcterms:W3CDTF">2011-08-01T06:04:30Z</dcterms:modified>
  <cp:revision>1</cp:revision>
  <dc:title>Best Residential Schools in India</dc:title>
</cp:coreProperties>
</file>