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Elika Gorica" charset="1" panose="00000000000000000000"/>
      <p:regular r:id="rId10"/>
    </p:embeddedFont>
    <p:embeddedFont>
      <p:font typeface="Glacial Indifference" charset="1" panose="00000000000000000000"/>
      <p:regular r:id="rId11"/>
    </p:embeddedFont>
    <p:embeddedFont>
      <p:font typeface="Glacial Indifference Bold" charset="1" panose="00000800000000000000"/>
      <p:regular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jpeg" Type="http://schemas.openxmlformats.org/officeDocument/2006/relationships/image"/><Relationship Id="rId4" Target="../media/image3.png" Type="http://schemas.openxmlformats.org/officeDocument/2006/relationships/image"/><Relationship Id="rId5" Target="https://www.spicesindia.net"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jpeg" Type="http://schemas.openxmlformats.org/officeDocument/2006/relationships/image"/><Relationship Id="rId4" Target="../media/image5.jpeg" Type="http://schemas.openxmlformats.org/officeDocument/2006/relationships/image"/><Relationship Id="rId5" Target="../media/image6.jpeg" Type="http://schemas.openxmlformats.org/officeDocument/2006/relationships/image"/><Relationship Id="rId6" Target="../media/image3.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5.png" Type="http://schemas.openxmlformats.org/officeDocument/2006/relationships/image"/><Relationship Id="rId11" Target="../media/image16.svg" Type="http://schemas.openxmlformats.org/officeDocument/2006/relationships/image"/><Relationship Id="rId12" Target="../media/image3.png" Type="http://schemas.openxmlformats.org/officeDocument/2006/relationships/image"/><Relationship Id="rId2" Target="../media/image7.jpeg" Type="http://schemas.openxmlformats.org/officeDocument/2006/relationships/image"/><Relationship Id="rId3" Target="../media/image8.png" Type="http://schemas.openxmlformats.org/officeDocument/2006/relationships/image"/><Relationship Id="rId4" Target="../media/image9.png" Type="http://schemas.openxmlformats.org/officeDocument/2006/relationships/image"/><Relationship Id="rId5" Target="../media/image10.svg" Type="http://schemas.openxmlformats.org/officeDocument/2006/relationships/image"/><Relationship Id="rId6" Target="../media/image11.png" Type="http://schemas.openxmlformats.org/officeDocument/2006/relationships/image"/><Relationship Id="rId7" Target="../media/image12.svg" Type="http://schemas.openxmlformats.org/officeDocument/2006/relationships/image"/><Relationship Id="rId8" Target="../media/image13.png" Type="http://schemas.openxmlformats.org/officeDocument/2006/relationships/image"/><Relationship Id="rId9" Target="../media/image14.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3.png" Type="http://schemas.openxmlformats.org/officeDocument/2006/relationships/image"/><Relationship Id="rId4" Target="../media/image17.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22" r="0" b="-9222"/>
            </a:stretch>
          </a:blipFill>
        </p:spPr>
      </p:sp>
      <p:grpSp>
        <p:nvGrpSpPr>
          <p:cNvPr name="Group 3" id="3"/>
          <p:cNvGrpSpPr/>
          <p:nvPr/>
        </p:nvGrpSpPr>
        <p:grpSpPr>
          <a:xfrm rot="0">
            <a:off x="4535383" y="7189668"/>
            <a:ext cx="9114699" cy="2431461"/>
            <a:chOff x="0" y="0"/>
            <a:chExt cx="2400579" cy="640385"/>
          </a:xfrm>
        </p:grpSpPr>
        <p:sp>
          <p:nvSpPr>
            <p:cNvPr name="Freeform 4" id="4"/>
            <p:cNvSpPr/>
            <p:nvPr/>
          </p:nvSpPr>
          <p:spPr>
            <a:xfrm flipH="false" flipV="false" rot="0">
              <a:off x="0" y="0"/>
              <a:ext cx="2400579" cy="640385"/>
            </a:xfrm>
            <a:custGeom>
              <a:avLst/>
              <a:gdLst/>
              <a:ahLst/>
              <a:cxnLst/>
              <a:rect r="r" b="b" t="t" l="l"/>
              <a:pathLst>
                <a:path h="640385" w="2400579">
                  <a:moveTo>
                    <a:pt x="0" y="0"/>
                  </a:moveTo>
                  <a:lnTo>
                    <a:pt x="2400579" y="0"/>
                  </a:lnTo>
                  <a:lnTo>
                    <a:pt x="2400579" y="640385"/>
                  </a:lnTo>
                  <a:lnTo>
                    <a:pt x="0" y="640385"/>
                  </a:lnTo>
                  <a:close/>
                </a:path>
              </a:pathLst>
            </a:custGeom>
            <a:solidFill>
              <a:srgbClr val="FFFFFF"/>
            </a:solidFill>
          </p:spPr>
        </p:sp>
        <p:sp>
          <p:nvSpPr>
            <p:cNvPr name="TextBox 5" id="5"/>
            <p:cNvSpPr txBox="true"/>
            <p:nvPr/>
          </p:nvSpPr>
          <p:spPr>
            <a:xfrm>
              <a:off x="0" y="-38100"/>
              <a:ext cx="2400579" cy="678485"/>
            </a:xfrm>
            <a:prstGeom prst="rect">
              <a:avLst/>
            </a:prstGeom>
          </p:spPr>
          <p:txBody>
            <a:bodyPr anchor="ctr" rtlCol="false" tIns="50800" lIns="50800" bIns="50800" rIns="50800"/>
            <a:lstStyle/>
            <a:p>
              <a:pPr algn="ctr">
                <a:lnSpc>
                  <a:spcPts val="2659"/>
                </a:lnSpc>
              </a:pPr>
            </a:p>
          </p:txBody>
        </p:sp>
      </p:grpSp>
      <p:grpSp>
        <p:nvGrpSpPr>
          <p:cNvPr name="Group 6" id="6"/>
          <p:cNvGrpSpPr/>
          <p:nvPr/>
        </p:nvGrpSpPr>
        <p:grpSpPr>
          <a:xfrm rot="0">
            <a:off x="0" y="1784985"/>
            <a:ext cx="18288000" cy="8502015"/>
            <a:chOff x="0" y="0"/>
            <a:chExt cx="3128504" cy="1454428"/>
          </a:xfrm>
        </p:grpSpPr>
        <p:sp>
          <p:nvSpPr>
            <p:cNvPr name="Freeform 7" id="7"/>
            <p:cNvSpPr/>
            <p:nvPr/>
          </p:nvSpPr>
          <p:spPr>
            <a:xfrm flipH="false" flipV="false" rot="0">
              <a:off x="0" y="0"/>
              <a:ext cx="3128504" cy="1454428"/>
            </a:xfrm>
            <a:custGeom>
              <a:avLst/>
              <a:gdLst/>
              <a:ahLst/>
              <a:cxnLst/>
              <a:rect r="r" b="b" t="t" l="l"/>
              <a:pathLst>
                <a:path h="1454428" w="3128504">
                  <a:moveTo>
                    <a:pt x="0" y="0"/>
                  </a:moveTo>
                  <a:lnTo>
                    <a:pt x="3128504" y="0"/>
                  </a:lnTo>
                  <a:lnTo>
                    <a:pt x="3128504" y="1454428"/>
                  </a:lnTo>
                  <a:lnTo>
                    <a:pt x="0" y="1454428"/>
                  </a:lnTo>
                  <a:close/>
                </a:path>
              </a:pathLst>
            </a:custGeom>
            <a:blipFill>
              <a:blip r:embed="rId3"/>
              <a:stretch>
                <a:fillRect l="0" t="-20005" r="0" b="-20005"/>
              </a:stretch>
            </a:blipFill>
          </p:spPr>
        </p:sp>
      </p:grpSp>
      <p:sp>
        <p:nvSpPr>
          <p:cNvPr name="Freeform 8" id="8"/>
          <p:cNvSpPr/>
          <p:nvPr/>
        </p:nvSpPr>
        <p:spPr>
          <a:xfrm flipH="false" flipV="false" rot="0">
            <a:off x="702011" y="376807"/>
            <a:ext cx="1185238" cy="580767"/>
          </a:xfrm>
          <a:custGeom>
            <a:avLst/>
            <a:gdLst/>
            <a:ahLst/>
            <a:cxnLst/>
            <a:rect r="r" b="b" t="t" l="l"/>
            <a:pathLst>
              <a:path h="580767" w="1185238">
                <a:moveTo>
                  <a:pt x="0" y="0"/>
                </a:moveTo>
                <a:lnTo>
                  <a:pt x="1185238" y="0"/>
                </a:lnTo>
                <a:lnTo>
                  <a:pt x="1185238" y="580767"/>
                </a:lnTo>
                <a:lnTo>
                  <a:pt x="0" y="580767"/>
                </a:lnTo>
                <a:lnTo>
                  <a:pt x="0" y="0"/>
                </a:lnTo>
                <a:close/>
              </a:path>
            </a:pathLst>
          </a:custGeom>
          <a:blipFill>
            <a:blip r:embed="rId4"/>
            <a:stretch>
              <a:fillRect l="0" t="0" r="0" b="0"/>
            </a:stretch>
          </a:blipFill>
        </p:spPr>
      </p:sp>
      <p:sp>
        <p:nvSpPr>
          <p:cNvPr name="TextBox 9" id="9"/>
          <p:cNvSpPr txBox="true"/>
          <p:nvPr/>
        </p:nvSpPr>
        <p:spPr>
          <a:xfrm rot="0">
            <a:off x="2441688" y="-21584"/>
            <a:ext cx="13789109" cy="979157"/>
          </a:xfrm>
          <a:prstGeom prst="rect">
            <a:avLst/>
          </a:prstGeom>
        </p:spPr>
        <p:txBody>
          <a:bodyPr anchor="t" rtlCol="false" tIns="0" lIns="0" bIns="0" rIns="0">
            <a:spAutoFit/>
          </a:bodyPr>
          <a:lstStyle/>
          <a:p>
            <a:pPr algn="ctr">
              <a:lnSpc>
                <a:spcPts val="7980"/>
              </a:lnSpc>
            </a:pPr>
            <a:r>
              <a:rPr lang="en-US" sz="5700">
                <a:solidFill>
                  <a:srgbClr val="BD0C0C"/>
                </a:solidFill>
                <a:latin typeface="Elika Gorica"/>
                <a:ea typeface="Elika Gorica"/>
                <a:cs typeface="Elika Gorica"/>
                <a:sym typeface="Elika Gorica"/>
              </a:rPr>
              <a:t>Agrocrops</a:t>
            </a:r>
          </a:p>
        </p:txBody>
      </p:sp>
      <p:sp>
        <p:nvSpPr>
          <p:cNvPr name="TextBox 10" id="10"/>
          <p:cNvSpPr txBox="true"/>
          <p:nvPr/>
        </p:nvSpPr>
        <p:spPr>
          <a:xfrm rot="0">
            <a:off x="2441688" y="952500"/>
            <a:ext cx="13789109" cy="622935"/>
          </a:xfrm>
          <a:prstGeom prst="rect">
            <a:avLst/>
          </a:prstGeom>
        </p:spPr>
        <p:txBody>
          <a:bodyPr anchor="t" rtlCol="false" tIns="0" lIns="0" bIns="0" rIns="0">
            <a:spAutoFit/>
          </a:bodyPr>
          <a:lstStyle/>
          <a:p>
            <a:pPr algn="ctr">
              <a:lnSpc>
                <a:spcPts val="5039"/>
              </a:lnSpc>
            </a:pPr>
            <a:r>
              <a:rPr lang="en-US" sz="3599" u="sng">
                <a:solidFill>
                  <a:srgbClr val="BD0C0C"/>
                </a:solidFill>
                <a:latin typeface="Glacial Indifference"/>
                <a:ea typeface="Glacial Indifference"/>
                <a:cs typeface="Glacial Indifference"/>
                <a:sym typeface="Glacial Indifference"/>
                <a:hlinkClick r:id="rId5" tooltip="https://www.spicesindia.net"/>
              </a:rPr>
              <a:t>Dry Red Chilli Wholesale Suppliers</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22" r="0" b="-9222"/>
            </a:stretch>
          </a:blipFill>
        </p:spPr>
      </p:sp>
      <p:grpSp>
        <p:nvGrpSpPr>
          <p:cNvPr name="Group 3" id="3"/>
          <p:cNvGrpSpPr/>
          <p:nvPr/>
        </p:nvGrpSpPr>
        <p:grpSpPr>
          <a:xfrm rot="0">
            <a:off x="0" y="0"/>
            <a:ext cx="18755599" cy="10287000"/>
            <a:chOff x="0" y="0"/>
            <a:chExt cx="25007466" cy="13716000"/>
          </a:xfrm>
        </p:grpSpPr>
        <p:pic>
          <p:nvPicPr>
            <p:cNvPr name="Picture 4" id="4"/>
            <p:cNvPicPr>
              <a:picLocks noChangeAspect="true"/>
            </p:cNvPicPr>
            <p:nvPr/>
          </p:nvPicPr>
          <p:blipFill>
            <a:blip r:embed="rId3"/>
            <a:srcRect l="0" t="17489" r="0" b="17489"/>
            <a:stretch>
              <a:fillRect/>
            </a:stretch>
          </p:blipFill>
          <p:spPr>
            <a:xfrm flipH="false" flipV="false">
              <a:off x="0" y="0"/>
              <a:ext cx="12440233" cy="6794500"/>
            </a:xfrm>
            <a:prstGeom prst="rect">
              <a:avLst/>
            </a:prstGeom>
          </p:spPr>
        </p:pic>
        <p:pic>
          <p:nvPicPr>
            <p:cNvPr name="Picture 5" id="5"/>
            <p:cNvPicPr>
              <a:picLocks noChangeAspect="true"/>
            </p:cNvPicPr>
            <p:nvPr/>
          </p:nvPicPr>
          <p:blipFill>
            <a:blip r:embed="rId4"/>
            <a:srcRect l="0" t="17489" r="0" b="17489"/>
            <a:stretch>
              <a:fillRect/>
            </a:stretch>
          </p:blipFill>
          <p:spPr>
            <a:xfrm flipH="false" flipV="false">
              <a:off x="12567233" y="0"/>
              <a:ext cx="12440233" cy="6794500"/>
            </a:xfrm>
            <a:prstGeom prst="rect">
              <a:avLst/>
            </a:prstGeom>
          </p:spPr>
        </p:pic>
        <p:pic>
          <p:nvPicPr>
            <p:cNvPr name="Picture 6" id="6"/>
            <p:cNvPicPr>
              <a:picLocks noChangeAspect="true"/>
            </p:cNvPicPr>
            <p:nvPr/>
          </p:nvPicPr>
          <p:blipFill>
            <a:blip r:embed="rId5"/>
            <a:srcRect l="0" t="15140" r="0" b="15140"/>
            <a:stretch>
              <a:fillRect/>
            </a:stretch>
          </p:blipFill>
          <p:spPr>
            <a:xfrm flipH="false" flipV="false">
              <a:off x="0" y="6921500"/>
              <a:ext cx="25007466" cy="6794500"/>
            </a:xfrm>
            <a:prstGeom prst="rect">
              <a:avLst/>
            </a:prstGeom>
          </p:spPr>
        </p:pic>
      </p:grpSp>
      <p:sp>
        <p:nvSpPr>
          <p:cNvPr name="Freeform 7" id="7"/>
          <p:cNvSpPr/>
          <p:nvPr/>
        </p:nvSpPr>
        <p:spPr>
          <a:xfrm flipH="false" flipV="false" rot="0">
            <a:off x="1028700" y="380439"/>
            <a:ext cx="1097369" cy="537711"/>
          </a:xfrm>
          <a:custGeom>
            <a:avLst/>
            <a:gdLst/>
            <a:ahLst/>
            <a:cxnLst/>
            <a:rect r="r" b="b" t="t" l="l"/>
            <a:pathLst>
              <a:path h="537711" w="1097369">
                <a:moveTo>
                  <a:pt x="0" y="0"/>
                </a:moveTo>
                <a:lnTo>
                  <a:pt x="1097369" y="0"/>
                </a:lnTo>
                <a:lnTo>
                  <a:pt x="1097369" y="537711"/>
                </a:lnTo>
                <a:lnTo>
                  <a:pt x="0" y="537711"/>
                </a:lnTo>
                <a:lnTo>
                  <a:pt x="0" y="0"/>
                </a:lnTo>
                <a:close/>
              </a:path>
            </a:pathLst>
          </a:custGeom>
          <a:blipFill>
            <a:blip r:embed="rId6"/>
            <a:stretch>
              <a:fillRect l="0" t="0" r="0" b="0"/>
            </a:stretch>
          </a:blipFill>
        </p:spPr>
      </p:sp>
      <p:grpSp>
        <p:nvGrpSpPr>
          <p:cNvPr name="Group 8" id="8"/>
          <p:cNvGrpSpPr/>
          <p:nvPr/>
        </p:nvGrpSpPr>
        <p:grpSpPr>
          <a:xfrm rot="0">
            <a:off x="0" y="5143500"/>
            <a:ext cx="18288000" cy="5143500"/>
            <a:chOff x="0" y="0"/>
            <a:chExt cx="4816593" cy="1354667"/>
          </a:xfrm>
        </p:grpSpPr>
        <p:sp>
          <p:nvSpPr>
            <p:cNvPr name="Freeform 9" id="9"/>
            <p:cNvSpPr/>
            <p:nvPr/>
          </p:nvSpPr>
          <p:spPr>
            <a:xfrm flipH="false" flipV="false" rot="0">
              <a:off x="0" y="0"/>
              <a:ext cx="4816592" cy="1354667"/>
            </a:xfrm>
            <a:custGeom>
              <a:avLst/>
              <a:gdLst/>
              <a:ahLst/>
              <a:cxnLst/>
              <a:rect r="r" b="b" t="t" l="l"/>
              <a:pathLst>
                <a:path h="1354667" w="4816592">
                  <a:moveTo>
                    <a:pt x="0" y="0"/>
                  </a:moveTo>
                  <a:lnTo>
                    <a:pt x="4816592" y="0"/>
                  </a:lnTo>
                  <a:lnTo>
                    <a:pt x="4816592" y="1354667"/>
                  </a:lnTo>
                  <a:lnTo>
                    <a:pt x="0" y="1354667"/>
                  </a:lnTo>
                  <a:close/>
                </a:path>
              </a:pathLst>
            </a:custGeom>
            <a:solidFill>
              <a:srgbClr val="FFFFFF"/>
            </a:solidFill>
          </p:spPr>
        </p:sp>
        <p:sp>
          <p:nvSpPr>
            <p:cNvPr name="TextBox 10" id="10"/>
            <p:cNvSpPr txBox="true"/>
            <p:nvPr/>
          </p:nvSpPr>
          <p:spPr>
            <a:xfrm>
              <a:off x="0" y="-38100"/>
              <a:ext cx="4816593" cy="1392767"/>
            </a:xfrm>
            <a:prstGeom prst="rect">
              <a:avLst/>
            </a:prstGeom>
          </p:spPr>
          <p:txBody>
            <a:bodyPr anchor="ctr" rtlCol="false" tIns="50800" lIns="50800" bIns="50800" rIns="50800"/>
            <a:lstStyle/>
            <a:p>
              <a:pPr algn="ctr">
                <a:lnSpc>
                  <a:spcPts val="2659"/>
                </a:lnSpc>
              </a:pPr>
            </a:p>
          </p:txBody>
        </p:sp>
      </p:grpSp>
      <p:sp>
        <p:nvSpPr>
          <p:cNvPr name="TextBox 11" id="11"/>
          <p:cNvSpPr txBox="true"/>
          <p:nvPr/>
        </p:nvSpPr>
        <p:spPr>
          <a:xfrm rot="0">
            <a:off x="1263051" y="6067425"/>
            <a:ext cx="15996249" cy="3190875"/>
          </a:xfrm>
          <a:prstGeom prst="rect">
            <a:avLst/>
          </a:prstGeom>
        </p:spPr>
        <p:txBody>
          <a:bodyPr anchor="t" rtlCol="false" tIns="0" lIns="0" bIns="0" rIns="0">
            <a:spAutoFit/>
          </a:bodyPr>
          <a:lstStyle/>
          <a:p>
            <a:pPr algn="just">
              <a:lnSpc>
                <a:spcPts val="4200"/>
              </a:lnSpc>
            </a:pPr>
            <a:r>
              <a:rPr lang="en-US" sz="3000" b="true">
                <a:solidFill>
                  <a:srgbClr val="BD0C0C"/>
                </a:solidFill>
                <a:latin typeface="Glacial Indifference Bold"/>
                <a:ea typeface="Glacial Indifference Bold"/>
                <a:cs typeface="Glacial Indifference Bold"/>
                <a:sym typeface="Glacial Indifference Bold"/>
              </a:rPr>
              <a:t>As the biggest producer and exporter of chillies worldwide, Agrocrops makes a substantial contribution to the world market for spices. Andhra Pradesh's Guntur region is well known for producing and exporting a wide range of chillies, including Teja, Sannam S4, and Byadgi. A mainstay in many international cuisines, Indian chillies are prized globally for their vivid color and unique spiciness. The United States, United Kingdom, United Arab Emirates, and Saudi Arabia are among the top importers of Indian chillies. </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22" r="0" b="-9222"/>
            </a:stretch>
          </a:blipFill>
        </p:spPr>
      </p:sp>
      <p:grpSp>
        <p:nvGrpSpPr>
          <p:cNvPr name="Group 3" id="3"/>
          <p:cNvGrpSpPr/>
          <p:nvPr/>
        </p:nvGrpSpPr>
        <p:grpSpPr>
          <a:xfrm rot="0">
            <a:off x="9918852" y="0"/>
            <a:ext cx="8369148" cy="10287000"/>
            <a:chOff x="0" y="0"/>
            <a:chExt cx="11158864" cy="13716000"/>
          </a:xfrm>
        </p:grpSpPr>
        <p:pic>
          <p:nvPicPr>
            <p:cNvPr name="Picture 4" id="4"/>
            <p:cNvPicPr>
              <a:picLocks noChangeAspect="true"/>
            </p:cNvPicPr>
            <p:nvPr/>
          </p:nvPicPr>
          <p:blipFill>
            <a:blip r:embed="rId3"/>
            <a:srcRect l="4340" t="0" r="4340" b="0"/>
            <a:stretch>
              <a:fillRect/>
            </a:stretch>
          </p:blipFill>
          <p:spPr>
            <a:xfrm flipH="false" flipV="false">
              <a:off x="0" y="0"/>
              <a:ext cx="11158864" cy="13716000"/>
            </a:xfrm>
            <a:prstGeom prst="rect">
              <a:avLst/>
            </a:prstGeom>
          </p:spPr>
        </p:pic>
      </p:grpSp>
      <p:grpSp>
        <p:nvGrpSpPr>
          <p:cNvPr name="Group 5" id="5"/>
          <p:cNvGrpSpPr/>
          <p:nvPr/>
        </p:nvGrpSpPr>
        <p:grpSpPr>
          <a:xfrm rot="0">
            <a:off x="-1370957" y="0"/>
            <a:ext cx="11307817" cy="10536000"/>
            <a:chOff x="0" y="0"/>
            <a:chExt cx="2978191" cy="2774914"/>
          </a:xfrm>
        </p:grpSpPr>
        <p:sp>
          <p:nvSpPr>
            <p:cNvPr name="Freeform 6" id="6"/>
            <p:cNvSpPr/>
            <p:nvPr/>
          </p:nvSpPr>
          <p:spPr>
            <a:xfrm flipH="false" flipV="false" rot="0">
              <a:off x="0" y="0"/>
              <a:ext cx="2978191" cy="2774914"/>
            </a:xfrm>
            <a:custGeom>
              <a:avLst/>
              <a:gdLst/>
              <a:ahLst/>
              <a:cxnLst/>
              <a:rect r="r" b="b" t="t" l="l"/>
              <a:pathLst>
                <a:path h="2774914" w="2978191">
                  <a:moveTo>
                    <a:pt x="16432" y="0"/>
                  </a:moveTo>
                  <a:lnTo>
                    <a:pt x="2961759" y="0"/>
                  </a:lnTo>
                  <a:cubicBezTo>
                    <a:pt x="2970834" y="0"/>
                    <a:pt x="2978191" y="7357"/>
                    <a:pt x="2978191" y="16432"/>
                  </a:cubicBezTo>
                  <a:lnTo>
                    <a:pt x="2978191" y="2758482"/>
                  </a:lnTo>
                  <a:cubicBezTo>
                    <a:pt x="2978191" y="2767557"/>
                    <a:pt x="2970834" y="2774914"/>
                    <a:pt x="2961759" y="2774914"/>
                  </a:cubicBezTo>
                  <a:lnTo>
                    <a:pt x="16432" y="2774914"/>
                  </a:lnTo>
                  <a:cubicBezTo>
                    <a:pt x="7357" y="2774914"/>
                    <a:pt x="0" y="2767557"/>
                    <a:pt x="0" y="2758482"/>
                  </a:cubicBezTo>
                  <a:lnTo>
                    <a:pt x="0" y="16432"/>
                  </a:lnTo>
                  <a:cubicBezTo>
                    <a:pt x="0" y="7357"/>
                    <a:pt x="7357" y="0"/>
                    <a:pt x="16432" y="0"/>
                  </a:cubicBezTo>
                  <a:close/>
                </a:path>
              </a:pathLst>
            </a:custGeom>
            <a:solidFill>
              <a:srgbClr val="BD0C0C"/>
            </a:solidFill>
          </p:spPr>
        </p:sp>
        <p:sp>
          <p:nvSpPr>
            <p:cNvPr name="TextBox 7" id="7"/>
            <p:cNvSpPr txBox="true"/>
            <p:nvPr/>
          </p:nvSpPr>
          <p:spPr>
            <a:xfrm>
              <a:off x="0" y="-38100"/>
              <a:ext cx="2978191" cy="2813014"/>
            </a:xfrm>
            <a:prstGeom prst="rect">
              <a:avLst/>
            </a:prstGeom>
          </p:spPr>
          <p:txBody>
            <a:bodyPr anchor="ctr" rtlCol="false" tIns="50800" lIns="50800" bIns="50800" rIns="50800"/>
            <a:lstStyle/>
            <a:p>
              <a:pPr algn="ctr">
                <a:lnSpc>
                  <a:spcPts val="2659"/>
                </a:lnSpc>
              </a:pPr>
            </a:p>
          </p:txBody>
        </p:sp>
      </p:grpSp>
      <p:sp>
        <p:nvSpPr>
          <p:cNvPr name="Freeform 8" id="8"/>
          <p:cNvSpPr/>
          <p:nvPr/>
        </p:nvSpPr>
        <p:spPr>
          <a:xfrm flipH="false" flipV="false" rot="0">
            <a:off x="1009650" y="8071298"/>
            <a:ext cx="665182" cy="665182"/>
          </a:xfrm>
          <a:custGeom>
            <a:avLst/>
            <a:gdLst/>
            <a:ahLst/>
            <a:cxnLst/>
            <a:rect r="r" b="b" t="t" l="l"/>
            <a:pathLst>
              <a:path h="665182" w="665182">
                <a:moveTo>
                  <a:pt x="0" y="0"/>
                </a:moveTo>
                <a:lnTo>
                  <a:pt x="665182" y="0"/>
                </a:lnTo>
                <a:lnTo>
                  <a:pt x="665182" y="665182"/>
                </a:lnTo>
                <a:lnTo>
                  <a:pt x="0" y="66518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9" id="9"/>
          <p:cNvSpPr/>
          <p:nvPr/>
        </p:nvSpPr>
        <p:spPr>
          <a:xfrm flipH="false" flipV="false" rot="0">
            <a:off x="1000125" y="5176789"/>
            <a:ext cx="665182" cy="665182"/>
          </a:xfrm>
          <a:custGeom>
            <a:avLst/>
            <a:gdLst/>
            <a:ahLst/>
            <a:cxnLst/>
            <a:rect r="r" b="b" t="t" l="l"/>
            <a:pathLst>
              <a:path h="665182" w="665182">
                <a:moveTo>
                  <a:pt x="0" y="0"/>
                </a:moveTo>
                <a:lnTo>
                  <a:pt x="665182" y="0"/>
                </a:lnTo>
                <a:lnTo>
                  <a:pt x="665182" y="665182"/>
                </a:lnTo>
                <a:lnTo>
                  <a:pt x="0" y="66518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0" id="10"/>
          <p:cNvSpPr/>
          <p:nvPr/>
        </p:nvSpPr>
        <p:spPr>
          <a:xfrm flipH="false" flipV="false" rot="0">
            <a:off x="1036320" y="3829473"/>
            <a:ext cx="657562" cy="657562"/>
          </a:xfrm>
          <a:custGeom>
            <a:avLst/>
            <a:gdLst/>
            <a:ahLst/>
            <a:cxnLst/>
            <a:rect r="r" b="b" t="t" l="l"/>
            <a:pathLst>
              <a:path h="657562" w="657562">
                <a:moveTo>
                  <a:pt x="0" y="0"/>
                </a:moveTo>
                <a:lnTo>
                  <a:pt x="657562" y="0"/>
                </a:lnTo>
                <a:lnTo>
                  <a:pt x="657562" y="657562"/>
                </a:lnTo>
                <a:lnTo>
                  <a:pt x="0" y="657562"/>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1" id="11"/>
          <p:cNvSpPr/>
          <p:nvPr/>
        </p:nvSpPr>
        <p:spPr>
          <a:xfrm flipH="false" flipV="false" rot="0">
            <a:off x="1028700" y="6613496"/>
            <a:ext cx="571837" cy="579335"/>
          </a:xfrm>
          <a:custGeom>
            <a:avLst/>
            <a:gdLst/>
            <a:ahLst/>
            <a:cxnLst/>
            <a:rect r="r" b="b" t="t" l="l"/>
            <a:pathLst>
              <a:path h="579335" w="571837">
                <a:moveTo>
                  <a:pt x="0" y="0"/>
                </a:moveTo>
                <a:lnTo>
                  <a:pt x="571837" y="0"/>
                </a:lnTo>
                <a:lnTo>
                  <a:pt x="571837" y="579335"/>
                </a:lnTo>
                <a:lnTo>
                  <a:pt x="0" y="579335"/>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2" id="12"/>
          <p:cNvSpPr/>
          <p:nvPr/>
        </p:nvSpPr>
        <p:spPr>
          <a:xfrm flipH="false" flipV="false" rot="0">
            <a:off x="1028700" y="466057"/>
            <a:ext cx="1148250" cy="562643"/>
          </a:xfrm>
          <a:custGeom>
            <a:avLst/>
            <a:gdLst/>
            <a:ahLst/>
            <a:cxnLst/>
            <a:rect r="r" b="b" t="t" l="l"/>
            <a:pathLst>
              <a:path h="562643" w="1148250">
                <a:moveTo>
                  <a:pt x="0" y="0"/>
                </a:moveTo>
                <a:lnTo>
                  <a:pt x="1148250" y="0"/>
                </a:lnTo>
                <a:lnTo>
                  <a:pt x="1148250" y="562643"/>
                </a:lnTo>
                <a:lnTo>
                  <a:pt x="0" y="562643"/>
                </a:lnTo>
                <a:lnTo>
                  <a:pt x="0" y="0"/>
                </a:lnTo>
                <a:close/>
              </a:path>
            </a:pathLst>
          </a:custGeom>
          <a:blipFill>
            <a:blip r:embed="rId12"/>
            <a:stretch>
              <a:fillRect l="0" t="0" r="0" b="0"/>
            </a:stretch>
          </a:blipFill>
        </p:spPr>
      </p:sp>
      <p:sp>
        <p:nvSpPr>
          <p:cNvPr name="TextBox 13" id="13"/>
          <p:cNvSpPr txBox="true"/>
          <p:nvPr/>
        </p:nvSpPr>
        <p:spPr>
          <a:xfrm rot="0">
            <a:off x="935355" y="1850874"/>
            <a:ext cx="8716797" cy="1553840"/>
          </a:xfrm>
          <a:prstGeom prst="rect">
            <a:avLst/>
          </a:prstGeom>
        </p:spPr>
        <p:txBody>
          <a:bodyPr anchor="t" rtlCol="false" tIns="0" lIns="0" bIns="0" rIns="0">
            <a:spAutoFit/>
          </a:bodyPr>
          <a:lstStyle/>
          <a:p>
            <a:pPr algn="l" marL="0" indent="0" lvl="0">
              <a:lnSpc>
                <a:spcPts val="11989"/>
              </a:lnSpc>
            </a:pPr>
            <a:r>
              <a:rPr lang="en-US" sz="10999" spc="-461">
                <a:solidFill>
                  <a:srgbClr val="FFFFFF"/>
                </a:solidFill>
                <a:latin typeface="Elika Gorica"/>
                <a:ea typeface="Elika Gorica"/>
                <a:cs typeface="Elika Gorica"/>
                <a:sym typeface="Elika Gorica"/>
              </a:rPr>
              <a:t>Contact US</a:t>
            </a:r>
          </a:p>
        </p:txBody>
      </p:sp>
      <p:sp>
        <p:nvSpPr>
          <p:cNvPr name="TextBox 14" id="14"/>
          <p:cNvSpPr txBox="true"/>
          <p:nvPr/>
        </p:nvSpPr>
        <p:spPr>
          <a:xfrm rot="0">
            <a:off x="1930187" y="3906646"/>
            <a:ext cx="4186381" cy="580389"/>
          </a:xfrm>
          <a:prstGeom prst="rect">
            <a:avLst/>
          </a:prstGeom>
        </p:spPr>
        <p:txBody>
          <a:bodyPr anchor="t" rtlCol="false" tIns="0" lIns="0" bIns="0" rIns="0">
            <a:spAutoFit/>
          </a:bodyPr>
          <a:lstStyle/>
          <a:p>
            <a:pPr algn="l">
              <a:lnSpc>
                <a:spcPts val="4760"/>
              </a:lnSpc>
            </a:pPr>
            <a:r>
              <a:rPr lang="en-US" sz="3400" b="true">
                <a:solidFill>
                  <a:srgbClr val="FFFFFF"/>
                </a:solidFill>
                <a:latin typeface="Glacial Indifference Bold"/>
                <a:ea typeface="Glacial Indifference Bold"/>
                <a:cs typeface="Glacial Indifference Bold"/>
                <a:sym typeface="Glacial Indifference Bold"/>
              </a:rPr>
              <a:t>91 9701363424</a:t>
            </a:r>
          </a:p>
        </p:txBody>
      </p:sp>
      <p:sp>
        <p:nvSpPr>
          <p:cNvPr name="TextBox 15" id="15"/>
          <p:cNvSpPr txBox="true"/>
          <p:nvPr/>
        </p:nvSpPr>
        <p:spPr>
          <a:xfrm rot="0">
            <a:off x="1930187" y="5105187"/>
            <a:ext cx="8045142" cy="613409"/>
          </a:xfrm>
          <a:prstGeom prst="rect">
            <a:avLst/>
          </a:prstGeom>
        </p:spPr>
        <p:txBody>
          <a:bodyPr anchor="t" rtlCol="false" tIns="0" lIns="0" bIns="0" rIns="0">
            <a:spAutoFit/>
          </a:bodyPr>
          <a:lstStyle/>
          <a:p>
            <a:pPr algn="l">
              <a:lnSpc>
                <a:spcPts val="5040"/>
              </a:lnSpc>
            </a:pPr>
            <a:r>
              <a:rPr lang="en-US" sz="3600" b="true">
                <a:solidFill>
                  <a:srgbClr val="FFFFFF"/>
                </a:solidFill>
                <a:latin typeface="Glacial Indifference Bold"/>
                <a:ea typeface="Glacial Indifference Bold"/>
                <a:cs typeface="Glacial Indifference Bold"/>
                <a:sym typeface="Glacial Indifference Bold"/>
              </a:rPr>
              <a:t>contact@agrocrops.com</a:t>
            </a:r>
          </a:p>
        </p:txBody>
      </p:sp>
      <p:sp>
        <p:nvSpPr>
          <p:cNvPr name="TextBox 16" id="16"/>
          <p:cNvSpPr txBox="true"/>
          <p:nvPr/>
        </p:nvSpPr>
        <p:spPr>
          <a:xfrm rot="0">
            <a:off x="1891719" y="6579631"/>
            <a:ext cx="8983981" cy="580389"/>
          </a:xfrm>
          <a:prstGeom prst="rect">
            <a:avLst/>
          </a:prstGeom>
        </p:spPr>
        <p:txBody>
          <a:bodyPr anchor="t" rtlCol="false" tIns="0" lIns="0" bIns="0" rIns="0">
            <a:spAutoFit/>
          </a:bodyPr>
          <a:lstStyle/>
          <a:p>
            <a:pPr algn="l">
              <a:lnSpc>
                <a:spcPts val="4760"/>
              </a:lnSpc>
            </a:pPr>
            <a:r>
              <a:rPr lang="en-US" sz="3400" b="true">
                <a:solidFill>
                  <a:srgbClr val="FFFFFF"/>
                </a:solidFill>
                <a:latin typeface="Glacial Indifference Bold"/>
                <a:ea typeface="Glacial Indifference Bold"/>
                <a:cs typeface="Glacial Indifference Bold"/>
                <a:sym typeface="Glacial Indifference Bold"/>
              </a:rPr>
              <a:t>https://www.spicesindia.net/</a:t>
            </a:r>
          </a:p>
        </p:txBody>
      </p:sp>
      <p:sp>
        <p:nvSpPr>
          <p:cNvPr name="TextBox 17" id="17"/>
          <p:cNvSpPr txBox="true"/>
          <p:nvPr/>
        </p:nvSpPr>
        <p:spPr>
          <a:xfrm rot="0">
            <a:off x="1891719" y="7873029"/>
            <a:ext cx="8045142" cy="1099819"/>
          </a:xfrm>
          <a:prstGeom prst="rect">
            <a:avLst/>
          </a:prstGeom>
        </p:spPr>
        <p:txBody>
          <a:bodyPr anchor="t" rtlCol="false" tIns="0" lIns="0" bIns="0" rIns="0">
            <a:spAutoFit/>
          </a:bodyPr>
          <a:lstStyle/>
          <a:p>
            <a:pPr algn="l">
              <a:lnSpc>
                <a:spcPts val="4480"/>
              </a:lnSpc>
            </a:pPr>
            <a:r>
              <a:rPr lang="en-US" sz="3200" b="true">
                <a:solidFill>
                  <a:srgbClr val="FFFFFF"/>
                </a:solidFill>
                <a:latin typeface="Glacial Indifference Bold"/>
                <a:ea typeface="Glacial Indifference Bold"/>
                <a:cs typeface="Glacial Indifference Bold"/>
                <a:sym typeface="Glacial Indifference Bold"/>
              </a:rPr>
              <a:t>D.No 25-16-180, 181, Mirichi Yard Road, Guntur, Andhra Pradesh, 522005</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22" r="0" b="-9222"/>
            </a:stretch>
          </a:blipFill>
        </p:spPr>
      </p:sp>
      <p:grpSp>
        <p:nvGrpSpPr>
          <p:cNvPr name="Group 3" id="3"/>
          <p:cNvGrpSpPr/>
          <p:nvPr/>
        </p:nvGrpSpPr>
        <p:grpSpPr>
          <a:xfrm rot="0">
            <a:off x="0" y="-4719442"/>
            <a:ext cx="18484046" cy="6270409"/>
            <a:chOff x="0" y="0"/>
            <a:chExt cx="2240078" cy="759910"/>
          </a:xfrm>
        </p:grpSpPr>
        <p:sp>
          <p:nvSpPr>
            <p:cNvPr name="Freeform 4" id="4"/>
            <p:cNvSpPr/>
            <p:nvPr/>
          </p:nvSpPr>
          <p:spPr>
            <a:xfrm flipH="false" flipV="false" rot="0">
              <a:off x="0" y="0"/>
              <a:ext cx="2240078" cy="759910"/>
            </a:xfrm>
            <a:custGeom>
              <a:avLst/>
              <a:gdLst/>
              <a:ahLst/>
              <a:cxnLst/>
              <a:rect r="r" b="b" t="t" l="l"/>
              <a:pathLst>
                <a:path h="759910" w="2240078">
                  <a:moveTo>
                    <a:pt x="2080058" y="0"/>
                  </a:moveTo>
                  <a:lnTo>
                    <a:pt x="160020" y="0"/>
                  </a:lnTo>
                  <a:lnTo>
                    <a:pt x="0" y="160020"/>
                  </a:lnTo>
                  <a:lnTo>
                    <a:pt x="0" y="599890"/>
                  </a:lnTo>
                  <a:lnTo>
                    <a:pt x="160020" y="759910"/>
                  </a:lnTo>
                  <a:lnTo>
                    <a:pt x="2080058" y="759910"/>
                  </a:lnTo>
                  <a:lnTo>
                    <a:pt x="2240078" y="599890"/>
                  </a:lnTo>
                  <a:lnTo>
                    <a:pt x="2240078" y="160020"/>
                  </a:lnTo>
                  <a:lnTo>
                    <a:pt x="2080058" y="0"/>
                  </a:lnTo>
                  <a:close/>
                </a:path>
              </a:pathLst>
            </a:custGeom>
            <a:solidFill>
              <a:srgbClr val="BD0C0C"/>
            </a:solidFill>
          </p:spPr>
        </p:sp>
        <p:sp>
          <p:nvSpPr>
            <p:cNvPr name="TextBox 5" id="5"/>
            <p:cNvSpPr txBox="true"/>
            <p:nvPr/>
          </p:nvSpPr>
          <p:spPr>
            <a:xfrm>
              <a:off x="63500" y="25400"/>
              <a:ext cx="2113078" cy="671010"/>
            </a:xfrm>
            <a:prstGeom prst="rect">
              <a:avLst/>
            </a:prstGeom>
          </p:spPr>
          <p:txBody>
            <a:bodyPr anchor="ctr" rtlCol="false" tIns="50800" lIns="50800" bIns="50800" rIns="50800"/>
            <a:lstStyle/>
            <a:p>
              <a:pPr algn="ctr">
                <a:lnSpc>
                  <a:spcPts val="2659"/>
                </a:lnSpc>
              </a:pPr>
            </a:p>
          </p:txBody>
        </p:sp>
      </p:grpSp>
      <p:grpSp>
        <p:nvGrpSpPr>
          <p:cNvPr name="Group 6" id="6"/>
          <p:cNvGrpSpPr/>
          <p:nvPr/>
        </p:nvGrpSpPr>
        <p:grpSpPr>
          <a:xfrm rot="0">
            <a:off x="0" y="8444197"/>
            <a:ext cx="18510630" cy="6706835"/>
            <a:chOff x="0" y="0"/>
            <a:chExt cx="2243299" cy="812800"/>
          </a:xfrm>
        </p:grpSpPr>
        <p:sp>
          <p:nvSpPr>
            <p:cNvPr name="Freeform 7" id="7"/>
            <p:cNvSpPr/>
            <p:nvPr/>
          </p:nvSpPr>
          <p:spPr>
            <a:xfrm flipH="false" flipV="false" rot="0">
              <a:off x="0" y="0"/>
              <a:ext cx="2243299" cy="812800"/>
            </a:xfrm>
            <a:custGeom>
              <a:avLst/>
              <a:gdLst/>
              <a:ahLst/>
              <a:cxnLst/>
              <a:rect r="r" b="b" t="t" l="l"/>
              <a:pathLst>
                <a:path h="812800" w="2243299">
                  <a:moveTo>
                    <a:pt x="2083279" y="0"/>
                  </a:moveTo>
                  <a:lnTo>
                    <a:pt x="160020" y="0"/>
                  </a:lnTo>
                  <a:lnTo>
                    <a:pt x="0" y="160020"/>
                  </a:lnTo>
                  <a:lnTo>
                    <a:pt x="0" y="652780"/>
                  </a:lnTo>
                  <a:lnTo>
                    <a:pt x="160020" y="812800"/>
                  </a:lnTo>
                  <a:lnTo>
                    <a:pt x="2083279" y="812800"/>
                  </a:lnTo>
                  <a:lnTo>
                    <a:pt x="2243299" y="652780"/>
                  </a:lnTo>
                  <a:lnTo>
                    <a:pt x="2243299" y="160020"/>
                  </a:lnTo>
                  <a:lnTo>
                    <a:pt x="2083279" y="0"/>
                  </a:lnTo>
                  <a:close/>
                </a:path>
              </a:pathLst>
            </a:custGeom>
            <a:solidFill>
              <a:srgbClr val="BD0C0C"/>
            </a:solidFill>
          </p:spPr>
        </p:sp>
        <p:sp>
          <p:nvSpPr>
            <p:cNvPr name="TextBox 8" id="8"/>
            <p:cNvSpPr txBox="true"/>
            <p:nvPr/>
          </p:nvSpPr>
          <p:spPr>
            <a:xfrm>
              <a:off x="63500" y="25400"/>
              <a:ext cx="2116299" cy="723900"/>
            </a:xfrm>
            <a:prstGeom prst="rect">
              <a:avLst/>
            </a:prstGeom>
          </p:spPr>
          <p:txBody>
            <a:bodyPr anchor="ctr" rtlCol="false" tIns="50800" lIns="50800" bIns="50800" rIns="50800"/>
            <a:lstStyle/>
            <a:p>
              <a:pPr algn="ctr">
                <a:lnSpc>
                  <a:spcPts val="2659"/>
                </a:lnSpc>
              </a:pPr>
            </a:p>
          </p:txBody>
        </p:sp>
      </p:grpSp>
      <p:sp>
        <p:nvSpPr>
          <p:cNvPr name="Freeform 9" id="9"/>
          <p:cNvSpPr/>
          <p:nvPr/>
        </p:nvSpPr>
        <p:spPr>
          <a:xfrm flipH="false" flipV="false" rot="0">
            <a:off x="840179" y="160707"/>
            <a:ext cx="1436702" cy="703984"/>
          </a:xfrm>
          <a:custGeom>
            <a:avLst/>
            <a:gdLst/>
            <a:ahLst/>
            <a:cxnLst/>
            <a:rect r="r" b="b" t="t" l="l"/>
            <a:pathLst>
              <a:path h="703984" w="1436702">
                <a:moveTo>
                  <a:pt x="0" y="0"/>
                </a:moveTo>
                <a:lnTo>
                  <a:pt x="1436702" y="0"/>
                </a:lnTo>
                <a:lnTo>
                  <a:pt x="1436702" y="703984"/>
                </a:lnTo>
                <a:lnTo>
                  <a:pt x="0" y="703984"/>
                </a:lnTo>
                <a:lnTo>
                  <a:pt x="0" y="0"/>
                </a:lnTo>
                <a:close/>
              </a:path>
            </a:pathLst>
          </a:custGeom>
          <a:blipFill>
            <a:blip r:embed="rId3"/>
            <a:stretch>
              <a:fillRect l="0" t="0" r="0" b="0"/>
            </a:stretch>
          </a:blipFill>
        </p:spPr>
      </p:sp>
      <p:sp>
        <p:nvSpPr>
          <p:cNvPr name="Freeform 10" id="10"/>
          <p:cNvSpPr/>
          <p:nvPr/>
        </p:nvSpPr>
        <p:spPr>
          <a:xfrm flipH="false" flipV="false" rot="0">
            <a:off x="1289376" y="1550967"/>
            <a:ext cx="15931877" cy="6893230"/>
          </a:xfrm>
          <a:custGeom>
            <a:avLst/>
            <a:gdLst/>
            <a:ahLst/>
            <a:cxnLst/>
            <a:rect r="r" b="b" t="t" l="l"/>
            <a:pathLst>
              <a:path h="6893230" w="15931877">
                <a:moveTo>
                  <a:pt x="0" y="0"/>
                </a:moveTo>
                <a:lnTo>
                  <a:pt x="15931877" y="0"/>
                </a:lnTo>
                <a:lnTo>
                  <a:pt x="15931877" y="6893230"/>
                </a:lnTo>
                <a:lnTo>
                  <a:pt x="0" y="6893230"/>
                </a:lnTo>
                <a:lnTo>
                  <a:pt x="0" y="0"/>
                </a:lnTo>
                <a:close/>
              </a:path>
            </a:pathLst>
          </a:custGeom>
          <a:blipFill>
            <a:blip r:embed="rId4"/>
            <a:stretch>
              <a:fillRect l="0" t="-63956" r="0" b="-63956"/>
            </a:stretch>
          </a:blipFill>
        </p:spPr>
      </p:sp>
      <p:sp>
        <p:nvSpPr>
          <p:cNvPr name="TextBox 11" id="11"/>
          <p:cNvSpPr txBox="true"/>
          <p:nvPr/>
        </p:nvSpPr>
        <p:spPr>
          <a:xfrm rot="0">
            <a:off x="4057644" y="8510872"/>
            <a:ext cx="10105254" cy="1086884"/>
          </a:xfrm>
          <a:prstGeom prst="rect">
            <a:avLst/>
          </a:prstGeom>
        </p:spPr>
        <p:txBody>
          <a:bodyPr anchor="t" rtlCol="false" tIns="0" lIns="0" bIns="0" rIns="0">
            <a:spAutoFit/>
          </a:bodyPr>
          <a:lstStyle/>
          <a:p>
            <a:pPr algn="ctr" marL="0" indent="0" lvl="0">
              <a:lnSpc>
                <a:spcPts val="8255"/>
              </a:lnSpc>
            </a:pPr>
            <a:r>
              <a:rPr lang="en-US" sz="7574" spc="-318">
                <a:solidFill>
                  <a:srgbClr val="FFFFFF"/>
                </a:solidFill>
                <a:latin typeface="Elika Gorica"/>
                <a:ea typeface="Elika Gorica"/>
                <a:cs typeface="Elika Gorica"/>
                <a:sym typeface="Elika Gorica"/>
              </a:rPr>
              <a:t>Thank you</a:t>
            </a:r>
          </a:p>
        </p:txBody>
      </p:sp>
      <p:sp>
        <p:nvSpPr>
          <p:cNvPr name="TextBox 12" id="12"/>
          <p:cNvSpPr txBox="true"/>
          <p:nvPr/>
        </p:nvSpPr>
        <p:spPr>
          <a:xfrm rot="0">
            <a:off x="4555235" y="9540606"/>
            <a:ext cx="9607663" cy="448309"/>
          </a:xfrm>
          <a:prstGeom prst="rect">
            <a:avLst/>
          </a:prstGeom>
        </p:spPr>
        <p:txBody>
          <a:bodyPr anchor="t" rtlCol="false" tIns="0" lIns="0" bIns="0" rIns="0">
            <a:spAutoFit/>
          </a:bodyPr>
          <a:lstStyle/>
          <a:p>
            <a:pPr algn="ctr">
              <a:lnSpc>
                <a:spcPts val="3640"/>
              </a:lnSpc>
            </a:pPr>
            <a:r>
              <a:rPr lang="en-US" sz="2600">
                <a:solidFill>
                  <a:srgbClr val="FFFFFF"/>
                </a:solidFill>
                <a:latin typeface="Glacial Indifference"/>
                <a:ea typeface="Glacial Indifference"/>
                <a:cs typeface="Glacial Indifference"/>
                <a:sym typeface="Glacial Indifference"/>
              </a:rPr>
              <a:t>Visit - https://www.spicesindia.net/</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DAGORLa7LIs</dc:identifier>
  <dcterms:modified xsi:type="dcterms:W3CDTF">2011-08-01T06:04:30Z</dcterms:modified>
  <cp:revision>1</cp:revision>
  <dc:title>Dry Red Chilli Wholesale Suppliers</dc:title>
</cp:coreProperties>
</file>