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Now Bold" charset="1" panose="00000800000000000000"/>
      <p:regular r:id="rId12"/>
    </p:embeddedFont>
    <p:embeddedFont>
      <p:font typeface="DM Sans Bold" charset="1" panose="00000000000000000000"/>
      <p:regular r:id="rId13"/>
    </p:embeddedFont>
    <p:embeddedFont>
      <p:font typeface="Canva Sans Bold" charset="1" panose="020B0803030501040103"/>
      <p:regular r:id="rId14"/>
    </p:embeddedFont>
    <p:embeddedFont>
      <p:font typeface="DM Sans" charset="1" panose="00000000000000000000"/>
      <p:regular r:id="rId15"/>
    </p:embeddedFont>
    <p:embeddedFont>
      <p:font typeface="Canva Sans" charset="1" panose="020B0503030501040103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Relationship Id="rId3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jpeg" Type="http://schemas.openxmlformats.org/officeDocument/2006/relationships/image"/><Relationship Id="rId11" Target="../media/image13.jpeg" Type="http://schemas.openxmlformats.org/officeDocument/2006/relationships/image"/><Relationship Id="rId12" Target="../media/image14.jpeg" Type="http://schemas.openxmlformats.org/officeDocument/2006/relationships/image"/><Relationship Id="rId13" Target="../media/image15.jpeg" Type="http://schemas.openxmlformats.org/officeDocument/2006/relationships/image"/><Relationship Id="rId14" Target="../media/image16.jpeg" Type="http://schemas.openxmlformats.org/officeDocument/2006/relationships/image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3.png" Type="http://schemas.openxmlformats.org/officeDocument/2006/relationships/image"/><Relationship Id="rId5" Target="../media/image9.jpeg" Type="http://schemas.openxmlformats.org/officeDocument/2006/relationships/image"/><Relationship Id="rId6" Target="../media/image10.jpeg" Type="http://schemas.openxmlformats.org/officeDocument/2006/relationships/image"/><Relationship Id="rId7" Target="../media/image11.jpeg" Type="http://schemas.openxmlformats.org/officeDocument/2006/relationships/image"/><Relationship Id="rId8" Target="../media/image12.jpeg" Type="http://schemas.openxmlformats.org/officeDocument/2006/relationships/image"/><Relationship Id="rId9" Target="../media/image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11" Target="../media/image22.svg" Type="http://schemas.openxmlformats.org/officeDocument/2006/relationships/image"/><Relationship Id="rId12" Target="mailto:dharampur@pinegroveschool.com" TargetMode="External" Type="http://schemas.openxmlformats.org/officeDocument/2006/relationships/hyperlink"/><Relationship Id="rId13" Target="mailto:subathu@pinegroveschool.com" TargetMode="External" Type="http://schemas.openxmlformats.org/officeDocument/2006/relationships/hyperlink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4.jpe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9.png" Type="http://schemas.openxmlformats.org/officeDocument/2006/relationships/image"/><Relationship Id="rId8" Target="../media/image20.svg" Type="http://schemas.openxmlformats.org/officeDocument/2006/relationships/image"/><Relationship Id="rId9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07494" y="9374734"/>
            <a:ext cx="1278326" cy="1278326"/>
          </a:xfrm>
          <a:custGeom>
            <a:avLst/>
            <a:gdLst/>
            <a:ahLst/>
            <a:cxnLst/>
            <a:rect r="r" b="b" t="t" l="l"/>
            <a:pathLst>
              <a:path h="1278326" w="1278326">
                <a:moveTo>
                  <a:pt x="0" y="0"/>
                </a:moveTo>
                <a:lnTo>
                  <a:pt x="1278325" y="0"/>
                </a:lnTo>
                <a:lnTo>
                  <a:pt x="1278325" y="1278325"/>
                </a:lnTo>
                <a:lnTo>
                  <a:pt x="0" y="1278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1193190" y="0"/>
            <a:ext cx="10536626" cy="10536626"/>
            <a:chOff x="0" y="0"/>
            <a:chExt cx="14840029" cy="1484002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5"/>
              <a:stretch>
                <a:fillRect l="-43141" t="0" r="-875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31669" y="3164746"/>
            <a:ext cx="9562902" cy="10334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126"/>
              </a:lnSpc>
            </a:pPr>
            <a:r>
              <a:rPr lang="en-US" sz="6772" b="true">
                <a:solidFill>
                  <a:srgbClr val="FFFBFB"/>
                </a:solidFill>
                <a:latin typeface="Now Bold"/>
                <a:ea typeface="Now Bold"/>
                <a:cs typeface="Now Bold"/>
                <a:sym typeface="Now Bold"/>
              </a:rPr>
              <a:t>PINEGROVE </a:t>
            </a:r>
            <a:r>
              <a:rPr lang="en-US" sz="6772" b="true">
                <a:solidFill>
                  <a:srgbClr val="56AEFF"/>
                </a:solidFill>
                <a:latin typeface="Now Bold"/>
                <a:ea typeface="Now Bold"/>
                <a:cs typeface="Now Bold"/>
                <a:sym typeface="Now Bold"/>
              </a:rPr>
              <a:t>SCHOOL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31669" y="7482776"/>
            <a:ext cx="10030248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just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31669" y="5038725"/>
            <a:ext cx="9562902" cy="18199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310"/>
              </a:lnSpc>
            </a:pPr>
            <a:r>
              <a:rPr lang="en-US" sz="5221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 CBSE Co-ed Residential Schools in India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1321521" y="-54747"/>
            <a:ext cx="8091794" cy="8411603"/>
            <a:chOff x="0" y="0"/>
            <a:chExt cx="6108573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08573" cy="6350000"/>
            </a:xfrm>
            <a:custGeom>
              <a:avLst/>
              <a:gdLst/>
              <a:ahLst/>
              <a:cxnLst/>
              <a:rect r="r" b="b" t="t" l="l"/>
              <a:pathLst>
                <a:path h="6350000" w="6108573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2"/>
              <a:stretch>
                <a:fillRect l="-27757" t="0" r="-28268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773293" y="2063851"/>
            <a:ext cx="6235170" cy="1009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884"/>
              </a:lnSpc>
              <a:spcBef>
                <a:spcPct val="0"/>
              </a:spcBef>
            </a:pPr>
            <a:r>
              <a:rPr lang="en-US" b="true" sz="6570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ABOUT US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73293" y="3461175"/>
            <a:ext cx="10206755" cy="4439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3959"/>
              </a:lnSpc>
              <a:spcBef>
                <a:spcPct val="0"/>
              </a:spcBef>
            </a:pPr>
            <a:r>
              <a:rPr lang="en-US" sz="2869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Pinegrove School is among the best residential schools in India, renowned for its commitment to holistic education and excellence. Established in 1991, it is a co-educational, English-medium school affiliated with the CBSE board. Located in the picturesque Solan district of Himachal Pradesh, Pinegrove operates across two campuses: Dharampur and Subathu. These campuses are set amidst the serene Shimla Hills, providing an ideal learning environment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73293" y="8375662"/>
            <a:ext cx="9951347" cy="1249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6762" y="225738"/>
            <a:ext cx="9297808" cy="2115251"/>
          </a:xfrm>
          <a:custGeom>
            <a:avLst/>
            <a:gdLst/>
            <a:ahLst/>
            <a:cxnLst/>
            <a:rect r="r" b="b" t="t" l="l"/>
            <a:pathLst>
              <a:path h="2115251" w="9297808">
                <a:moveTo>
                  <a:pt x="0" y="0"/>
                </a:moveTo>
                <a:lnTo>
                  <a:pt x="9297808" y="0"/>
                </a:lnTo>
                <a:lnTo>
                  <a:pt x="9297808" y="2115252"/>
                </a:lnTo>
                <a:lnTo>
                  <a:pt x="0" y="21152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498210" y="511697"/>
            <a:ext cx="7518370" cy="751837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-366471" y="-11891"/>
              <a:ext cx="15572971" cy="14863810"/>
            </a:xfrm>
            <a:custGeom>
              <a:avLst/>
              <a:gdLst/>
              <a:ahLst/>
              <a:cxnLst/>
              <a:rect r="r" b="b" t="t" l="l"/>
              <a:pathLst>
                <a:path h="14863810" w="15572971">
                  <a:moveTo>
                    <a:pt x="7786486" y="11891"/>
                  </a:moveTo>
                  <a:cubicBezTo>
                    <a:pt x="5127664" y="0"/>
                    <a:pt x="2665709" y="1411641"/>
                    <a:pt x="1332855" y="3712286"/>
                  </a:cubicBezTo>
                  <a:cubicBezTo>
                    <a:pt x="0" y="6012931"/>
                    <a:pt x="0" y="8850880"/>
                    <a:pt x="1332855" y="11151525"/>
                  </a:cubicBezTo>
                  <a:cubicBezTo>
                    <a:pt x="2665709" y="13452170"/>
                    <a:pt x="5127664" y="14863811"/>
                    <a:pt x="7786486" y="14851920"/>
                  </a:cubicBezTo>
                  <a:cubicBezTo>
                    <a:pt x="10445306" y="14863811"/>
                    <a:pt x="12907262" y="13452170"/>
                    <a:pt x="14240117" y="11151525"/>
                  </a:cubicBezTo>
                  <a:cubicBezTo>
                    <a:pt x="15572971" y="8850880"/>
                    <a:pt x="15572971" y="6012931"/>
                    <a:pt x="14240117" y="3712286"/>
                  </a:cubicBezTo>
                  <a:cubicBezTo>
                    <a:pt x="12907262" y="1411641"/>
                    <a:pt x="10445306" y="0"/>
                    <a:pt x="7786486" y="11891"/>
                  </a:cubicBezTo>
                  <a:close/>
                </a:path>
              </a:pathLst>
            </a:custGeom>
            <a:solidFill>
              <a:srgbClr val="FFFBFB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-156193" y="188812"/>
              <a:ext cx="15152415" cy="14462405"/>
            </a:xfrm>
            <a:custGeom>
              <a:avLst/>
              <a:gdLst/>
              <a:ahLst/>
              <a:cxnLst/>
              <a:rect r="r" b="b" t="t" l="l"/>
              <a:pathLst>
                <a:path h="14462405" w="15152415">
                  <a:moveTo>
                    <a:pt x="7576208" y="11570"/>
                  </a:moveTo>
                  <a:cubicBezTo>
                    <a:pt x="4989189" y="0"/>
                    <a:pt x="2593721" y="1373519"/>
                    <a:pt x="1296860" y="3612034"/>
                  </a:cubicBezTo>
                  <a:cubicBezTo>
                    <a:pt x="0" y="5850548"/>
                    <a:pt x="0" y="8611857"/>
                    <a:pt x="1296860" y="10850372"/>
                  </a:cubicBezTo>
                  <a:cubicBezTo>
                    <a:pt x="2593721" y="13088886"/>
                    <a:pt x="4989189" y="14462405"/>
                    <a:pt x="7576208" y="14450835"/>
                  </a:cubicBezTo>
                  <a:cubicBezTo>
                    <a:pt x="10163226" y="14462405"/>
                    <a:pt x="12558694" y="13088886"/>
                    <a:pt x="13855555" y="10850372"/>
                  </a:cubicBezTo>
                  <a:cubicBezTo>
                    <a:pt x="15152416" y="8611857"/>
                    <a:pt x="15152416" y="5850548"/>
                    <a:pt x="13855555" y="3612034"/>
                  </a:cubicBezTo>
                  <a:cubicBezTo>
                    <a:pt x="12558694" y="1373519"/>
                    <a:pt x="10163226" y="0"/>
                    <a:pt x="7576208" y="1157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223301" y="551024"/>
              <a:ext cx="14393427" cy="13737979"/>
            </a:xfrm>
            <a:custGeom>
              <a:avLst/>
              <a:gdLst/>
              <a:ahLst/>
              <a:cxnLst/>
              <a:rect r="r" b="b" t="t" l="l"/>
              <a:pathLst>
                <a:path h="13737979" w="14393427">
                  <a:moveTo>
                    <a:pt x="7196714" y="10990"/>
                  </a:moveTo>
                  <a:cubicBezTo>
                    <a:pt x="4739280" y="0"/>
                    <a:pt x="2463801" y="1304719"/>
                    <a:pt x="1231900" y="3431106"/>
                  </a:cubicBezTo>
                  <a:cubicBezTo>
                    <a:pt x="0" y="5557493"/>
                    <a:pt x="0" y="8180487"/>
                    <a:pt x="1231900" y="10306874"/>
                  </a:cubicBezTo>
                  <a:cubicBezTo>
                    <a:pt x="2463801" y="12433261"/>
                    <a:pt x="4739280" y="13737980"/>
                    <a:pt x="7196714" y="13726990"/>
                  </a:cubicBezTo>
                  <a:cubicBezTo>
                    <a:pt x="9654147" y="13737980"/>
                    <a:pt x="11929626" y="12433261"/>
                    <a:pt x="13161527" y="10306874"/>
                  </a:cubicBezTo>
                  <a:cubicBezTo>
                    <a:pt x="14393427" y="8180487"/>
                    <a:pt x="14393427" y="5557493"/>
                    <a:pt x="13161527" y="3431106"/>
                  </a:cubicBezTo>
                  <a:cubicBezTo>
                    <a:pt x="11929626" y="1304719"/>
                    <a:pt x="9654147" y="0"/>
                    <a:pt x="7196714" y="10990"/>
                  </a:cubicBezTo>
                  <a:close/>
                </a:path>
              </a:pathLst>
            </a:custGeom>
            <a:blipFill>
              <a:blip r:embed="rId3"/>
              <a:stretch>
                <a:fillRect l="-25946" t="0" r="-2594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391659" y="8727200"/>
            <a:ext cx="631248" cy="631248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65100"/>
              <a:ext cx="7112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596762" y="6102630"/>
            <a:ext cx="9901448" cy="32426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48"/>
              </a:lnSpc>
              <a:spcBef>
                <a:spcPct val="0"/>
              </a:spcBef>
            </a:pPr>
            <a:r>
              <a:rPr lang="en-US" sz="3150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Pine Grove School stands out among the best CBSE co-ed residential schools in India, offering academic excellence, modern infrastructure, and holistic development programs. Nestled in scenic Himachal Pradesh, it nurtures students with strong values, life skills, and global perspectives.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888124" y="8705362"/>
            <a:ext cx="10030248" cy="12227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9"/>
              </a:lnSpc>
            </a:pPr>
            <a:r>
              <a:rPr lang="en-US" sz="3695" b="true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</a:p>
          <a:p>
            <a:pPr algn="ctr" marL="0" indent="0" lvl="0">
              <a:lnSpc>
                <a:spcPts val="4823"/>
              </a:lnSpc>
              <a:spcBef>
                <a:spcPct val="0"/>
              </a:spcBef>
            </a:pPr>
            <a:r>
              <a:rPr lang="en-US" b="true" sz="34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96762" y="2656394"/>
            <a:ext cx="9744963" cy="31242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99"/>
              </a:lnSpc>
            </a:pPr>
            <a:r>
              <a:rPr lang="en-US" sz="5999" b="true">
                <a:solidFill>
                  <a:srgbClr val="FFF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Best CBSE Co-ed Residential Schools in India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46304"/>
            <a:ext cx="18855845" cy="10516568"/>
            <a:chOff x="0" y="0"/>
            <a:chExt cx="1457322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457322" cy="812800"/>
            </a:xfrm>
            <a:custGeom>
              <a:avLst/>
              <a:gdLst/>
              <a:ahLst/>
              <a:cxnLst/>
              <a:rect r="r" b="b" t="t" l="l"/>
              <a:pathLst>
                <a:path h="812800" w="1457322">
                  <a:moveTo>
                    <a:pt x="0" y="0"/>
                  </a:moveTo>
                  <a:lnTo>
                    <a:pt x="1457322" y="0"/>
                  </a:lnTo>
                  <a:lnTo>
                    <a:pt x="1457322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2">
                <a:alphaModFix amt="29000"/>
              </a:blip>
              <a:stretch>
                <a:fillRect l="0" t="-9707" r="0" b="-9707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0" y="0"/>
            <a:ext cx="5768306" cy="1312290"/>
          </a:xfrm>
          <a:custGeom>
            <a:avLst/>
            <a:gdLst/>
            <a:ahLst/>
            <a:cxnLst/>
            <a:rect r="r" b="b" t="t" l="l"/>
            <a:pathLst>
              <a:path h="1312290" w="5768306">
                <a:moveTo>
                  <a:pt x="0" y="0"/>
                </a:moveTo>
                <a:lnTo>
                  <a:pt x="5768306" y="0"/>
                </a:lnTo>
                <a:lnTo>
                  <a:pt x="5768306" y="1312290"/>
                </a:lnTo>
                <a:lnTo>
                  <a:pt x="0" y="131229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80915" y="2537777"/>
            <a:ext cx="12187237" cy="12344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18154" indent="-259077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Pinegrove School is known for its consistent academic achievements.</a:t>
            </a:r>
          </a:p>
          <a:p>
            <a:pPr algn="just" marL="518154" indent="-259077" lvl="1">
              <a:lnSpc>
                <a:spcPts val="3359"/>
              </a:lnSpc>
              <a:buFont typeface="Arial"/>
              <a:buChar char="•"/>
            </a:pPr>
            <a:r>
              <a:rPr lang="en-US" sz="2399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Provides a strong foundation for higher education and competitive exams.</a:t>
            </a:r>
          </a:p>
          <a:p>
            <a:pPr algn="just">
              <a:lnSpc>
                <a:spcPts val="335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028700" y="1753958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EXCELLENCE IN ACADEMICS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3724593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HOLISTIC DEVELOPMENT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80915" y="4507230"/>
            <a:ext cx="15538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Focuses on co-curricular and extracurricular activities.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Encourages participation in sports, arts, and cultural events.</a:t>
            </a:r>
          </a:p>
          <a:p>
            <a:pPr algn="l">
              <a:lnSpc>
                <a:spcPts val="3359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5694045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VALUE-BASED EDUCATION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80915" y="6477864"/>
            <a:ext cx="15538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Emphasizes discipline, integrity, and moral values.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Creates a well-rounded personality for students.</a:t>
            </a:r>
          </a:p>
          <a:p>
            <a:pPr algn="l">
              <a:lnSpc>
                <a:spcPts val="3359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1028700" y="7664679"/>
            <a:ext cx="15042735" cy="469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57"/>
              </a:lnSpc>
              <a:spcBef>
                <a:spcPct val="0"/>
              </a:spcBef>
            </a:pPr>
            <a:r>
              <a:rPr lang="en-US" b="true" sz="2795">
                <a:solidFill>
                  <a:srgbClr val="FFFC00"/>
                </a:solidFill>
                <a:latin typeface="DM Sans Bold"/>
                <a:ea typeface="DM Sans Bold"/>
                <a:cs typeface="DM Sans Bold"/>
                <a:sym typeface="DM Sans Bold"/>
              </a:rPr>
              <a:t>STATE-OF-THE-ART FACILITIES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80915" y="8581848"/>
            <a:ext cx="10966306" cy="123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Offers modern classrooms and advanced infrastructure.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sz="240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Provides access to top-notch sports facilities and learning resources.</a:t>
            </a:r>
          </a:p>
          <a:p>
            <a:pPr algn="l">
              <a:lnSpc>
                <a:spcPts val="3359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7259300" y="8127303"/>
            <a:ext cx="1802889" cy="1802889"/>
          </a:xfrm>
          <a:custGeom>
            <a:avLst/>
            <a:gdLst/>
            <a:ahLst/>
            <a:cxnLst/>
            <a:rect r="r" b="b" t="t" l="l"/>
            <a:pathLst>
              <a:path h="1802889" w="1802889">
                <a:moveTo>
                  <a:pt x="0" y="0"/>
                </a:moveTo>
                <a:lnTo>
                  <a:pt x="1802889" y="0"/>
                </a:lnTo>
                <a:lnTo>
                  <a:pt x="1802889" y="1802889"/>
                </a:lnTo>
                <a:lnTo>
                  <a:pt x="0" y="18028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833387" y="-1033334"/>
            <a:ext cx="2293320" cy="2293320"/>
          </a:xfrm>
          <a:custGeom>
            <a:avLst/>
            <a:gdLst/>
            <a:ahLst/>
            <a:cxnLst/>
            <a:rect r="r" b="b" t="t" l="l"/>
            <a:pathLst>
              <a:path h="2293320" w="2293320">
                <a:moveTo>
                  <a:pt x="0" y="0"/>
                </a:moveTo>
                <a:lnTo>
                  <a:pt x="2293320" y="0"/>
                </a:lnTo>
                <a:lnTo>
                  <a:pt x="2293320" y="2293319"/>
                </a:lnTo>
                <a:lnTo>
                  <a:pt x="0" y="229331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-2323514" y="-54747"/>
            <a:ext cx="2760734" cy="10341747"/>
            <a:chOff x="0" y="0"/>
            <a:chExt cx="727107" cy="272375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7107" cy="2723752"/>
            </a:xfrm>
            <a:custGeom>
              <a:avLst/>
              <a:gdLst/>
              <a:ahLst/>
              <a:cxnLst/>
              <a:rect r="r" b="b" t="t" l="l"/>
              <a:pathLst>
                <a:path h="2723752" w="727107">
                  <a:moveTo>
                    <a:pt x="0" y="0"/>
                  </a:moveTo>
                  <a:lnTo>
                    <a:pt x="727107" y="0"/>
                  </a:lnTo>
                  <a:lnTo>
                    <a:pt x="727107" y="2723752"/>
                  </a:lnTo>
                  <a:lnTo>
                    <a:pt x="0" y="2723752"/>
                  </a:lnTo>
                  <a:close/>
                </a:path>
              </a:pathLst>
            </a:custGeom>
            <a:solidFill>
              <a:srgbClr val="145DA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727107" cy="276185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690616" y="428848"/>
            <a:ext cx="5273425" cy="1199704"/>
          </a:xfrm>
          <a:custGeom>
            <a:avLst/>
            <a:gdLst/>
            <a:ahLst/>
            <a:cxnLst/>
            <a:rect r="r" b="b" t="t" l="l"/>
            <a:pathLst>
              <a:path h="1199704" w="5273425">
                <a:moveTo>
                  <a:pt x="0" y="0"/>
                </a:moveTo>
                <a:lnTo>
                  <a:pt x="5273425" y="0"/>
                </a:lnTo>
                <a:lnTo>
                  <a:pt x="5273425" y="1199704"/>
                </a:lnTo>
                <a:lnTo>
                  <a:pt x="0" y="11997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690616" y="2337597"/>
            <a:ext cx="2778529" cy="2778529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5"/>
              <a:stretch>
                <a:fillRect l="-25566" t="0" r="-25566" b="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3726320" y="2337597"/>
            <a:ext cx="2778529" cy="2778529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6"/>
              <a:stretch>
                <a:fillRect l="-25073" t="0" r="-25073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6831906" y="2337597"/>
            <a:ext cx="2778529" cy="2778529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7"/>
              <a:stretch>
                <a:fillRect l="-10018" t="0" r="-10018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934285" y="2364971"/>
            <a:ext cx="2778529" cy="2778529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8"/>
              <a:stretch>
                <a:fillRect l="-25000" t="0" r="-25000" b="0"/>
              </a:stretch>
            </a:blipFill>
          </p:spPr>
        </p:sp>
      </p:grpSp>
      <p:grpSp>
        <p:nvGrpSpPr>
          <p:cNvPr name="Group 16" id="16"/>
          <p:cNvGrpSpPr/>
          <p:nvPr/>
        </p:nvGrpSpPr>
        <p:grpSpPr>
          <a:xfrm rot="0">
            <a:off x="13036664" y="2337597"/>
            <a:ext cx="2778529" cy="2778529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9"/>
              <a:stretch>
                <a:fillRect l="-25046" t="0" r="-25046" b="0"/>
              </a:stretch>
            </a:blipFill>
          </p:spPr>
        </p:sp>
      </p:grpSp>
      <p:grpSp>
        <p:nvGrpSpPr>
          <p:cNvPr name="Group 18" id="18"/>
          <p:cNvGrpSpPr/>
          <p:nvPr/>
        </p:nvGrpSpPr>
        <p:grpSpPr>
          <a:xfrm rot="0">
            <a:off x="690616" y="5348774"/>
            <a:ext cx="2778529" cy="2778529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0"/>
              <a:stretch>
                <a:fillRect l="-25073" t="0" r="-25073" b="0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3726320" y="5348774"/>
            <a:ext cx="2778529" cy="2778529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1"/>
              <a:stretch>
                <a:fillRect l="-25073" t="0" r="-25073" b="0"/>
              </a:stretch>
            </a:blipFill>
          </p:spPr>
        </p:sp>
      </p:grpSp>
      <p:grpSp>
        <p:nvGrpSpPr>
          <p:cNvPr name="Group 22" id="22"/>
          <p:cNvGrpSpPr/>
          <p:nvPr/>
        </p:nvGrpSpPr>
        <p:grpSpPr>
          <a:xfrm rot="0">
            <a:off x="6831906" y="5348774"/>
            <a:ext cx="2778529" cy="2778529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2"/>
              <a:stretch>
                <a:fillRect l="-25117" t="0" r="-25117" b="0"/>
              </a:stretch>
            </a:blipFill>
          </p:spPr>
        </p:sp>
      </p:grpSp>
      <p:grpSp>
        <p:nvGrpSpPr>
          <p:cNvPr name="Group 24" id="24"/>
          <p:cNvGrpSpPr/>
          <p:nvPr/>
        </p:nvGrpSpPr>
        <p:grpSpPr>
          <a:xfrm rot="0">
            <a:off x="9867610" y="5348774"/>
            <a:ext cx="2778529" cy="2778529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3"/>
              <a:stretch>
                <a:fillRect l="-25117" t="0" r="-25117" b="0"/>
              </a:stretch>
            </a:blipFill>
          </p:spPr>
        </p:sp>
      </p:grpSp>
      <p:grpSp>
        <p:nvGrpSpPr>
          <p:cNvPr name="Group 26" id="26"/>
          <p:cNvGrpSpPr/>
          <p:nvPr/>
        </p:nvGrpSpPr>
        <p:grpSpPr>
          <a:xfrm rot="0">
            <a:off x="13036664" y="5348774"/>
            <a:ext cx="2778529" cy="2778529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blipFill>
              <a:blip r:embed="rId14"/>
              <a:stretch>
                <a:fillRect l="-26685" t="0" r="-23373" b="0"/>
              </a:stretch>
            </a:blipFill>
          </p:spPr>
        </p:sp>
      </p:grpSp>
      <p:sp>
        <p:nvSpPr>
          <p:cNvPr name="TextBox 28" id="28"/>
          <p:cNvSpPr txBox="true"/>
          <p:nvPr/>
        </p:nvSpPr>
        <p:spPr>
          <a:xfrm rot="0">
            <a:off x="1028700" y="8971597"/>
            <a:ext cx="11606412" cy="610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</a:t>
            </a:r>
            <a:r>
              <a:rPr lang="en-US" b="true" sz="3695">
                <a:solidFill>
                  <a:srgbClr val="FFFBFB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D4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6421962" y="1099789"/>
            <a:ext cx="2939370" cy="2939370"/>
          </a:xfrm>
          <a:custGeom>
            <a:avLst/>
            <a:gdLst/>
            <a:ahLst/>
            <a:cxnLst/>
            <a:rect r="r" b="b" t="t" l="l"/>
            <a:pathLst>
              <a:path h="2939370" w="2939370">
                <a:moveTo>
                  <a:pt x="0" y="0"/>
                </a:moveTo>
                <a:lnTo>
                  <a:pt x="2939370" y="0"/>
                </a:lnTo>
                <a:lnTo>
                  <a:pt x="2939370" y="2939370"/>
                </a:lnTo>
                <a:lnTo>
                  <a:pt x="0" y="2939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0106583" y="2261712"/>
            <a:ext cx="8571076" cy="8571076"/>
            <a:chOff x="0" y="0"/>
            <a:chExt cx="3331210" cy="333121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331210" cy="3331210"/>
            </a:xfrm>
            <a:custGeom>
              <a:avLst/>
              <a:gdLst/>
              <a:ahLst/>
              <a:cxnLst/>
              <a:rect r="r" b="b" t="t" l="l"/>
              <a:pathLst>
                <a:path h="3331210" w="3331210">
                  <a:moveTo>
                    <a:pt x="3331210" y="3331210"/>
                  </a:moveTo>
                  <a:lnTo>
                    <a:pt x="0" y="3331210"/>
                  </a:lnTo>
                  <a:cubicBezTo>
                    <a:pt x="0" y="1490980"/>
                    <a:pt x="1490980" y="0"/>
                    <a:pt x="3331210" y="0"/>
                  </a:cubicBezTo>
                  <a:lnTo>
                    <a:pt x="3331210" y="3331210"/>
                  </a:lnTo>
                  <a:close/>
                </a:path>
              </a:pathLst>
            </a:custGeom>
            <a:blipFill>
              <a:blip r:embed="rId4"/>
              <a:stretch>
                <a:fillRect l="-26286" t="0" r="-26286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03421" y="4624164"/>
            <a:ext cx="673858" cy="673858"/>
          </a:xfrm>
          <a:custGeom>
            <a:avLst/>
            <a:gdLst/>
            <a:ahLst/>
            <a:cxnLst/>
            <a:rect r="r" b="b" t="t" l="l"/>
            <a:pathLst>
              <a:path h="673858" w="673858">
                <a:moveTo>
                  <a:pt x="0" y="0"/>
                </a:moveTo>
                <a:lnTo>
                  <a:pt x="673857" y="0"/>
                </a:lnTo>
                <a:lnTo>
                  <a:pt x="673857" y="673858"/>
                </a:lnTo>
                <a:lnTo>
                  <a:pt x="0" y="6738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94781" y="5979997"/>
            <a:ext cx="682497" cy="682497"/>
          </a:xfrm>
          <a:custGeom>
            <a:avLst/>
            <a:gdLst/>
            <a:ahLst/>
            <a:cxnLst/>
            <a:rect r="r" b="b" t="t" l="l"/>
            <a:pathLst>
              <a:path h="682497" w="682497">
                <a:moveTo>
                  <a:pt x="0" y="0"/>
                </a:moveTo>
                <a:lnTo>
                  <a:pt x="682497" y="0"/>
                </a:lnTo>
                <a:lnTo>
                  <a:pt x="682497" y="682497"/>
                </a:lnTo>
                <a:lnTo>
                  <a:pt x="0" y="68249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31515" y="391791"/>
            <a:ext cx="6224162" cy="1415997"/>
          </a:xfrm>
          <a:custGeom>
            <a:avLst/>
            <a:gdLst/>
            <a:ahLst/>
            <a:cxnLst/>
            <a:rect r="r" b="b" t="t" l="l"/>
            <a:pathLst>
              <a:path h="1415997" w="6224162">
                <a:moveTo>
                  <a:pt x="0" y="0"/>
                </a:moveTo>
                <a:lnTo>
                  <a:pt x="6224163" y="0"/>
                </a:lnTo>
                <a:lnTo>
                  <a:pt x="6224163" y="1415997"/>
                </a:lnTo>
                <a:lnTo>
                  <a:pt x="0" y="141599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54883" y="7303652"/>
            <a:ext cx="562294" cy="720890"/>
          </a:xfrm>
          <a:custGeom>
            <a:avLst/>
            <a:gdLst/>
            <a:ahLst/>
            <a:cxnLst/>
            <a:rect r="r" b="b" t="t" l="l"/>
            <a:pathLst>
              <a:path h="720890" w="562294">
                <a:moveTo>
                  <a:pt x="0" y="0"/>
                </a:moveTo>
                <a:lnTo>
                  <a:pt x="562294" y="0"/>
                </a:lnTo>
                <a:lnTo>
                  <a:pt x="562294" y="720890"/>
                </a:lnTo>
                <a:lnTo>
                  <a:pt x="0" y="72089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4781" y="3701804"/>
            <a:ext cx="9364819" cy="61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Connect with us.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58728" y="2369763"/>
            <a:ext cx="10434893" cy="11199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143"/>
              </a:lnSpc>
            </a:pPr>
            <a:r>
              <a:rPr lang="en-US" b="true" sz="6530" spc="398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Thank's For Watching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0968" y="6103502"/>
            <a:ext cx="6634454" cy="1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2" tooltip="mailto:dharampur@pinegroveschool.com"/>
              </a:rPr>
              <a:t>dharampur@pinegroveschool.com</a:t>
            </a:r>
          </a:p>
          <a:p>
            <a:pPr algn="l">
              <a:lnSpc>
                <a:spcPts val="3209"/>
              </a:lnSpc>
            </a:pPr>
            <a:r>
              <a:rPr lang="en-US" sz="2674" spc="133" u="sng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  <a:hlinkClick r:id="rId13" tooltip="mailto:subathu@pinegroveschool.com"/>
              </a:rPr>
              <a:t>subathu@pinegroveschool.com</a:t>
            </a:r>
          </a:p>
          <a:p>
            <a:pPr algn="l">
              <a:lnSpc>
                <a:spcPts val="320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640968" y="4727613"/>
            <a:ext cx="4686830" cy="9761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+91 980 5004 114</a:t>
            </a:r>
          </a:p>
          <a:p>
            <a:pPr algn="l" marL="0" indent="0" lvl="0">
              <a:lnSpc>
                <a:spcPts val="3938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+91 980 5004 115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40968" y="7338769"/>
            <a:ext cx="5666544" cy="26809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Kuthar Road, Subathu 173 206 District Solan HP,India</a:t>
            </a:r>
          </a:p>
          <a:p>
            <a:pPr algn="l">
              <a:lnSpc>
                <a:spcPts val="3564"/>
              </a:lnSpc>
            </a:pPr>
          </a:p>
          <a:p>
            <a:pPr algn="l">
              <a:lnSpc>
                <a:spcPts val="3564"/>
              </a:lnSpc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Kasauli Road, Dharampur </a:t>
            </a: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173 209 District Solan HP,India</a:t>
            </a:r>
          </a:p>
          <a:p>
            <a:pPr algn="l">
              <a:lnSpc>
                <a:spcPts val="3564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7494071" y="86559"/>
            <a:ext cx="10982957" cy="5533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547"/>
              </a:lnSpc>
              <a:spcBef>
                <a:spcPct val="0"/>
              </a:spcBef>
            </a:pPr>
            <a:r>
              <a:rPr lang="en-US" b="true" sz="3295">
                <a:solidFill>
                  <a:srgbClr val="4BD1FB"/>
                </a:solidFill>
                <a:latin typeface="DM Sans Bold"/>
                <a:ea typeface="DM Sans Bold"/>
                <a:cs typeface="DM Sans Bold"/>
                <a:sym typeface="DM Sans Bold"/>
              </a:rPr>
              <a:t>Website:- </a:t>
            </a:r>
            <a:r>
              <a:rPr lang="en-US" b="true" sz="3295">
                <a:solidFill>
                  <a:srgbClr val="FFFFFF"/>
                </a:solidFill>
                <a:latin typeface="DM Sans Bold"/>
                <a:ea typeface="DM Sans Bold"/>
                <a:cs typeface="DM Sans Bold"/>
                <a:sym typeface="DM Sans Bold"/>
              </a:rPr>
              <a:t>https://pinegrove.in/about-us.aspx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DAGPT9RWOzY</dc:identifier>
  <dcterms:modified xsi:type="dcterms:W3CDTF">2011-08-01T06:04:30Z</dcterms:modified>
  <cp:revision>1</cp:revision>
  <dc:title>Boarding schools in Solan</dc:title>
</cp:coreProperties>
</file>