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The Seasons Bold" charset="1" panose="00000000000000000000"/>
      <p:regular r:id="rId10"/>
    </p:embeddedFont>
    <p:embeddedFont>
      <p:font typeface="The Seasons Bold Italics" charset="1" panose="00000000000000000000"/>
      <p:regular r:id="rId11"/>
    </p:embeddedFont>
    <p:embeddedFont>
      <p:font typeface="The Seasons" charset="1" panose="00000000000000000000"/>
      <p:regular r:id="rId12"/>
    </p:embeddedFont>
    <p:embeddedFont>
      <p:font typeface="Alice Bold" charset="1" panose="00000500000000000000"/>
      <p:regular r:id="rId13"/>
    </p:embeddedFont>
    <p:embeddedFont>
      <p:font typeface="The Seasons Italics" charset="1" panose="00000000000000000000"/>
      <p:regular r:id="rId14"/>
    </p:embeddedFont>
    <p:embeddedFont>
      <p:font typeface="Poppins" charset="1" panose="000005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siddhimatrimonials.com/punjabi-matrimonial-services-in-delhi"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svg" Type="http://schemas.openxmlformats.org/officeDocument/2006/relationships/image"/><Relationship Id="rId4" Target="../media/image6.jpeg" Type="http://schemas.openxmlformats.org/officeDocument/2006/relationships/image"/><Relationship Id="rId5" Target="../media/image2.png" Type="http://schemas.openxmlformats.org/officeDocument/2006/relationships/image"/><Relationship Id="rId6" Target="https://siddhimatrimonials.com/punjabi-matrimonial-services-in-delhi"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png" Type="http://schemas.openxmlformats.org/officeDocument/2006/relationships/image"/><Relationship Id="rId11" Target="tel:+91%208750049492" TargetMode="External" Type="http://schemas.openxmlformats.org/officeDocument/2006/relationships/hyperlink"/><Relationship Id="rId12" Target="tel:011-40505815" TargetMode="External" Type="http://schemas.openxmlformats.org/officeDocument/2006/relationships/hyperlink"/><Relationship Id="rId13" Target="tel:+91%209971049492%20/%20+91%207838686853" TargetMode="External" Type="http://schemas.openxmlformats.org/officeDocument/2006/relationships/hyperlink"/><Relationship Id="rId14" Target="http://siddhimatrimonials.com" TargetMode="External" Type="http://schemas.openxmlformats.org/officeDocument/2006/relationships/hyperlink"/><Relationship Id="rId2" Target="../media/image7.png" Type="http://schemas.openxmlformats.org/officeDocument/2006/relationships/image"/><Relationship Id="rId3" Target="../media/image8.sv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13.png" Type="http://schemas.openxmlformats.org/officeDocument/2006/relationships/image"/><Relationship Id="rId9" Target="../media/image1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A22C2C"/>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9238765" y="236773"/>
            <a:ext cx="8428373" cy="9258300"/>
            <a:chOff x="0" y="0"/>
            <a:chExt cx="5803900" cy="6375400"/>
          </a:xfrm>
        </p:grpSpPr>
        <p:sp>
          <p:nvSpPr>
            <p:cNvPr name="Freeform 3" id="3"/>
            <p:cNvSpPr/>
            <p:nvPr/>
          </p:nvSpPr>
          <p:spPr>
            <a:xfrm flipH="false" flipV="false" rot="0">
              <a:off x="12700" y="12700"/>
              <a:ext cx="5778500" cy="6350000"/>
            </a:xfrm>
            <a:custGeom>
              <a:avLst/>
              <a:gdLst/>
              <a:ahLst/>
              <a:cxnLst/>
              <a:rect r="r" b="b" t="t" l="l"/>
              <a:pathLst>
                <a:path h="6350000" w="5778500">
                  <a:moveTo>
                    <a:pt x="2889250" y="0"/>
                  </a:moveTo>
                  <a:cubicBezTo>
                    <a:pt x="1258570" y="0"/>
                    <a:pt x="0" y="1144270"/>
                    <a:pt x="0" y="2917190"/>
                  </a:cubicBezTo>
                  <a:cubicBezTo>
                    <a:pt x="0" y="4175760"/>
                    <a:pt x="0" y="6350000"/>
                    <a:pt x="0" y="6350000"/>
                  </a:cubicBezTo>
                  <a:lnTo>
                    <a:pt x="2889250" y="6350000"/>
                  </a:lnTo>
                  <a:lnTo>
                    <a:pt x="5778500" y="6350000"/>
                  </a:lnTo>
                  <a:cubicBezTo>
                    <a:pt x="5778500" y="6350000"/>
                    <a:pt x="5778500" y="4175760"/>
                    <a:pt x="5778500" y="2917190"/>
                  </a:cubicBezTo>
                  <a:cubicBezTo>
                    <a:pt x="5778500" y="1144270"/>
                    <a:pt x="4519930" y="0"/>
                    <a:pt x="2889250" y="0"/>
                  </a:cubicBezTo>
                  <a:close/>
                </a:path>
              </a:pathLst>
            </a:custGeom>
            <a:blipFill>
              <a:blip r:embed="rId2"/>
              <a:stretch>
                <a:fillRect l="-13889" t="0" r="-13889" b="0"/>
              </a:stretch>
            </a:blipFill>
          </p:spPr>
        </p:sp>
        <p:sp>
          <p:nvSpPr>
            <p:cNvPr name="Freeform 4" id="4"/>
            <p:cNvSpPr/>
            <p:nvPr/>
          </p:nvSpPr>
          <p:spPr>
            <a:xfrm flipH="false" flipV="false" rot="0">
              <a:off x="0" y="0"/>
              <a:ext cx="5803900" cy="6375400"/>
            </a:xfrm>
            <a:custGeom>
              <a:avLst/>
              <a:gdLst/>
              <a:ahLst/>
              <a:cxnLst/>
              <a:rect r="r" b="b" t="t" l="l"/>
              <a:pathLst>
                <a:path h="6375400" w="5803900">
                  <a:moveTo>
                    <a:pt x="5803900" y="6375400"/>
                  </a:moveTo>
                  <a:lnTo>
                    <a:pt x="0" y="6375400"/>
                  </a:lnTo>
                  <a:lnTo>
                    <a:pt x="0" y="2929890"/>
                  </a:lnTo>
                  <a:cubicBezTo>
                    <a:pt x="0" y="2495550"/>
                    <a:pt x="74930" y="2089150"/>
                    <a:pt x="223520" y="1720850"/>
                  </a:cubicBezTo>
                  <a:cubicBezTo>
                    <a:pt x="365760" y="1367790"/>
                    <a:pt x="571500" y="1056640"/>
                    <a:pt x="836930" y="797560"/>
                  </a:cubicBezTo>
                  <a:cubicBezTo>
                    <a:pt x="1361440" y="283210"/>
                    <a:pt x="2095500" y="0"/>
                    <a:pt x="2901950" y="0"/>
                  </a:cubicBezTo>
                  <a:cubicBezTo>
                    <a:pt x="3708400" y="0"/>
                    <a:pt x="4441190" y="283210"/>
                    <a:pt x="4966970" y="797560"/>
                  </a:cubicBezTo>
                  <a:cubicBezTo>
                    <a:pt x="5232400" y="1056640"/>
                    <a:pt x="5438140" y="1367790"/>
                    <a:pt x="5580380" y="1722120"/>
                  </a:cubicBezTo>
                  <a:cubicBezTo>
                    <a:pt x="5728970" y="2090420"/>
                    <a:pt x="5803900" y="2496820"/>
                    <a:pt x="5803900" y="2931160"/>
                  </a:cubicBezTo>
                  <a:lnTo>
                    <a:pt x="5803900" y="6375400"/>
                  </a:lnTo>
                  <a:close/>
                  <a:moveTo>
                    <a:pt x="25400" y="6350000"/>
                  </a:moveTo>
                  <a:lnTo>
                    <a:pt x="5778500" y="6350000"/>
                  </a:lnTo>
                  <a:lnTo>
                    <a:pt x="5778500" y="2929890"/>
                  </a:lnTo>
                  <a:cubicBezTo>
                    <a:pt x="5778500" y="2499360"/>
                    <a:pt x="5703570" y="2095500"/>
                    <a:pt x="5557520" y="1731010"/>
                  </a:cubicBezTo>
                  <a:cubicBezTo>
                    <a:pt x="5416550" y="1380490"/>
                    <a:pt x="5212080" y="1073150"/>
                    <a:pt x="4949190" y="815340"/>
                  </a:cubicBezTo>
                  <a:cubicBezTo>
                    <a:pt x="4428490" y="306070"/>
                    <a:pt x="3700780" y="25400"/>
                    <a:pt x="2901950" y="25400"/>
                  </a:cubicBezTo>
                  <a:cubicBezTo>
                    <a:pt x="2103120" y="25400"/>
                    <a:pt x="1375410" y="306070"/>
                    <a:pt x="854710" y="815340"/>
                  </a:cubicBezTo>
                  <a:cubicBezTo>
                    <a:pt x="591820" y="1071880"/>
                    <a:pt x="387350" y="1380490"/>
                    <a:pt x="246380" y="1731010"/>
                  </a:cubicBezTo>
                  <a:cubicBezTo>
                    <a:pt x="100330" y="2095500"/>
                    <a:pt x="25400" y="2499360"/>
                    <a:pt x="25400" y="2929890"/>
                  </a:cubicBezTo>
                  <a:lnTo>
                    <a:pt x="25400" y="6350000"/>
                  </a:lnTo>
                  <a:close/>
                </a:path>
              </a:pathLst>
            </a:custGeom>
            <a:solidFill>
              <a:srgbClr val="59130E"/>
            </a:solidFill>
          </p:spPr>
        </p:sp>
      </p:grpSp>
      <p:sp>
        <p:nvSpPr>
          <p:cNvPr name="Freeform 5" id="5"/>
          <p:cNvSpPr/>
          <p:nvPr/>
        </p:nvSpPr>
        <p:spPr>
          <a:xfrm flipH="false" flipV="false" rot="0">
            <a:off x="464918" y="497122"/>
            <a:ext cx="1131018" cy="1063157"/>
          </a:xfrm>
          <a:custGeom>
            <a:avLst/>
            <a:gdLst/>
            <a:ahLst/>
            <a:cxnLst/>
            <a:rect r="r" b="b" t="t" l="l"/>
            <a:pathLst>
              <a:path h="1063157" w="1131018">
                <a:moveTo>
                  <a:pt x="0" y="0"/>
                </a:moveTo>
                <a:lnTo>
                  <a:pt x="1131017" y="0"/>
                </a:lnTo>
                <a:lnTo>
                  <a:pt x="1131017" y="1063156"/>
                </a:lnTo>
                <a:lnTo>
                  <a:pt x="0" y="1063156"/>
                </a:lnTo>
                <a:lnTo>
                  <a:pt x="0" y="0"/>
                </a:lnTo>
                <a:close/>
              </a:path>
            </a:pathLst>
          </a:custGeom>
          <a:blipFill>
            <a:blip r:embed="rId3"/>
            <a:stretch>
              <a:fillRect l="0" t="0" r="0" b="0"/>
            </a:stretch>
          </a:blipFill>
        </p:spPr>
      </p:sp>
      <p:sp>
        <p:nvSpPr>
          <p:cNvPr name="TextBox 6" id="6"/>
          <p:cNvSpPr txBox="true"/>
          <p:nvPr/>
        </p:nvSpPr>
        <p:spPr>
          <a:xfrm rot="0">
            <a:off x="464918" y="3680571"/>
            <a:ext cx="8215445" cy="1070046"/>
          </a:xfrm>
          <a:prstGeom prst="rect">
            <a:avLst/>
          </a:prstGeom>
        </p:spPr>
        <p:txBody>
          <a:bodyPr anchor="t" rtlCol="false" tIns="0" lIns="0" bIns="0" rIns="0">
            <a:spAutoFit/>
          </a:bodyPr>
          <a:lstStyle/>
          <a:p>
            <a:pPr algn="l">
              <a:lnSpc>
                <a:spcPts val="7610"/>
              </a:lnSpc>
            </a:pPr>
            <a:r>
              <a:rPr lang="en-US" sz="6676" spc="220" b="true">
                <a:solidFill>
                  <a:srgbClr val="FFFFFF"/>
                </a:solidFill>
                <a:latin typeface="The Seasons Bold"/>
                <a:ea typeface="The Seasons Bold"/>
                <a:cs typeface="The Seasons Bold"/>
                <a:sym typeface="The Seasons Bold"/>
              </a:rPr>
              <a:t>Siddhi Matrimonials</a:t>
            </a:r>
          </a:p>
        </p:txBody>
      </p:sp>
      <p:sp>
        <p:nvSpPr>
          <p:cNvPr name="TextBox 7" id="7"/>
          <p:cNvSpPr txBox="true"/>
          <p:nvPr/>
        </p:nvSpPr>
        <p:spPr>
          <a:xfrm rot="0">
            <a:off x="433642" y="5160352"/>
            <a:ext cx="9119322" cy="2181226"/>
          </a:xfrm>
          <a:prstGeom prst="rect">
            <a:avLst/>
          </a:prstGeom>
        </p:spPr>
        <p:txBody>
          <a:bodyPr anchor="t" rtlCol="false" tIns="0" lIns="0" bIns="0" rIns="0">
            <a:spAutoFit/>
          </a:bodyPr>
          <a:lstStyle/>
          <a:p>
            <a:pPr algn="l">
              <a:lnSpc>
                <a:spcPts val="8399"/>
              </a:lnSpc>
            </a:pPr>
            <a:r>
              <a:rPr lang="en-US" b="true" sz="5999" i="true" u="sng">
                <a:solidFill>
                  <a:srgbClr val="FFFFFF"/>
                </a:solidFill>
                <a:latin typeface="The Seasons Bold Italics"/>
                <a:ea typeface="The Seasons Bold Italics"/>
                <a:cs typeface="The Seasons Bold Italics"/>
                <a:sym typeface="The Seasons Bold Italics"/>
                <a:hlinkClick r:id="rId4" tooltip="https://siddhimatrimonials.com/punjabi-matrimonial-services-in-delhi"/>
              </a:rPr>
              <a:t>Punjabi Marriage Bureau in Delhi</a:t>
            </a:r>
          </a:p>
        </p:txBody>
      </p:sp>
      <p:sp>
        <p:nvSpPr>
          <p:cNvPr name="TextBox 8" id="8"/>
          <p:cNvSpPr txBox="true"/>
          <p:nvPr/>
        </p:nvSpPr>
        <p:spPr>
          <a:xfrm rot="0">
            <a:off x="464918" y="8917541"/>
            <a:ext cx="17547694" cy="1050290"/>
          </a:xfrm>
          <a:prstGeom prst="rect">
            <a:avLst/>
          </a:prstGeom>
        </p:spPr>
        <p:txBody>
          <a:bodyPr anchor="t" rtlCol="false" tIns="0" lIns="0" bIns="0" rIns="0">
            <a:spAutoFit/>
          </a:bodyPr>
          <a:lstStyle/>
          <a:p>
            <a:pPr algn="l">
              <a:lnSpc>
                <a:spcPts val="4759"/>
              </a:lnSpc>
            </a:pPr>
            <a:r>
              <a:rPr lang="en-US" sz="3399">
                <a:solidFill>
                  <a:srgbClr val="FFFFFF"/>
                </a:solidFill>
                <a:latin typeface="The Seasons"/>
                <a:ea typeface="The Seasons"/>
                <a:cs typeface="The Seasons"/>
                <a:sym typeface="The Seasons"/>
              </a:rPr>
              <a:t>Website:</a:t>
            </a:r>
          </a:p>
          <a:p>
            <a:pPr algn="l">
              <a:lnSpc>
                <a:spcPts val="3360"/>
              </a:lnSpc>
            </a:pPr>
            <a:r>
              <a:rPr lang="en-US" sz="2400">
                <a:solidFill>
                  <a:srgbClr val="FFFFFF"/>
                </a:solidFill>
                <a:latin typeface="The Seasons"/>
                <a:ea typeface="The Seasons"/>
                <a:cs typeface="The Seasons"/>
                <a:sym typeface="The Seasons"/>
              </a:rPr>
              <a:t>https://siddhimatrimonials.com/punjabi-matrimonial-services-in-delhi</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A22C2C"/>
        </a:solidFill>
      </p:bgPr>
    </p:bg>
    <p:spTree>
      <p:nvGrpSpPr>
        <p:cNvPr id="1" name=""/>
        <p:cNvGrpSpPr/>
        <p:nvPr/>
      </p:nvGrpSpPr>
      <p:grpSpPr>
        <a:xfrm>
          <a:off x="0" y="0"/>
          <a:ext cx="0" cy="0"/>
          <a:chOff x="0" y="0"/>
          <a:chExt cx="0" cy="0"/>
        </a:xfrm>
      </p:grpSpPr>
      <p:sp>
        <p:nvSpPr>
          <p:cNvPr name="Freeform 2" id="2"/>
          <p:cNvSpPr/>
          <p:nvPr/>
        </p:nvSpPr>
        <p:spPr>
          <a:xfrm flipH="false" flipV="false" rot="0">
            <a:off x="375489" y="427497"/>
            <a:ext cx="1131018" cy="1063157"/>
          </a:xfrm>
          <a:custGeom>
            <a:avLst/>
            <a:gdLst/>
            <a:ahLst/>
            <a:cxnLst/>
            <a:rect r="r" b="b" t="t" l="l"/>
            <a:pathLst>
              <a:path h="1063157" w="1131018">
                <a:moveTo>
                  <a:pt x="0" y="0"/>
                </a:moveTo>
                <a:lnTo>
                  <a:pt x="1131018" y="0"/>
                </a:lnTo>
                <a:lnTo>
                  <a:pt x="1131018" y="1063157"/>
                </a:lnTo>
                <a:lnTo>
                  <a:pt x="0" y="1063157"/>
                </a:lnTo>
                <a:lnTo>
                  <a:pt x="0" y="0"/>
                </a:lnTo>
                <a:close/>
              </a:path>
            </a:pathLst>
          </a:custGeom>
          <a:blipFill>
            <a:blip r:embed="rId2"/>
            <a:stretch>
              <a:fillRect l="0" t="0" r="0" b="0"/>
            </a:stretch>
          </a:blipFill>
        </p:spPr>
      </p:sp>
      <p:sp>
        <p:nvSpPr>
          <p:cNvPr name="Freeform 3" id="3"/>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alphaModFix amt="57000"/>
            </a:blip>
            <a:stretch>
              <a:fillRect l="-4783" t="0" r="-109501" b="0"/>
            </a:stretch>
          </a:blipFill>
        </p:spPr>
      </p:sp>
      <p:sp>
        <p:nvSpPr>
          <p:cNvPr name="TextBox 4" id="4"/>
          <p:cNvSpPr txBox="true"/>
          <p:nvPr/>
        </p:nvSpPr>
        <p:spPr>
          <a:xfrm rot="0">
            <a:off x="165939" y="3421635"/>
            <a:ext cx="7123542" cy="4799632"/>
          </a:xfrm>
          <a:prstGeom prst="rect">
            <a:avLst/>
          </a:prstGeom>
        </p:spPr>
        <p:txBody>
          <a:bodyPr anchor="t" rtlCol="false" tIns="0" lIns="0" bIns="0" rIns="0">
            <a:spAutoFit/>
          </a:bodyPr>
          <a:lstStyle/>
          <a:p>
            <a:pPr algn="just">
              <a:lnSpc>
                <a:spcPts val="3203"/>
              </a:lnSpc>
            </a:pPr>
            <a:r>
              <a:rPr lang="en-US" sz="2288">
                <a:solidFill>
                  <a:srgbClr val="FFFFFF"/>
                </a:solidFill>
                <a:latin typeface="Alice Bold"/>
                <a:ea typeface="Alice Bold"/>
                <a:cs typeface="Alice Bold"/>
                <a:sym typeface="Alice Bold"/>
              </a:rPr>
              <a:t>At Siddhi Matrimonials we specialize in creating meaningful matrimonial connections, helping individuals find their perfect life partners across the globe. With a focus on Indian culture and traditions, we offer personalized matchmaking services to meet the diverse needs of our clients. Our dedicated team ensures each match is carefully curated, combining modern values with age-old traditions to foster lasting relationships. Siddhi Matrimonials  is committed to making your journey to marriage smooth, efficient, and successful. Let us help you find your perfect match!</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A22C2C"/>
        </a:solidFill>
      </p:bgPr>
    </p:bg>
    <p:spTree>
      <p:nvGrpSpPr>
        <p:cNvPr id="1" name=""/>
        <p:cNvGrpSpPr/>
        <p:nvPr/>
      </p:nvGrpSpPr>
      <p:grpSpPr>
        <a:xfrm>
          <a:off x="0" y="0"/>
          <a:ext cx="0" cy="0"/>
          <a:chOff x="0" y="0"/>
          <a:chExt cx="0" cy="0"/>
        </a:xfrm>
      </p:grpSpPr>
      <p:grpSp>
        <p:nvGrpSpPr>
          <p:cNvPr name="Group 2" id="2"/>
          <p:cNvGrpSpPr/>
          <p:nvPr/>
        </p:nvGrpSpPr>
        <p:grpSpPr>
          <a:xfrm rot="0">
            <a:off x="997580" y="2158165"/>
            <a:ext cx="7344728" cy="6124542"/>
            <a:chOff x="0" y="0"/>
            <a:chExt cx="9792971" cy="8166056"/>
          </a:xfrm>
        </p:grpSpPr>
        <p:sp>
          <p:nvSpPr>
            <p:cNvPr name="Freeform 3" id="3"/>
            <p:cNvSpPr/>
            <p:nvPr/>
          </p:nvSpPr>
          <p:spPr>
            <a:xfrm flipH="false" flipV="false" rot="0">
              <a:off x="0" y="5422856"/>
              <a:ext cx="2743200" cy="2743200"/>
            </a:xfrm>
            <a:custGeom>
              <a:avLst/>
              <a:gdLst/>
              <a:ahLst/>
              <a:cxnLst/>
              <a:rect r="r" b="b" t="t" l="l"/>
              <a:pathLst>
                <a:path h="2743200" w="2743200">
                  <a:moveTo>
                    <a:pt x="0" y="0"/>
                  </a:moveTo>
                  <a:lnTo>
                    <a:pt x="2743200" y="0"/>
                  </a:lnTo>
                  <a:lnTo>
                    <a:pt x="2743200" y="2743200"/>
                  </a:lnTo>
                  <a:lnTo>
                    <a:pt x="0" y="27432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true" rot="0">
              <a:off x="0" y="0"/>
              <a:ext cx="2743200" cy="2743200"/>
            </a:xfrm>
            <a:custGeom>
              <a:avLst/>
              <a:gdLst/>
              <a:ahLst/>
              <a:cxnLst/>
              <a:rect r="r" b="b" t="t" l="l"/>
              <a:pathLst>
                <a:path h="2743200" w="2743200">
                  <a:moveTo>
                    <a:pt x="0" y="2743200"/>
                  </a:moveTo>
                  <a:lnTo>
                    <a:pt x="2743200" y="2743200"/>
                  </a:lnTo>
                  <a:lnTo>
                    <a:pt x="2743200" y="0"/>
                  </a:lnTo>
                  <a:lnTo>
                    <a:pt x="0" y="0"/>
                  </a:lnTo>
                  <a:lnTo>
                    <a:pt x="0" y="274320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true" flipV="true" rot="0">
              <a:off x="7049771" y="0"/>
              <a:ext cx="2743200" cy="2743200"/>
            </a:xfrm>
            <a:custGeom>
              <a:avLst/>
              <a:gdLst/>
              <a:ahLst/>
              <a:cxnLst/>
              <a:rect r="r" b="b" t="t" l="l"/>
              <a:pathLst>
                <a:path h="2743200" w="2743200">
                  <a:moveTo>
                    <a:pt x="2743200" y="2743200"/>
                  </a:moveTo>
                  <a:lnTo>
                    <a:pt x="0" y="2743200"/>
                  </a:lnTo>
                  <a:lnTo>
                    <a:pt x="0" y="0"/>
                  </a:lnTo>
                  <a:lnTo>
                    <a:pt x="2743200" y="0"/>
                  </a:lnTo>
                  <a:lnTo>
                    <a:pt x="2743200" y="274320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true" flipV="false" rot="0">
              <a:off x="7049771" y="5422856"/>
              <a:ext cx="2743200" cy="2743200"/>
            </a:xfrm>
            <a:custGeom>
              <a:avLst/>
              <a:gdLst/>
              <a:ahLst/>
              <a:cxnLst/>
              <a:rect r="r" b="b" t="t" l="l"/>
              <a:pathLst>
                <a:path h="2743200" w="2743200">
                  <a:moveTo>
                    <a:pt x="2743200" y="0"/>
                  </a:moveTo>
                  <a:lnTo>
                    <a:pt x="0" y="0"/>
                  </a:lnTo>
                  <a:lnTo>
                    <a:pt x="0" y="2743200"/>
                  </a:lnTo>
                  <a:lnTo>
                    <a:pt x="2743200" y="2743200"/>
                  </a:lnTo>
                  <a:lnTo>
                    <a:pt x="27432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sp>
        <p:nvSpPr>
          <p:cNvPr name="Freeform 7" id="7"/>
          <p:cNvSpPr/>
          <p:nvPr/>
        </p:nvSpPr>
        <p:spPr>
          <a:xfrm flipH="false" flipV="false" rot="0">
            <a:off x="1684608" y="2235100"/>
            <a:ext cx="5970671" cy="5970671"/>
          </a:xfrm>
          <a:custGeom>
            <a:avLst/>
            <a:gdLst/>
            <a:ahLst/>
            <a:cxnLst/>
            <a:rect r="r" b="b" t="t" l="l"/>
            <a:pathLst>
              <a:path h="5970671" w="5970671">
                <a:moveTo>
                  <a:pt x="0" y="0"/>
                </a:moveTo>
                <a:lnTo>
                  <a:pt x="5970671" y="0"/>
                </a:lnTo>
                <a:lnTo>
                  <a:pt x="5970671" y="5970671"/>
                </a:lnTo>
                <a:lnTo>
                  <a:pt x="0" y="5970671"/>
                </a:lnTo>
                <a:lnTo>
                  <a:pt x="0" y="0"/>
                </a:lnTo>
                <a:close/>
              </a:path>
            </a:pathLst>
          </a:custGeom>
          <a:blipFill>
            <a:blip r:embed="rId4"/>
            <a:stretch>
              <a:fillRect l="-25136" t="0" r="-25136" b="0"/>
            </a:stretch>
          </a:blipFill>
        </p:spPr>
      </p:sp>
      <p:grpSp>
        <p:nvGrpSpPr>
          <p:cNvPr name="Group 8" id="8"/>
          <p:cNvGrpSpPr/>
          <p:nvPr/>
        </p:nvGrpSpPr>
        <p:grpSpPr>
          <a:xfrm rot="0">
            <a:off x="8783874" y="-675607"/>
            <a:ext cx="9013217" cy="8958313"/>
            <a:chOff x="0" y="0"/>
            <a:chExt cx="12017623" cy="11944418"/>
          </a:xfrm>
        </p:grpSpPr>
        <p:sp>
          <p:nvSpPr>
            <p:cNvPr name="TextBox 9" id="9"/>
            <p:cNvSpPr txBox="true"/>
            <p:nvPr/>
          </p:nvSpPr>
          <p:spPr>
            <a:xfrm rot="0">
              <a:off x="0" y="-38100"/>
              <a:ext cx="12017623" cy="1215894"/>
            </a:xfrm>
            <a:prstGeom prst="rect">
              <a:avLst/>
            </a:prstGeom>
          </p:spPr>
          <p:txBody>
            <a:bodyPr anchor="t" rtlCol="false" tIns="0" lIns="0" bIns="0" rIns="0">
              <a:spAutoFit/>
            </a:bodyPr>
            <a:lstStyle/>
            <a:p>
              <a:pPr algn="ctr">
                <a:lnSpc>
                  <a:spcPts val="6641"/>
                </a:lnSpc>
              </a:pPr>
            </a:p>
          </p:txBody>
        </p:sp>
        <p:sp>
          <p:nvSpPr>
            <p:cNvPr name="TextBox 10" id="10"/>
            <p:cNvSpPr txBox="true"/>
            <p:nvPr/>
          </p:nvSpPr>
          <p:spPr>
            <a:xfrm rot="0">
              <a:off x="0" y="1875775"/>
              <a:ext cx="12017623" cy="10068643"/>
            </a:xfrm>
            <a:prstGeom prst="rect">
              <a:avLst/>
            </a:prstGeom>
          </p:spPr>
          <p:txBody>
            <a:bodyPr anchor="t" rtlCol="false" tIns="0" lIns="0" bIns="0" rIns="0">
              <a:spAutoFit/>
            </a:bodyPr>
            <a:lstStyle/>
            <a:p>
              <a:pPr algn="just">
                <a:lnSpc>
                  <a:spcPts val="2892"/>
                </a:lnSpc>
              </a:pPr>
            </a:p>
            <a:p>
              <a:pPr algn="just">
                <a:lnSpc>
                  <a:spcPts val="2892"/>
                </a:lnSpc>
              </a:pPr>
            </a:p>
            <a:p>
              <a:pPr algn="just">
                <a:lnSpc>
                  <a:spcPts val="2892"/>
                </a:lnSpc>
              </a:pPr>
            </a:p>
            <a:p>
              <a:pPr algn="just">
                <a:lnSpc>
                  <a:spcPts val="2892"/>
                </a:lnSpc>
              </a:pPr>
            </a:p>
            <a:p>
              <a:pPr algn="just">
                <a:lnSpc>
                  <a:spcPts val="3312"/>
                </a:lnSpc>
              </a:pPr>
            </a:p>
            <a:p>
              <a:pPr algn="just">
                <a:lnSpc>
                  <a:spcPts val="3312"/>
                </a:lnSpc>
              </a:pPr>
            </a:p>
            <a:p>
              <a:pPr algn="just">
                <a:lnSpc>
                  <a:spcPts val="3312"/>
                </a:lnSpc>
              </a:pPr>
            </a:p>
            <a:p>
              <a:pPr algn="just">
                <a:lnSpc>
                  <a:spcPts val="3872"/>
                </a:lnSpc>
              </a:pPr>
              <a:r>
                <a:rPr lang="en-US" sz="2766">
                  <a:solidFill>
                    <a:srgbClr val="FFFFFF"/>
                  </a:solidFill>
                  <a:latin typeface="The Seasons"/>
                  <a:ea typeface="The Seasons"/>
                  <a:cs typeface="The Seasons"/>
                  <a:sym typeface="The Seasons"/>
                </a:rPr>
                <a:t>Discover the trusted Punjabi Marriage Bureau in Delhi at Siddhi Matrimonials. Specializing in connecting compatible Punjabi families, they provide personalized matchmaking services to find your perfect life partner. With a vast database of profiles, Siddhi Matrimonials ensures confidentiality, authenticity, and professionalism. Their expert team is dedicated to creating successful unions that celebrate cultural values and traditions. Let Siddhi Matrimonials guide your journey to a happy and harmonious marriage.</a:t>
              </a:r>
            </a:p>
          </p:txBody>
        </p:sp>
      </p:grpSp>
      <p:sp>
        <p:nvSpPr>
          <p:cNvPr name="Freeform 11" id="11"/>
          <p:cNvSpPr/>
          <p:nvPr/>
        </p:nvSpPr>
        <p:spPr>
          <a:xfrm flipH="false" flipV="false" rot="0">
            <a:off x="553590" y="296552"/>
            <a:ext cx="1131018" cy="1063157"/>
          </a:xfrm>
          <a:custGeom>
            <a:avLst/>
            <a:gdLst/>
            <a:ahLst/>
            <a:cxnLst/>
            <a:rect r="r" b="b" t="t" l="l"/>
            <a:pathLst>
              <a:path h="1063157" w="1131018">
                <a:moveTo>
                  <a:pt x="0" y="0"/>
                </a:moveTo>
                <a:lnTo>
                  <a:pt x="1131018" y="0"/>
                </a:lnTo>
                <a:lnTo>
                  <a:pt x="1131018" y="1063157"/>
                </a:lnTo>
                <a:lnTo>
                  <a:pt x="0" y="1063157"/>
                </a:lnTo>
                <a:lnTo>
                  <a:pt x="0" y="0"/>
                </a:lnTo>
                <a:close/>
              </a:path>
            </a:pathLst>
          </a:custGeom>
          <a:blipFill>
            <a:blip r:embed="rId5"/>
            <a:stretch>
              <a:fillRect l="0" t="0" r="0" b="0"/>
            </a:stretch>
          </a:blipFill>
        </p:spPr>
      </p:sp>
      <p:sp>
        <p:nvSpPr>
          <p:cNvPr name="TextBox 12" id="12"/>
          <p:cNvSpPr txBox="true"/>
          <p:nvPr/>
        </p:nvSpPr>
        <p:spPr>
          <a:xfrm rot="0">
            <a:off x="8783874" y="1371210"/>
            <a:ext cx="9504126" cy="1402458"/>
          </a:xfrm>
          <a:prstGeom prst="rect">
            <a:avLst/>
          </a:prstGeom>
        </p:spPr>
        <p:txBody>
          <a:bodyPr anchor="t" rtlCol="false" tIns="0" lIns="0" bIns="0" rIns="0">
            <a:spAutoFit/>
          </a:bodyPr>
          <a:lstStyle/>
          <a:p>
            <a:pPr algn="just">
              <a:lnSpc>
                <a:spcPts val="4704"/>
              </a:lnSpc>
            </a:pPr>
          </a:p>
          <a:p>
            <a:pPr algn="just">
              <a:lnSpc>
                <a:spcPts val="6720"/>
              </a:lnSpc>
            </a:pPr>
            <a:r>
              <a:rPr lang="en-US" b="true" sz="4000" spc="148" u="sng">
                <a:solidFill>
                  <a:srgbClr val="FFFFFF"/>
                </a:solidFill>
                <a:latin typeface="The Seasons Bold"/>
                <a:ea typeface="The Seasons Bold"/>
                <a:cs typeface="The Seasons Bold"/>
                <a:sym typeface="The Seasons Bold"/>
                <a:hlinkClick r:id="rId6" tooltip="https://siddhimatrimonials.com/punjabi-matrimonial-services-in-delhi"/>
              </a:rPr>
              <a:t>Punjabi Marriage Bureau in Delhi</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A22C2C"/>
        </a:solidFill>
      </p:bgPr>
    </p:bg>
    <p:spTree>
      <p:nvGrpSpPr>
        <p:cNvPr id="1" name=""/>
        <p:cNvGrpSpPr/>
        <p:nvPr/>
      </p:nvGrpSpPr>
      <p:grpSpPr>
        <a:xfrm>
          <a:off x="0" y="0"/>
          <a:ext cx="0" cy="0"/>
          <a:chOff x="0" y="0"/>
          <a:chExt cx="0" cy="0"/>
        </a:xfrm>
      </p:grpSpPr>
      <p:sp>
        <p:nvSpPr>
          <p:cNvPr name="Freeform 2" id="2"/>
          <p:cNvSpPr/>
          <p:nvPr/>
        </p:nvSpPr>
        <p:spPr>
          <a:xfrm flipH="false" flipV="false" rot="0">
            <a:off x="-3272377" y="7501968"/>
            <a:ext cx="7697951" cy="7697951"/>
          </a:xfrm>
          <a:custGeom>
            <a:avLst/>
            <a:gdLst/>
            <a:ahLst/>
            <a:cxnLst/>
            <a:rect r="r" b="b" t="t" l="l"/>
            <a:pathLst>
              <a:path h="7697951" w="7697951">
                <a:moveTo>
                  <a:pt x="0" y="0"/>
                </a:moveTo>
                <a:lnTo>
                  <a:pt x="7697951" y="0"/>
                </a:lnTo>
                <a:lnTo>
                  <a:pt x="7697951" y="7697951"/>
                </a:lnTo>
                <a:lnTo>
                  <a:pt x="0" y="7697951"/>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3862426" y="7191096"/>
            <a:ext cx="7697951" cy="7697951"/>
          </a:xfrm>
          <a:custGeom>
            <a:avLst/>
            <a:gdLst/>
            <a:ahLst/>
            <a:cxnLst/>
            <a:rect r="r" b="b" t="t" l="l"/>
            <a:pathLst>
              <a:path h="7697951" w="7697951">
                <a:moveTo>
                  <a:pt x="0" y="0"/>
                </a:moveTo>
                <a:lnTo>
                  <a:pt x="7697951" y="0"/>
                </a:lnTo>
                <a:lnTo>
                  <a:pt x="7697951" y="7697951"/>
                </a:lnTo>
                <a:lnTo>
                  <a:pt x="0" y="7697951"/>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925319" y="6097091"/>
            <a:ext cx="385335" cy="385335"/>
          </a:xfrm>
          <a:custGeom>
            <a:avLst/>
            <a:gdLst/>
            <a:ahLst/>
            <a:cxnLst/>
            <a:rect r="r" b="b" t="t" l="l"/>
            <a:pathLst>
              <a:path h="385335" w="385335">
                <a:moveTo>
                  <a:pt x="0" y="0"/>
                </a:moveTo>
                <a:lnTo>
                  <a:pt x="385335" y="0"/>
                </a:lnTo>
                <a:lnTo>
                  <a:pt x="385335" y="385334"/>
                </a:lnTo>
                <a:lnTo>
                  <a:pt x="0" y="38533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6656886" y="6030655"/>
            <a:ext cx="233765" cy="362171"/>
          </a:xfrm>
          <a:custGeom>
            <a:avLst/>
            <a:gdLst/>
            <a:ahLst/>
            <a:cxnLst/>
            <a:rect r="r" b="b" t="t" l="l"/>
            <a:pathLst>
              <a:path h="362171" w="233765">
                <a:moveTo>
                  <a:pt x="0" y="0"/>
                </a:moveTo>
                <a:lnTo>
                  <a:pt x="233765" y="0"/>
                </a:lnTo>
                <a:lnTo>
                  <a:pt x="233765" y="362171"/>
                </a:lnTo>
                <a:lnTo>
                  <a:pt x="0" y="36217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1671676" y="6091041"/>
            <a:ext cx="387943" cy="276895"/>
          </a:xfrm>
          <a:custGeom>
            <a:avLst/>
            <a:gdLst/>
            <a:ahLst/>
            <a:cxnLst/>
            <a:rect r="r" b="b" t="t" l="l"/>
            <a:pathLst>
              <a:path h="276895" w="387943">
                <a:moveTo>
                  <a:pt x="0" y="0"/>
                </a:moveTo>
                <a:lnTo>
                  <a:pt x="387943" y="0"/>
                </a:lnTo>
                <a:lnTo>
                  <a:pt x="387943" y="276895"/>
                </a:lnTo>
                <a:lnTo>
                  <a:pt x="0" y="27689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577517" y="476586"/>
            <a:ext cx="1131018" cy="1063157"/>
          </a:xfrm>
          <a:custGeom>
            <a:avLst/>
            <a:gdLst/>
            <a:ahLst/>
            <a:cxnLst/>
            <a:rect r="r" b="b" t="t" l="l"/>
            <a:pathLst>
              <a:path h="1063157" w="1131018">
                <a:moveTo>
                  <a:pt x="0" y="0"/>
                </a:moveTo>
                <a:lnTo>
                  <a:pt x="1131018" y="0"/>
                </a:lnTo>
                <a:lnTo>
                  <a:pt x="1131018" y="1063157"/>
                </a:lnTo>
                <a:lnTo>
                  <a:pt x="0" y="1063157"/>
                </a:lnTo>
                <a:lnTo>
                  <a:pt x="0" y="0"/>
                </a:lnTo>
                <a:close/>
              </a:path>
            </a:pathLst>
          </a:custGeom>
          <a:blipFill>
            <a:blip r:embed="rId10"/>
            <a:stretch>
              <a:fillRect l="0" t="0" r="0" b="0"/>
            </a:stretch>
          </a:blipFill>
        </p:spPr>
      </p:sp>
      <p:sp>
        <p:nvSpPr>
          <p:cNvPr name="TextBox 8" id="8"/>
          <p:cNvSpPr txBox="true"/>
          <p:nvPr/>
        </p:nvSpPr>
        <p:spPr>
          <a:xfrm rot="0">
            <a:off x="4138526" y="3296400"/>
            <a:ext cx="10631763" cy="1289628"/>
          </a:xfrm>
          <a:prstGeom prst="rect">
            <a:avLst/>
          </a:prstGeom>
        </p:spPr>
        <p:txBody>
          <a:bodyPr anchor="t" rtlCol="false" tIns="0" lIns="0" bIns="0" rIns="0">
            <a:spAutoFit/>
          </a:bodyPr>
          <a:lstStyle/>
          <a:p>
            <a:pPr algn="ctr">
              <a:lnSpc>
                <a:spcPts val="9111"/>
              </a:lnSpc>
            </a:pPr>
            <a:r>
              <a:rPr lang="en-US" sz="7992" i="true" spc="263">
                <a:solidFill>
                  <a:srgbClr val="FFFFFF"/>
                </a:solidFill>
                <a:latin typeface="The Seasons Italics"/>
                <a:ea typeface="The Seasons Italics"/>
                <a:cs typeface="The Seasons Italics"/>
                <a:sym typeface="The Seasons Italics"/>
              </a:rPr>
              <a:t>Thank you very much</a:t>
            </a:r>
          </a:p>
        </p:txBody>
      </p:sp>
      <p:sp>
        <p:nvSpPr>
          <p:cNvPr name="TextBox 9" id="9"/>
          <p:cNvSpPr txBox="true"/>
          <p:nvPr/>
        </p:nvSpPr>
        <p:spPr>
          <a:xfrm rot="0">
            <a:off x="6572111" y="4757478"/>
            <a:ext cx="4830669" cy="667268"/>
          </a:xfrm>
          <a:prstGeom prst="rect">
            <a:avLst/>
          </a:prstGeom>
        </p:spPr>
        <p:txBody>
          <a:bodyPr anchor="t" rtlCol="false" tIns="0" lIns="0" bIns="0" rIns="0">
            <a:spAutoFit/>
          </a:bodyPr>
          <a:lstStyle/>
          <a:p>
            <a:pPr algn="ctr">
              <a:lnSpc>
                <a:spcPts val="5221"/>
              </a:lnSpc>
              <a:spcBef>
                <a:spcPct val="0"/>
              </a:spcBef>
            </a:pPr>
            <a:r>
              <a:rPr lang="en-US" sz="3729">
                <a:solidFill>
                  <a:srgbClr val="FFFFFF"/>
                </a:solidFill>
                <a:latin typeface="Poppins"/>
                <a:ea typeface="Poppins"/>
                <a:cs typeface="Poppins"/>
                <a:sym typeface="Poppins"/>
              </a:rPr>
              <a:t>Contact us :</a:t>
            </a:r>
          </a:p>
        </p:txBody>
      </p:sp>
      <p:sp>
        <p:nvSpPr>
          <p:cNvPr name="TextBox 10" id="10"/>
          <p:cNvSpPr txBox="true"/>
          <p:nvPr/>
        </p:nvSpPr>
        <p:spPr>
          <a:xfrm rot="0">
            <a:off x="2539254" y="5965580"/>
            <a:ext cx="4117632" cy="1263241"/>
          </a:xfrm>
          <a:prstGeom prst="rect">
            <a:avLst/>
          </a:prstGeom>
        </p:spPr>
        <p:txBody>
          <a:bodyPr anchor="t" rtlCol="false" tIns="0" lIns="0" bIns="0" rIns="0">
            <a:spAutoFit/>
          </a:bodyPr>
          <a:lstStyle/>
          <a:p>
            <a:pPr algn="l">
              <a:lnSpc>
                <a:spcPts val="3347"/>
              </a:lnSpc>
            </a:pPr>
            <a:r>
              <a:rPr lang="en-US" sz="2391" u="sng">
                <a:solidFill>
                  <a:srgbClr val="FFFFFF"/>
                </a:solidFill>
                <a:latin typeface="Poppins"/>
                <a:ea typeface="Poppins"/>
                <a:cs typeface="Poppins"/>
                <a:sym typeface="Poppins"/>
                <a:hlinkClick r:id="rId11" tooltip="tel:+91%208750049492"/>
              </a:rPr>
              <a:t>+91 8750049492</a:t>
            </a:r>
            <a:r>
              <a:rPr lang="en-US" sz="2391" u="sng">
                <a:solidFill>
                  <a:srgbClr val="FFFFFF"/>
                </a:solidFill>
                <a:latin typeface="Poppins"/>
                <a:ea typeface="Poppins"/>
                <a:cs typeface="Poppins"/>
                <a:sym typeface="Poppins"/>
                <a:hlinkClick r:id="rId12" tooltip="tel:011-40505815"/>
              </a:rPr>
              <a:t>  /  </a:t>
            </a:r>
            <a:r>
              <a:rPr lang="en-US" sz="2391" u="sng">
                <a:solidFill>
                  <a:srgbClr val="FFFFFF"/>
                </a:solidFill>
                <a:latin typeface="Poppins"/>
                <a:ea typeface="Poppins"/>
                <a:cs typeface="Poppins"/>
                <a:sym typeface="Poppins"/>
                <a:hlinkClick r:id="rId13" tooltip="tel:+91%209971049492%20/%20+91%207838686853"/>
              </a:rPr>
              <a:t>+91 9971049492 / +91 7838686853</a:t>
            </a:r>
          </a:p>
        </p:txBody>
      </p:sp>
      <p:sp>
        <p:nvSpPr>
          <p:cNvPr name="TextBox 11" id="11"/>
          <p:cNvSpPr txBox="true"/>
          <p:nvPr/>
        </p:nvSpPr>
        <p:spPr>
          <a:xfrm rot="0">
            <a:off x="7016374" y="5948968"/>
            <a:ext cx="4255252" cy="2065881"/>
          </a:xfrm>
          <a:prstGeom prst="rect">
            <a:avLst/>
          </a:prstGeom>
        </p:spPr>
        <p:txBody>
          <a:bodyPr anchor="t" rtlCol="false" tIns="0" lIns="0" bIns="0" rIns="0">
            <a:spAutoFit/>
          </a:bodyPr>
          <a:lstStyle/>
          <a:p>
            <a:pPr algn="l">
              <a:lnSpc>
                <a:spcPts val="3347"/>
              </a:lnSpc>
            </a:pPr>
            <a:r>
              <a:rPr lang="en-US" sz="2391">
                <a:solidFill>
                  <a:srgbClr val="FFFFFF"/>
                </a:solidFill>
                <a:latin typeface="Poppins"/>
                <a:ea typeface="Poppins"/>
                <a:cs typeface="Poppins"/>
                <a:sym typeface="Poppins"/>
              </a:rPr>
              <a:t>1497, 2nd floor, Kotla Mubarakpur, Opp. Oncoplus Hospital, Defence Colony, Delhi – 110003</a:t>
            </a:r>
          </a:p>
          <a:p>
            <a:pPr algn="l">
              <a:lnSpc>
                <a:spcPts val="3067"/>
              </a:lnSpc>
            </a:pPr>
          </a:p>
        </p:txBody>
      </p:sp>
      <p:sp>
        <p:nvSpPr>
          <p:cNvPr name="TextBox 12" id="12"/>
          <p:cNvSpPr txBox="true"/>
          <p:nvPr/>
        </p:nvSpPr>
        <p:spPr>
          <a:xfrm rot="0">
            <a:off x="12270660" y="5948968"/>
            <a:ext cx="5366459" cy="441551"/>
          </a:xfrm>
          <a:prstGeom prst="rect">
            <a:avLst/>
          </a:prstGeom>
        </p:spPr>
        <p:txBody>
          <a:bodyPr anchor="t" rtlCol="false" tIns="0" lIns="0" bIns="0" rIns="0">
            <a:spAutoFit/>
          </a:bodyPr>
          <a:lstStyle/>
          <a:p>
            <a:pPr algn="l">
              <a:lnSpc>
                <a:spcPts val="3487"/>
              </a:lnSpc>
            </a:pPr>
            <a:r>
              <a:rPr lang="en-US" sz="2491" u="sng">
                <a:solidFill>
                  <a:srgbClr val="FFFFFF"/>
                </a:solidFill>
                <a:latin typeface="Poppins"/>
                <a:ea typeface="Poppins"/>
                <a:cs typeface="Poppins"/>
                <a:sym typeface="Poppins"/>
                <a:hlinkClick r:id="rId14" tooltip="http://siddhimatrimonials.com"/>
              </a:rPr>
              <a:t>info@siddhimatrimonials.com</a:t>
            </a:r>
          </a:p>
        </p:txBody>
      </p:sp>
      <p:sp>
        <p:nvSpPr>
          <p:cNvPr name="TextBox 13" id="13"/>
          <p:cNvSpPr txBox="true"/>
          <p:nvPr/>
        </p:nvSpPr>
        <p:spPr>
          <a:xfrm rot="0">
            <a:off x="1143026" y="1740683"/>
            <a:ext cx="16964458" cy="1111885"/>
          </a:xfrm>
          <a:prstGeom prst="rect">
            <a:avLst/>
          </a:prstGeom>
        </p:spPr>
        <p:txBody>
          <a:bodyPr anchor="t" rtlCol="false" tIns="0" lIns="0" bIns="0" rIns="0">
            <a:spAutoFit/>
          </a:bodyPr>
          <a:lstStyle/>
          <a:p>
            <a:pPr algn="ctr">
              <a:lnSpc>
                <a:spcPts val="4340"/>
              </a:lnSpc>
            </a:pPr>
            <a:r>
              <a:rPr lang="en-US" sz="3100">
                <a:solidFill>
                  <a:srgbClr val="FFFFFF"/>
                </a:solidFill>
                <a:latin typeface="The Seasons"/>
                <a:ea typeface="The Seasons"/>
                <a:cs typeface="The Seasons"/>
                <a:sym typeface="The Seasons"/>
              </a:rPr>
              <a:t>Website: </a:t>
            </a:r>
          </a:p>
          <a:p>
            <a:pPr algn="ctr">
              <a:lnSpc>
                <a:spcPts val="4340"/>
              </a:lnSpc>
            </a:pPr>
            <a:r>
              <a:rPr lang="en-US" sz="3100">
                <a:solidFill>
                  <a:srgbClr val="FFFFFF"/>
                </a:solidFill>
                <a:latin typeface="The Seasons"/>
                <a:ea typeface="The Seasons"/>
                <a:cs typeface="The Seasons"/>
                <a:sym typeface="The Seasons"/>
              </a:rPr>
              <a:t>https://siddhimatrimonials.com/punjabi-matrimonial-services-in-delhi</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DAGQ56gnRmE</dc:identifier>
  <dcterms:modified xsi:type="dcterms:W3CDTF">2011-08-01T06:04:30Z</dcterms:modified>
  <cp:revision>1</cp:revision>
  <dc:title>Punjabi Marriage Bureau in Delhi</dc:title>
</cp:coreProperties>
</file>