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Montserrat Classic Bold" charset="1" panose="00000800000000000000"/>
      <p:regular r:id="rId10"/>
    </p:embeddedFont>
    <p:embeddedFont>
      <p:font typeface="Montserrat Bold" charset="1" panose="00000800000000000000"/>
      <p:regular r:id="rId11"/>
    </p:embeddedFont>
    <p:embeddedFont>
      <p:font typeface="Montserrat Classic" charset="1" panose="00000500000000000000"/>
      <p:regular r:id="rId12"/>
    </p:embeddedFont>
    <p:embeddedFont>
      <p:font typeface="Arial" charset="1" panose="020B0502020202020204"/>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13" Target="../media/image12.jpe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5.svg" Type="http://schemas.openxmlformats.org/officeDocument/2006/relationships/image"/><Relationship Id="rId11" Target="../media/image16.png" Type="http://schemas.openxmlformats.org/officeDocument/2006/relationships/image"/><Relationship Id="rId12" Target="../media/image17.svg" Type="http://schemas.openxmlformats.org/officeDocument/2006/relationships/image"/><Relationship Id="rId13" Target="../media/image18.png" Type="http://schemas.openxmlformats.org/officeDocument/2006/relationships/image"/><Relationship Id="rId14" Target="../media/image19.svg" Type="http://schemas.openxmlformats.org/officeDocument/2006/relationships/image"/><Relationship Id="rId15" Target="../media/image9.png" Type="http://schemas.openxmlformats.org/officeDocument/2006/relationships/image"/><Relationship Id="rId16" Target="../media/image10.png" Type="http://schemas.openxmlformats.org/officeDocument/2006/relationships/image"/><Relationship Id="rId17" Target="../media/image11.svg" Type="http://schemas.openxmlformats.org/officeDocument/2006/relationships/image"/><Relationship Id="rId18" Target="https://www.naugramedical.com/medical-disposables" TargetMode="External" Type="http://schemas.openxmlformats.org/officeDocument/2006/relationships/hyperlink"/><Relationship Id="rId2" Target="../media/image13.jpeg" Type="http://schemas.openxmlformats.org/officeDocument/2006/relationships/image"/><Relationship Id="rId3" Target="../media/image5.png" Type="http://schemas.openxmlformats.org/officeDocument/2006/relationships/image"/><Relationship Id="rId4" Target="../media/image6.svg" Type="http://schemas.openxmlformats.org/officeDocument/2006/relationships/image"/><Relationship Id="rId5" Target="../media/image3.png" Type="http://schemas.openxmlformats.org/officeDocument/2006/relationships/image"/><Relationship Id="rId6" Target="../media/image4.svg" Type="http://schemas.openxmlformats.org/officeDocument/2006/relationships/image"/><Relationship Id="rId7" Target="../media/image1.png" Type="http://schemas.openxmlformats.org/officeDocument/2006/relationships/image"/><Relationship Id="rId8" Target="../media/image2.svg" Type="http://schemas.openxmlformats.org/officeDocument/2006/relationships/image"/><Relationship Id="rId9" Target="../media/image1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6.png" Type="http://schemas.openxmlformats.org/officeDocument/2006/relationships/image"/><Relationship Id="rId3" Target="../media/image17.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9.png" Type="http://schemas.openxmlformats.org/officeDocument/2006/relationships/image"/><Relationship Id="rId7" Target="../media/image10.png" Type="http://schemas.openxmlformats.org/officeDocument/2006/relationships/image"/><Relationship Id="rId8" Target="../media/image11.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png" Type="http://schemas.openxmlformats.org/officeDocument/2006/relationships/image"/><Relationship Id="rId11" Target="../media/image4.svg" Type="http://schemas.openxmlformats.org/officeDocument/2006/relationships/image"/><Relationship Id="rId12" Target="../media/image9.png" Type="http://schemas.openxmlformats.org/officeDocument/2006/relationships/image"/><Relationship Id="rId2" Target="../media/image16.png" Type="http://schemas.openxmlformats.org/officeDocument/2006/relationships/image"/><Relationship Id="rId3" Target="../media/image17.svg" Type="http://schemas.openxmlformats.org/officeDocument/2006/relationships/image"/><Relationship Id="rId4" Target="../media/image10.png" Type="http://schemas.openxmlformats.org/officeDocument/2006/relationships/image"/><Relationship Id="rId5" Target="../media/image11.svg" Type="http://schemas.openxmlformats.org/officeDocument/2006/relationships/image"/><Relationship Id="rId6" Target="../media/image20.png" Type="http://schemas.openxmlformats.org/officeDocument/2006/relationships/image"/><Relationship Id="rId7" Target="../media/image21.svg" Type="http://schemas.openxmlformats.org/officeDocument/2006/relationships/image"/><Relationship Id="rId8" Target="../media/image5.png" Type="http://schemas.openxmlformats.org/officeDocument/2006/relationships/image"/><Relationship Id="rId9" Target="../media/image6.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13059743" y="-1838985"/>
            <a:ext cx="8336879" cy="8336879"/>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4" id="4"/>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3954912" y="1518081"/>
            <a:ext cx="13659093" cy="13659093"/>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7" id="7"/>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8" id="8"/>
          <p:cNvSpPr/>
          <p:nvPr/>
        </p:nvSpPr>
        <p:spPr>
          <a:xfrm flipH="false" flipV="false" rot="0">
            <a:off x="16964134" y="4095889"/>
            <a:ext cx="590332" cy="601612"/>
          </a:xfrm>
          <a:custGeom>
            <a:avLst/>
            <a:gdLst/>
            <a:ahLst/>
            <a:cxnLst/>
            <a:rect r="r" b="b" t="t" l="l"/>
            <a:pathLst>
              <a:path h="601612" w="590332">
                <a:moveTo>
                  <a:pt x="0" y="0"/>
                </a:moveTo>
                <a:lnTo>
                  <a:pt x="590332" y="0"/>
                </a:lnTo>
                <a:lnTo>
                  <a:pt x="590332" y="601612"/>
                </a:lnTo>
                <a:lnTo>
                  <a:pt x="0" y="601612"/>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9" id="9"/>
          <p:cNvSpPr/>
          <p:nvPr/>
        </p:nvSpPr>
        <p:spPr>
          <a:xfrm flipH="false" flipV="false" rot="0">
            <a:off x="10317963" y="389219"/>
            <a:ext cx="957491" cy="975787"/>
          </a:xfrm>
          <a:custGeom>
            <a:avLst/>
            <a:gdLst/>
            <a:ahLst/>
            <a:cxnLst/>
            <a:rect r="r" b="b" t="t" l="l"/>
            <a:pathLst>
              <a:path h="975787" w="957491">
                <a:moveTo>
                  <a:pt x="0" y="0"/>
                </a:moveTo>
                <a:lnTo>
                  <a:pt x="957491" y="0"/>
                </a:lnTo>
                <a:lnTo>
                  <a:pt x="957491" y="975787"/>
                </a:lnTo>
                <a:lnTo>
                  <a:pt x="0" y="975787"/>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0" id="10"/>
          <p:cNvSpPr/>
          <p:nvPr/>
        </p:nvSpPr>
        <p:spPr>
          <a:xfrm flipH="false" flipV="false" rot="0">
            <a:off x="12339205" y="3673539"/>
            <a:ext cx="414431" cy="422350"/>
          </a:xfrm>
          <a:custGeom>
            <a:avLst/>
            <a:gdLst/>
            <a:ahLst/>
            <a:cxnLst/>
            <a:rect r="r" b="b" t="t" l="l"/>
            <a:pathLst>
              <a:path h="422350" w="414431">
                <a:moveTo>
                  <a:pt x="0" y="0"/>
                </a:moveTo>
                <a:lnTo>
                  <a:pt x="414430" y="0"/>
                </a:lnTo>
                <a:lnTo>
                  <a:pt x="414430" y="422350"/>
                </a:lnTo>
                <a:lnTo>
                  <a:pt x="0" y="422350"/>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1" id="11"/>
          <p:cNvGrpSpPr/>
          <p:nvPr/>
        </p:nvGrpSpPr>
        <p:grpSpPr>
          <a:xfrm rot="0">
            <a:off x="-1074324" y="6742496"/>
            <a:ext cx="1706112" cy="1706112"/>
            <a:chOff x="0" y="0"/>
            <a:chExt cx="812800" cy="812800"/>
          </a:xfrm>
        </p:grpSpPr>
        <p:sp>
          <p:nvSpPr>
            <p:cNvPr name="Freeform 12" id="1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3" id="1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14" id="14"/>
          <p:cNvSpPr/>
          <p:nvPr/>
        </p:nvSpPr>
        <p:spPr>
          <a:xfrm flipH="false" flipV="false" rot="0">
            <a:off x="1341340" y="8246646"/>
            <a:ext cx="807848" cy="201962"/>
          </a:xfrm>
          <a:custGeom>
            <a:avLst/>
            <a:gdLst/>
            <a:ahLst/>
            <a:cxnLst/>
            <a:rect r="r" b="b" t="t" l="l"/>
            <a:pathLst>
              <a:path h="201962" w="807848">
                <a:moveTo>
                  <a:pt x="0" y="0"/>
                </a:moveTo>
                <a:lnTo>
                  <a:pt x="807848" y="0"/>
                </a:lnTo>
                <a:lnTo>
                  <a:pt x="807848" y="201962"/>
                </a:lnTo>
                <a:lnTo>
                  <a:pt x="0" y="20196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5" id="15"/>
          <p:cNvSpPr/>
          <p:nvPr/>
        </p:nvSpPr>
        <p:spPr>
          <a:xfrm flipH="false" flipV="false" rot="0">
            <a:off x="16957709" y="882134"/>
            <a:ext cx="460336" cy="306699"/>
          </a:xfrm>
          <a:custGeom>
            <a:avLst/>
            <a:gdLst/>
            <a:ahLst/>
            <a:cxnLst/>
            <a:rect r="r" b="b" t="t" l="l"/>
            <a:pathLst>
              <a:path h="306699" w="460336">
                <a:moveTo>
                  <a:pt x="0" y="0"/>
                </a:moveTo>
                <a:lnTo>
                  <a:pt x="460336" y="0"/>
                </a:lnTo>
                <a:lnTo>
                  <a:pt x="460336" y="306700"/>
                </a:lnTo>
                <a:lnTo>
                  <a:pt x="0" y="30670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6" id="16"/>
          <p:cNvSpPr/>
          <p:nvPr/>
        </p:nvSpPr>
        <p:spPr>
          <a:xfrm flipH="false" flipV="false" rot="0">
            <a:off x="631788" y="565614"/>
            <a:ext cx="9275528" cy="1599229"/>
          </a:xfrm>
          <a:custGeom>
            <a:avLst/>
            <a:gdLst/>
            <a:ahLst/>
            <a:cxnLst/>
            <a:rect r="r" b="b" t="t" l="l"/>
            <a:pathLst>
              <a:path h="1599229" w="9275528">
                <a:moveTo>
                  <a:pt x="0" y="0"/>
                </a:moveTo>
                <a:lnTo>
                  <a:pt x="9275528" y="0"/>
                </a:lnTo>
                <a:lnTo>
                  <a:pt x="9275528" y="1599229"/>
                </a:lnTo>
                <a:lnTo>
                  <a:pt x="0" y="1599229"/>
                </a:lnTo>
                <a:lnTo>
                  <a:pt x="0" y="0"/>
                </a:lnTo>
                <a:close/>
              </a:path>
            </a:pathLst>
          </a:custGeom>
          <a:blipFill>
            <a:blip r:embed="rId10"/>
            <a:stretch>
              <a:fillRect l="0" t="0" r="0" b="0"/>
            </a:stretch>
          </a:blipFill>
        </p:spPr>
      </p:sp>
      <p:grpSp>
        <p:nvGrpSpPr>
          <p:cNvPr name="Group 17" id="17"/>
          <p:cNvGrpSpPr/>
          <p:nvPr/>
        </p:nvGrpSpPr>
        <p:grpSpPr>
          <a:xfrm rot="0">
            <a:off x="853056" y="8950664"/>
            <a:ext cx="892208" cy="892208"/>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0" id="20"/>
          <p:cNvSpPr/>
          <p:nvPr/>
        </p:nvSpPr>
        <p:spPr>
          <a:xfrm flipH="false" flipV="false" rot="0">
            <a:off x="1040332" y="9137939"/>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grpSp>
        <p:nvGrpSpPr>
          <p:cNvPr name="Group 21" id="21"/>
          <p:cNvGrpSpPr/>
          <p:nvPr/>
        </p:nvGrpSpPr>
        <p:grpSpPr>
          <a:xfrm rot="0">
            <a:off x="12171675" y="1961804"/>
            <a:ext cx="5804881" cy="5804881"/>
            <a:chOff x="0" y="0"/>
            <a:chExt cx="6350000" cy="6350000"/>
          </a:xfrm>
        </p:grpSpPr>
        <p:sp>
          <p:nvSpPr>
            <p:cNvPr name="Freeform 22" id="22"/>
            <p:cNvSpPr/>
            <p:nvPr/>
          </p:nvSpPr>
          <p:spPr>
            <a:xfrm flipH="false" flipV="false" rot="0">
              <a:off x="541020" y="537210"/>
              <a:ext cx="5255260" cy="5255260"/>
            </a:xfrm>
            <a:custGeom>
              <a:avLst/>
              <a:gdLst/>
              <a:ahLst/>
              <a:cxnLst/>
              <a:rect r="r" b="b" t="t" l="l"/>
              <a:pathLst>
                <a:path h="5255260" w="5255260">
                  <a:moveTo>
                    <a:pt x="2627630" y="0"/>
                  </a:moveTo>
                  <a:cubicBezTo>
                    <a:pt x="1176430" y="0"/>
                    <a:pt x="0" y="1176430"/>
                    <a:pt x="0" y="2627630"/>
                  </a:cubicBezTo>
                  <a:cubicBezTo>
                    <a:pt x="0" y="4078830"/>
                    <a:pt x="1176430" y="5255260"/>
                    <a:pt x="2627630" y="5255260"/>
                  </a:cubicBezTo>
                  <a:cubicBezTo>
                    <a:pt x="4078830" y="5255260"/>
                    <a:pt x="5255260" y="4078830"/>
                    <a:pt x="5255260" y="2627630"/>
                  </a:cubicBezTo>
                  <a:cubicBezTo>
                    <a:pt x="5255260" y="1176430"/>
                    <a:pt x="4078830" y="0"/>
                    <a:pt x="2627630" y="0"/>
                  </a:cubicBezTo>
                  <a:close/>
                </a:path>
              </a:pathLst>
            </a:custGeom>
            <a:blipFill>
              <a:blip r:embed="rId13"/>
              <a:stretch>
                <a:fillRect l="0" t="0" r="0" b="0"/>
              </a:stretch>
            </a:blipFill>
          </p:spPr>
        </p:sp>
      </p:grpSp>
      <p:sp>
        <p:nvSpPr>
          <p:cNvPr name="TextBox 23" id="23"/>
          <p:cNvSpPr txBox="true"/>
          <p:nvPr/>
        </p:nvSpPr>
        <p:spPr>
          <a:xfrm rot="0">
            <a:off x="631788" y="3579914"/>
            <a:ext cx="12777602" cy="3081363"/>
          </a:xfrm>
          <a:prstGeom prst="rect">
            <a:avLst/>
          </a:prstGeom>
        </p:spPr>
        <p:txBody>
          <a:bodyPr anchor="t" rtlCol="false" tIns="0" lIns="0" bIns="0" rIns="0">
            <a:spAutoFit/>
          </a:bodyPr>
          <a:lstStyle/>
          <a:p>
            <a:pPr algn="l">
              <a:lnSpc>
                <a:spcPts val="12577"/>
              </a:lnSpc>
            </a:pPr>
            <a:r>
              <a:rPr lang="en-US" sz="7811" b="true">
                <a:solidFill>
                  <a:srgbClr val="323730"/>
                </a:solidFill>
                <a:latin typeface="Montserrat Classic Bold"/>
                <a:ea typeface="Montserrat Classic Bold"/>
                <a:cs typeface="Montserrat Classic Bold"/>
                <a:sym typeface="Montserrat Classic Bold"/>
              </a:rPr>
              <a:t>Medical Disposables Exporters</a:t>
            </a:r>
          </a:p>
        </p:txBody>
      </p:sp>
      <p:sp>
        <p:nvSpPr>
          <p:cNvPr name="TextBox 24" id="24"/>
          <p:cNvSpPr txBox="true"/>
          <p:nvPr/>
        </p:nvSpPr>
        <p:spPr>
          <a:xfrm rot="0">
            <a:off x="631788" y="2518893"/>
            <a:ext cx="5863789" cy="680021"/>
          </a:xfrm>
          <a:prstGeom prst="rect">
            <a:avLst/>
          </a:prstGeom>
        </p:spPr>
        <p:txBody>
          <a:bodyPr anchor="t" rtlCol="false" tIns="0" lIns="0" bIns="0" rIns="0">
            <a:spAutoFit/>
          </a:bodyPr>
          <a:lstStyle/>
          <a:p>
            <a:pPr algn="l">
              <a:lnSpc>
                <a:spcPts val="5969"/>
              </a:lnSpc>
            </a:pPr>
            <a:r>
              <a:rPr lang="en-US" b="true" sz="2999" spc="1385">
                <a:solidFill>
                  <a:srgbClr val="3575FE"/>
                </a:solidFill>
                <a:latin typeface="Montserrat Classic Bold"/>
                <a:ea typeface="Montserrat Classic Bold"/>
                <a:cs typeface="Montserrat Classic Bold"/>
                <a:sym typeface="Montserrat Classic Bold"/>
              </a:rPr>
              <a:t>PRESENTATION</a:t>
            </a:r>
          </a:p>
        </p:txBody>
      </p:sp>
      <p:sp>
        <p:nvSpPr>
          <p:cNvPr name="TextBox 25" id="25"/>
          <p:cNvSpPr txBox="true"/>
          <p:nvPr/>
        </p:nvSpPr>
        <p:spPr>
          <a:xfrm rot="0">
            <a:off x="2057981" y="9493345"/>
            <a:ext cx="11572678" cy="341249"/>
          </a:xfrm>
          <a:prstGeom prst="rect">
            <a:avLst/>
          </a:prstGeom>
        </p:spPr>
        <p:txBody>
          <a:bodyPr anchor="t" rtlCol="false" tIns="0" lIns="0" bIns="0" rIns="0">
            <a:spAutoFit/>
          </a:bodyPr>
          <a:lstStyle/>
          <a:p>
            <a:pPr algn="l">
              <a:lnSpc>
                <a:spcPts val="2727"/>
              </a:lnSpc>
            </a:pPr>
            <a:r>
              <a:rPr lang="en-US" b="true" sz="2199" spc="-43" u="sng">
                <a:solidFill>
                  <a:srgbClr val="000000"/>
                </a:solidFill>
                <a:latin typeface="Montserrat Bold"/>
                <a:ea typeface="Montserrat Bold"/>
                <a:cs typeface="Montserrat Bold"/>
                <a:sym typeface="Montserrat Bold"/>
              </a:rPr>
              <a:t>https://www.naugramedical.com/medical-disposables</a:t>
            </a:r>
          </a:p>
        </p:txBody>
      </p:sp>
      <p:sp>
        <p:nvSpPr>
          <p:cNvPr name="TextBox 26" id="26"/>
          <p:cNvSpPr txBox="true"/>
          <p:nvPr/>
        </p:nvSpPr>
        <p:spPr>
          <a:xfrm rot="0">
            <a:off x="2057981" y="8903039"/>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grpSp>
        <p:nvGrpSpPr>
          <p:cNvPr name="Group 8" id="8"/>
          <p:cNvGrpSpPr/>
          <p:nvPr/>
        </p:nvGrpSpPr>
        <p:grpSpPr>
          <a:xfrm rot="0">
            <a:off x="-5920004" y="3666215"/>
            <a:ext cx="15741078" cy="15741078"/>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0" id="10"/>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grpSp>
        <p:nvGrpSpPr>
          <p:cNvPr name="Group 11" id="11"/>
          <p:cNvGrpSpPr>
            <a:grpSpLocks noChangeAspect="true"/>
          </p:cNvGrpSpPr>
          <p:nvPr/>
        </p:nvGrpSpPr>
        <p:grpSpPr>
          <a:xfrm rot="0">
            <a:off x="2588325" y="1860724"/>
            <a:ext cx="6555675" cy="6775101"/>
            <a:chOff x="0" y="0"/>
            <a:chExt cx="6362700" cy="6575666"/>
          </a:xfrm>
        </p:grpSpPr>
        <p:sp>
          <p:nvSpPr>
            <p:cNvPr name="Freeform 12" id="12"/>
            <p:cNvSpPr/>
            <p:nvPr/>
          </p:nvSpPr>
          <p:spPr>
            <a:xfrm flipH="false" flipV="false" rot="0">
              <a:off x="6350" y="6350"/>
              <a:ext cx="6350012" cy="6562979"/>
            </a:xfrm>
            <a:custGeom>
              <a:avLst/>
              <a:gdLst/>
              <a:ahLst/>
              <a:cxnLst/>
              <a:rect r="r" b="b" t="t" l="l"/>
              <a:pathLst>
                <a:path h="6562979" w="6350012">
                  <a:moveTo>
                    <a:pt x="6350000" y="5480583"/>
                  </a:moveTo>
                  <a:cubicBezTo>
                    <a:pt x="6350000" y="6078372"/>
                    <a:pt x="5865419" y="6562979"/>
                    <a:pt x="5267617" y="6562979"/>
                  </a:cubicBezTo>
                  <a:lnTo>
                    <a:pt x="1082383" y="6562979"/>
                  </a:lnTo>
                  <a:cubicBezTo>
                    <a:pt x="484594" y="6562979"/>
                    <a:pt x="0" y="6078385"/>
                    <a:pt x="0" y="5480583"/>
                  </a:cubicBezTo>
                  <a:lnTo>
                    <a:pt x="0" y="1082383"/>
                  </a:lnTo>
                  <a:cubicBezTo>
                    <a:pt x="0" y="484594"/>
                    <a:pt x="484581" y="0"/>
                    <a:pt x="1082383" y="0"/>
                  </a:cubicBezTo>
                  <a:lnTo>
                    <a:pt x="5267630" y="0"/>
                  </a:lnTo>
                  <a:cubicBezTo>
                    <a:pt x="5865419" y="0"/>
                    <a:pt x="6350012" y="484594"/>
                    <a:pt x="6350012" y="1082383"/>
                  </a:cubicBezTo>
                  <a:lnTo>
                    <a:pt x="6350012" y="5480583"/>
                  </a:lnTo>
                  <a:close/>
                </a:path>
              </a:pathLst>
            </a:custGeom>
            <a:blipFill>
              <a:blip r:embed="rId2"/>
              <a:stretch>
                <a:fillRect l="-6337" t="0" r="-6337" b="0"/>
              </a:stretch>
            </a:blipFill>
          </p:spPr>
        </p:sp>
      </p:grpSp>
      <p:sp>
        <p:nvSpPr>
          <p:cNvPr name="Freeform 13" id="13"/>
          <p:cNvSpPr/>
          <p:nvPr/>
        </p:nvSpPr>
        <p:spPr>
          <a:xfrm flipH="false" flipV="false" rot="0">
            <a:off x="10558199" y="3484618"/>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grpSp>
        <p:nvGrpSpPr>
          <p:cNvPr name="Group 14" id="14"/>
          <p:cNvGrpSpPr/>
          <p:nvPr/>
        </p:nvGrpSpPr>
        <p:grpSpPr>
          <a:xfrm rot="0">
            <a:off x="1953923" y="4509098"/>
            <a:ext cx="1268804" cy="1268804"/>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7" id="17"/>
          <p:cNvSpPr/>
          <p:nvPr/>
        </p:nvSpPr>
        <p:spPr>
          <a:xfrm flipH="false" flipV="false" rot="0">
            <a:off x="17076036" y="7780213"/>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5">
              <a:alphaModFix amt="25000"/>
              <a:extLst>
                <a:ext uri="{96DAC541-7B7A-43D3-8B79-37D633B846F1}">
                  <asvg:svgBlip xmlns:asvg="http://schemas.microsoft.com/office/drawing/2016/SVG/main" r:embed="rId6"/>
                </a:ext>
              </a:extLst>
            </a:blip>
            <a:stretch>
              <a:fillRect l="0" t="0" r="0" b="0"/>
            </a:stretch>
          </a:blipFill>
        </p:spPr>
      </p:sp>
      <p:sp>
        <p:nvSpPr>
          <p:cNvPr name="Freeform 18" id="18"/>
          <p:cNvSpPr/>
          <p:nvPr/>
        </p:nvSpPr>
        <p:spPr>
          <a:xfrm flipH="false" flipV="false" rot="0">
            <a:off x="9567043"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5">
              <a:alphaModFix amt="25000"/>
              <a:extLst>
                <a:ext uri="{96DAC541-7B7A-43D3-8B79-37D633B846F1}">
                  <asvg:svgBlip xmlns:asvg="http://schemas.microsoft.com/office/drawing/2016/SVG/main" r:embed="rId6"/>
                </a:ext>
              </a:extLst>
            </a:blip>
            <a:stretch>
              <a:fillRect l="0" t="0" r="0" b="0"/>
            </a:stretch>
          </a:blipFill>
        </p:spPr>
      </p:sp>
      <p:sp>
        <p:nvSpPr>
          <p:cNvPr name="Freeform 19" id="19"/>
          <p:cNvSpPr/>
          <p:nvPr/>
        </p:nvSpPr>
        <p:spPr>
          <a:xfrm flipH="false" flipV="false" rot="0">
            <a:off x="821485" y="6701590"/>
            <a:ext cx="414431" cy="422350"/>
          </a:xfrm>
          <a:custGeom>
            <a:avLst/>
            <a:gdLst/>
            <a:ahLst/>
            <a:cxnLst/>
            <a:rect r="r" b="b" t="t" l="l"/>
            <a:pathLst>
              <a:path h="422350" w="414431">
                <a:moveTo>
                  <a:pt x="0" y="0"/>
                </a:moveTo>
                <a:lnTo>
                  <a:pt x="414430" y="0"/>
                </a:lnTo>
                <a:lnTo>
                  <a:pt x="414430" y="422349"/>
                </a:lnTo>
                <a:lnTo>
                  <a:pt x="0" y="422349"/>
                </a:lnTo>
                <a:lnTo>
                  <a:pt x="0" y="0"/>
                </a:lnTo>
                <a:close/>
              </a:path>
            </a:pathLst>
          </a:custGeom>
          <a:blipFill>
            <a:blip r:embed="rId7">
              <a:alphaModFix amt="25000"/>
              <a:extLst>
                <a:ext uri="{96DAC541-7B7A-43D3-8B79-37D633B846F1}">
                  <asvg:svgBlip xmlns:asvg="http://schemas.microsoft.com/office/drawing/2016/SVG/main" r:embed="rId8"/>
                </a:ext>
              </a:extLst>
            </a:blip>
            <a:stretch>
              <a:fillRect l="0" t="0" r="0" b="0"/>
            </a:stretch>
          </a:blipFill>
        </p:spPr>
      </p:sp>
      <p:grpSp>
        <p:nvGrpSpPr>
          <p:cNvPr name="Group 20" id="20"/>
          <p:cNvGrpSpPr/>
          <p:nvPr/>
        </p:nvGrpSpPr>
        <p:grpSpPr>
          <a:xfrm rot="0">
            <a:off x="17259300" y="-670628"/>
            <a:ext cx="1706112" cy="1706112"/>
            <a:chOff x="0" y="0"/>
            <a:chExt cx="812800" cy="812800"/>
          </a:xfrm>
        </p:grpSpPr>
        <p:sp>
          <p:nvSpPr>
            <p:cNvPr name="Freeform 21" id="21"/>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2" id="22"/>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3" id="23"/>
          <p:cNvSpPr/>
          <p:nvPr/>
        </p:nvSpPr>
        <p:spPr>
          <a:xfrm flipH="false" flipV="false" rot="0">
            <a:off x="15201900" y="10287000"/>
            <a:ext cx="4114800" cy="4114800"/>
          </a:xfrm>
          <a:custGeom>
            <a:avLst/>
            <a:gdLst/>
            <a:ahLst/>
            <a:cxnLst/>
            <a:rect r="r" b="b" t="t" l="l"/>
            <a:pathLst>
              <a:path h="4114800" w="4114800">
                <a:moveTo>
                  <a:pt x="0" y="0"/>
                </a:moveTo>
                <a:lnTo>
                  <a:pt x="4114800" y="0"/>
                </a:lnTo>
                <a:lnTo>
                  <a:pt x="4114800" y="4114800"/>
                </a:lnTo>
                <a:lnTo>
                  <a:pt x="0" y="411480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Freeform 24" id="24"/>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Freeform 25" id="25"/>
          <p:cNvSpPr/>
          <p:nvPr/>
        </p:nvSpPr>
        <p:spPr>
          <a:xfrm flipH="false" flipV="false" rot="0">
            <a:off x="2334609" y="4841457"/>
            <a:ext cx="507431" cy="604085"/>
          </a:xfrm>
          <a:custGeom>
            <a:avLst/>
            <a:gdLst/>
            <a:ahLst/>
            <a:cxnLst/>
            <a:rect r="r" b="b" t="t" l="l"/>
            <a:pathLst>
              <a:path h="604085" w="507431">
                <a:moveTo>
                  <a:pt x="0" y="0"/>
                </a:moveTo>
                <a:lnTo>
                  <a:pt x="507431" y="0"/>
                </a:lnTo>
                <a:lnTo>
                  <a:pt x="507431" y="604086"/>
                </a:lnTo>
                <a:lnTo>
                  <a:pt x="0" y="604086"/>
                </a:lnTo>
                <a:lnTo>
                  <a:pt x="0" y="0"/>
                </a:lnTo>
                <a:close/>
              </a:path>
            </a:pathLst>
          </a:custGeom>
          <a:blipFill>
            <a:blip r:embed="rId13">
              <a:extLst>
                <a:ext uri="{96DAC541-7B7A-43D3-8B79-37D633B846F1}">
                  <asvg:svgBlip xmlns:asvg="http://schemas.microsoft.com/office/drawing/2016/SVG/main" r:embed="rId14"/>
                </a:ext>
              </a:extLst>
            </a:blip>
            <a:stretch>
              <a:fillRect l="0" t="0" r="0" b="0"/>
            </a:stretch>
          </a:blipFill>
        </p:spPr>
      </p:sp>
      <p:sp>
        <p:nvSpPr>
          <p:cNvPr name="Freeform 26" id="26"/>
          <p:cNvSpPr/>
          <p:nvPr/>
        </p:nvSpPr>
        <p:spPr>
          <a:xfrm flipH="false" flipV="false" rot="0">
            <a:off x="553699" y="248668"/>
            <a:ext cx="6481381" cy="1117479"/>
          </a:xfrm>
          <a:custGeom>
            <a:avLst/>
            <a:gdLst/>
            <a:ahLst/>
            <a:cxnLst/>
            <a:rect r="r" b="b" t="t" l="l"/>
            <a:pathLst>
              <a:path h="1117479" w="6481381">
                <a:moveTo>
                  <a:pt x="0" y="0"/>
                </a:moveTo>
                <a:lnTo>
                  <a:pt x="6481381" y="0"/>
                </a:lnTo>
                <a:lnTo>
                  <a:pt x="6481381" y="1117479"/>
                </a:lnTo>
                <a:lnTo>
                  <a:pt x="0" y="1117479"/>
                </a:lnTo>
                <a:lnTo>
                  <a:pt x="0" y="0"/>
                </a:lnTo>
                <a:close/>
              </a:path>
            </a:pathLst>
          </a:custGeom>
          <a:blipFill>
            <a:blip r:embed="rId15"/>
            <a:stretch>
              <a:fillRect l="0" t="0" r="0" b="0"/>
            </a:stretch>
          </a:blipFill>
        </p:spPr>
      </p:sp>
      <p:grpSp>
        <p:nvGrpSpPr>
          <p:cNvPr name="Group 27" id="27"/>
          <p:cNvGrpSpPr/>
          <p:nvPr/>
        </p:nvGrpSpPr>
        <p:grpSpPr>
          <a:xfrm rot="0">
            <a:off x="553699" y="9044281"/>
            <a:ext cx="892208" cy="892208"/>
            <a:chOff x="0" y="0"/>
            <a:chExt cx="812800" cy="812800"/>
          </a:xfrm>
        </p:grpSpPr>
        <p:sp>
          <p:nvSpPr>
            <p:cNvPr name="Freeform 28" id="2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9" id="29"/>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30" id="30"/>
          <p:cNvSpPr/>
          <p:nvPr/>
        </p:nvSpPr>
        <p:spPr>
          <a:xfrm flipH="false" flipV="false" rot="0">
            <a:off x="740975" y="9231556"/>
            <a:ext cx="517657" cy="517657"/>
          </a:xfrm>
          <a:custGeom>
            <a:avLst/>
            <a:gdLst/>
            <a:ahLst/>
            <a:cxnLst/>
            <a:rect r="r" b="b" t="t" l="l"/>
            <a:pathLst>
              <a:path h="517657" w="517657">
                <a:moveTo>
                  <a:pt x="0" y="0"/>
                </a:moveTo>
                <a:lnTo>
                  <a:pt x="517656" y="0"/>
                </a:lnTo>
                <a:lnTo>
                  <a:pt x="517656" y="517657"/>
                </a:lnTo>
                <a:lnTo>
                  <a:pt x="0" y="517657"/>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TextBox 31" id="31"/>
          <p:cNvSpPr txBox="true"/>
          <p:nvPr/>
        </p:nvSpPr>
        <p:spPr>
          <a:xfrm rot="0">
            <a:off x="10496550" y="4047215"/>
            <a:ext cx="7169186" cy="3956685"/>
          </a:xfrm>
          <a:prstGeom prst="rect">
            <a:avLst/>
          </a:prstGeom>
        </p:spPr>
        <p:txBody>
          <a:bodyPr anchor="t" rtlCol="false" tIns="0" lIns="0" bIns="0" rIns="0">
            <a:spAutoFit/>
          </a:bodyPr>
          <a:lstStyle/>
          <a:p>
            <a:pPr algn="l">
              <a:lnSpc>
                <a:spcPts val="3900"/>
              </a:lnSpc>
            </a:pPr>
            <a:r>
              <a:rPr lang="en-US" sz="2600">
                <a:solidFill>
                  <a:srgbClr val="000000"/>
                </a:solidFill>
                <a:latin typeface="Montserrat Classic"/>
                <a:ea typeface="Montserrat Classic"/>
                <a:cs typeface="Montserrat Classic"/>
                <a:sym typeface="Montserrat Classic"/>
              </a:rPr>
              <a:t>NaugraMedical is a leading hospital and medical lab equipments manufacturers, supplier and exporters in India. NaugraMedical is manufacturing &amp; supplying a best quality of medical and hospital lab instruments in all over the world.</a:t>
            </a:r>
          </a:p>
          <a:p>
            <a:pPr algn="l">
              <a:lnSpc>
                <a:spcPts val="4050"/>
              </a:lnSpc>
            </a:pPr>
          </a:p>
        </p:txBody>
      </p:sp>
      <p:sp>
        <p:nvSpPr>
          <p:cNvPr name="TextBox 32" id="32"/>
          <p:cNvSpPr txBox="true"/>
          <p:nvPr/>
        </p:nvSpPr>
        <p:spPr>
          <a:xfrm rot="0">
            <a:off x="10496550" y="2196904"/>
            <a:ext cx="513199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About Us</a:t>
            </a:r>
          </a:p>
        </p:txBody>
      </p:sp>
      <p:sp>
        <p:nvSpPr>
          <p:cNvPr name="TextBox 33" id="33"/>
          <p:cNvSpPr txBox="true"/>
          <p:nvPr/>
        </p:nvSpPr>
        <p:spPr>
          <a:xfrm rot="0">
            <a:off x="1758623" y="9586963"/>
            <a:ext cx="13259963" cy="322707"/>
          </a:xfrm>
          <a:prstGeom prst="rect">
            <a:avLst/>
          </a:prstGeom>
        </p:spPr>
        <p:txBody>
          <a:bodyPr anchor="t" rtlCol="false" tIns="0" lIns="0" bIns="0" rIns="0">
            <a:spAutoFit/>
          </a:bodyPr>
          <a:lstStyle/>
          <a:p>
            <a:pPr algn="l">
              <a:lnSpc>
                <a:spcPts val="2604"/>
              </a:lnSpc>
            </a:pPr>
            <a:r>
              <a:rPr lang="en-US" b="true" sz="2100" spc="-42" u="sng">
                <a:solidFill>
                  <a:srgbClr val="000000"/>
                </a:solidFill>
                <a:latin typeface="Montserrat Bold"/>
                <a:ea typeface="Montserrat Bold"/>
                <a:cs typeface="Montserrat Bold"/>
                <a:sym typeface="Montserrat Bold"/>
                <a:hlinkClick r:id="rId18" tooltip="https://www.naugramedical.com/medical-disposables"/>
              </a:rPr>
              <a:t>https://www.naugramedical.com/medical-disposables</a:t>
            </a:r>
          </a:p>
        </p:txBody>
      </p:sp>
      <p:sp>
        <p:nvSpPr>
          <p:cNvPr name="TextBox 34" id="34"/>
          <p:cNvSpPr txBox="true"/>
          <p:nvPr/>
        </p:nvSpPr>
        <p:spPr>
          <a:xfrm rot="0">
            <a:off x="1758623" y="8996656"/>
            <a:ext cx="1735809" cy="422176"/>
          </a:xfrm>
          <a:prstGeom prst="rect">
            <a:avLst/>
          </a:prstGeom>
        </p:spPr>
        <p:txBody>
          <a:bodyPr anchor="t" rtlCol="false" tIns="0" lIns="0" bIns="0" rIns="0">
            <a:spAutoFit/>
          </a:bodyPr>
          <a:lstStyle/>
          <a:p>
            <a:pPr algn="l">
              <a:lnSpc>
                <a:spcPts val="3499"/>
              </a:lnSpc>
            </a:pPr>
            <a:r>
              <a:rPr lang="en-US" sz="2499" b="true">
                <a:solidFill>
                  <a:srgbClr val="FFFFFF"/>
                </a:solidFill>
                <a:latin typeface="Montserrat Classic Bold"/>
                <a:ea typeface="Montserrat Classic Bold"/>
                <a:cs typeface="Montserrat Classic Bold"/>
                <a:sym typeface="Montserrat Classic Bold"/>
              </a:rPr>
              <a:t>Website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0">
            <a:off x="-449337" y="0"/>
            <a:ext cx="4994253" cy="10997737"/>
            <a:chOff x="0" y="0"/>
            <a:chExt cx="1315359" cy="2896523"/>
          </a:xfrm>
        </p:grpSpPr>
        <p:sp>
          <p:nvSpPr>
            <p:cNvPr name="Freeform 3" id="3"/>
            <p:cNvSpPr/>
            <p:nvPr/>
          </p:nvSpPr>
          <p:spPr>
            <a:xfrm flipH="false" flipV="false" rot="0">
              <a:off x="0" y="0"/>
              <a:ext cx="1315359" cy="2896523"/>
            </a:xfrm>
            <a:custGeom>
              <a:avLst/>
              <a:gdLst/>
              <a:ahLst/>
              <a:cxnLst/>
              <a:rect r="r" b="b" t="t" l="l"/>
              <a:pathLst>
                <a:path h="2896523" w="1315359">
                  <a:moveTo>
                    <a:pt x="83709" y="0"/>
                  </a:moveTo>
                  <a:lnTo>
                    <a:pt x="1231650" y="0"/>
                  </a:lnTo>
                  <a:cubicBezTo>
                    <a:pt x="1253851" y="0"/>
                    <a:pt x="1275143" y="8819"/>
                    <a:pt x="1290841" y="24518"/>
                  </a:cubicBezTo>
                  <a:cubicBezTo>
                    <a:pt x="1306539" y="40216"/>
                    <a:pt x="1315359" y="61508"/>
                    <a:pt x="1315359" y="83709"/>
                  </a:cubicBezTo>
                  <a:lnTo>
                    <a:pt x="1315359" y="2812814"/>
                  </a:lnTo>
                  <a:cubicBezTo>
                    <a:pt x="1315359" y="2835015"/>
                    <a:pt x="1306539" y="2856307"/>
                    <a:pt x="1290841" y="2872006"/>
                  </a:cubicBezTo>
                  <a:cubicBezTo>
                    <a:pt x="1275143" y="2887704"/>
                    <a:pt x="1253851" y="2896523"/>
                    <a:pt x="1231650" y="2896523"/>
                  </a:cubicBezTo>
                  <a:lnTo>
                    <a:pt x="83709" y="2896523"/>
                  </a:lnTo>
                  <a:cubicBezTo>
                    <a:pt x="61508" y="2896523"/>
                    <a:pt x="40216" y="2887704"/>
                    <a:pt x="24518" y="2872006"/>
                  </a:cubicBezTo>
                  <a:cubicBezTo>
                    <a:pt x="8819" y="2856307"/>
                    <a:pt x="0" y="2835015"/>
                    <a:pt x="0" y="2812814"/>
                  </a:cubicBezTo>
                  <a:lnTo>
                    <a:pt x="0" y="83709"/>
                  </a:lnTo>
                  <a:cubicBezTo>
                    <a:pt x="0" y="61508"/>
                    <a:pt x="8819" y="40216"/>
                    <a:pt x="24518" y="24518"/>
                  </a:cubicBezTo>
                  <a:cubicBezTo>
                    <a:pt x="40216" y="8819"/>
                    <a:pt x="61508" y="0"/>
                    <a:pt x="83709" y="0"/>
                  </a:cubicBezTo>
                  <a:close/>
                </a:path>
              </a:pathLst>
            </a:custGeom>
            <a:solidFill>
              <a:srgbClr val="3575FE"/>
            </a:solidFill>
          </p:spPr>
        </p:sp>
        <p:sp>
          <p:nvSpPr>
            <p:cNvPr name="TextBox 4" id="4"/>
            <p:cNvSpPr txBox="true"/>
            <p:nvPr/>
          </p:nvSpPr>
          <p:spPr>
            <a:xfrm>
              <a:off x="0" y="9525"/>
              <a:ext cx="1315359" cy="2886998"/>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5400000">
            <a:off x="17288173" y="7614320"/>
            <a:ext cx="643831" cy="1902880"/>
            <a:chOff x="0" y="0"/>
            <a:chExt cx="660400" cy="1951851"/>
          </a:xfrm>
        </p:grpSpPr>
        <p:sp>
          <p:nvSpPr>
            <p:cNvPr name="Freeform 6" id="6"/>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7" id="7"/>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8" id="8"/>
          <p:cNvGrpSpPr/>
          <p:nvPr/>
        </p:nvGrpSpPr>
        <p:grpSpPr>
          <a:xfrm rot="0">
            <a:off x="16615568" y="8243845"/>
            <a:ext cx="643732" cy="643732"/>
            <a:chOff x="0" y="0"/>
            <a:chExt cx="812800" cy="812800"/>
          </a:xfrm>
        </p:grpSpPr>
        <p:sp>
          <p:nvSpPr>
            <p:cNvPr name="Freeform 9" id="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0" id="10"/>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11" id="11"/>
          <p:cNvSpPr/>
          <p:nvPr/>
        </p:nvSpPr>
        <p:spPr>
          <a:xfrm flipH="false" flipV="false" rot="0">
            <a:off x="16874441" y="8382688"/>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12" id="12"/>
          <p:cNvSpPr/>
          <p:nvPr/>
        </p:nvSpPr>
        <p:spPr>
          <a:xfrm flipH="false" flipV="false" rot="0">
            <a:off x="15292761" y="8274841"/>
            <a:ext cx="366528" cy="373532"/>
          </a:xfrm>
          <a:custGeom>
            <a:avLst/>
            <a:gdLst/>
            <a:ahLst/>
            <a:cxnLst/>
            <a:rect r="r" b="b" t="t" l="l"/>
            <a:pathLst>
              <a:path h="373532" w="366528">
                <a:moveTo>
                  <a:pt x="0" y="0"/>
                </a:moveTo>
                <a:lnTo>
                  <a:pt x="366528" y="0"/>
                </a:lnTo>
                <a:lnTo>
                  <a:pt x="366528" y="373532"/>
                </a:lnTo>
                <a:lnTo>
                  <a:pt x="0" y="373532"/>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sp>
        <p:nvSpPr>
          <p:cNvPr name="Freeform 13" id="13"/>
          <p:cNvSpPr/>
          <p:nvPr/>
        </p:nvSpPr>
        <p:spPr>
          <a:xfrm flipH="false" flipV="false" rot="0">
            <a:off x="11974880" y="438424"/>
            <a:ext cx="832207" cy="848109"/>
          </a:xfrm>
          <a:custGeom>
            <a:avLst/>
            <a:gdLst/>
            <a:ahLst/>
            <a:cxnLst/>
            <a:rect r="r" b="b" t="t" l="l"/>
            <a:pathLst>
              <a:path h="848109" w="832207">
                <a:moveTo>
                  <a:pt x="0" y="0"/>
                </a:moveTo>
                <a:lnTo>
                  <a:pt x="832207" y="0"/>
                </a:lnTo>
                <a:lnTo>
                  <a:pt x="832207" y="848109"/>
                </a:lnTo>
                <a:lnTo>
                  <a:pt x="0" y="848109"/>
                </a:lnTo>
                <a:lnTo>
                  <a:pt x="0" y="0"/>
                </a:lnTo>
                <a:close/>
              </a:path>
            </a:pathLst>
          </a:custGeom>
          <a:blipFill>
            <a:blip r:embed="rId4">
              <a:alphaModFix amt="25000"/>
              <a:extLst>
                <a:ext uri="{96DAC541-7B7A-43D3-8B79-37D633B846F1}">
                  <asvg:svgBlip xmlns:asvg="http://schemas.microsoft.com/office/drawing/2016/SVG/main" r:embed="rId5"/>
                </a:ext>
              </a:extLst>
            </a:blip>
            <a:stretch>
              <a:fillRect l="0" t="0" r="0" b="0"/>
            </a:stretch>
          </a:blipFill>
        </p:spPr>
      </p:sp>
      <p:grpSp>
        <p:nvGrpSpPr>
          <p:cNvPr name="Group 14" id="14"/>
          <p:cNvGrpSpPr/>
          <p:nvPr/>
        </p:nvGrpSpPr>
        <p:grpSpPr>
          <a:xfrm rot="0">
            <a:off x="16254765" y="-670628"/>
            <a:ext cx="2710648" cy="2710648"/>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6" id="16"/>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17" id="17"/>
          <p:cNvGrpSpPr/>
          <p:nvPr/>
        </p:nvGrpSpPr>
        <p:grpSpPr>
          <a:xfrm rot="0">
            <a:off x="17610088" y="1286533"/>
            <a:ext cx="1482057" cy="1482057"/>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19" id="19"/>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0" id="20"/>
          <p:cNvSpPr/>
          <p:nvPr/>
        </p:nvSpPr>
        <p:spPr>
          <a:xfrm flipH="false" flipV="false" rot="0">
            <a:off x="4906929" y="195720"/>
            <a:ext cx="5672117" cy="977951"/>
          </a:xfrm>
          <a:custGeom>
            <a:avLst/>
            <a:gdLst/>
            <a:ahLst/>
            <a:cxnLst/>
            <a:rect r="r" b="b" t="t" l="l"/>
            <a:pathLst>
              <a:path h="977951" w="5672117">
                <a:moveTo>
                  <a:pt x="0" y="0"/>
                </a:moveTo>
                <a:lnTo>
                  <a:pt x="5672118" y="0"/>
                </a:lnTo>
                <a:lnTo>
                  <a:pt x="5672118" y="977951"/>
                </a:lnTo>
                <a:lnTo>
                  <a:pt x="0" y="977951"/>
                </a:lnTo>
                <a:lnTo>
                  <a:pt x="0" y="0"/>
                </a:lnTo>
                <a:close/>
              </a:path>
            </a:pathLst>
          </a:custGeom>
          <a:blipFill>
            <a:blip r:embed="rId6"/>
            <a:stretch>
              <a:fillRect l="0" t="0" r="0" b="0"/>
            </a:stretch>
          </a:blipFill>
        </p:spPr>
      </p:sp>
      <p:grpSp>
        <p:nvGrpSpPr>
          <p:cNvPr name="Group 21" id="21"/>
          <p:cNvGrpSpPr/>
          <p:nvPr/>
        </p:nvGrpSpPr>
        <p:grpSpPr>
          <a:xfrm rot="0">
            <a:off x="5441338" y="8965379"/>
            <a:ext cx="817116" cy="817116"/>
            <a:chOff x="0" y="0"/>
            <a:chExt cx="812800" cy="812800"/>
          </a:xfrm>
        </p:grpSpPr>
        <p:sp>
          <p:nvSpPr>
            <p:cNvPr name="Freeform 22" id="2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3" id="23"/>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24" id="24"/>
          <p:cNvSpPr/>
          <p:nvPr/>
        </p:nvSpPr>
        <p:spPr>
          <a:xfrm flipH="false" flipV="false" rot="0">
            <a:off x="5612852" y="9136893"/>
            <a:ext cx="474088" cy="474088"/>
          </a:xfrm>
          <a:custGeom>
            <a:avLst/>
            <a:gdLst/>
            <a:ahLst/>
            <a:cxnLst/>
            <a:rect r="r" b="b" t="t" l="l"/>
            <a:pathLst>
              <a:path h="474088" w="474088">
                <a:moveTo>
                  <a:pt x="0" y="0"/>
                </a:moveTo>
                <a:lnTo>
                  <a:pt x="474088" y="0"/>
                </a:lnTo>
                <a:lnTo>
                  <a:pt x="474088" y="474089"/>
                </a:lnTo>
                <a:lnTo>
                  <a:pt x="0" y="47408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25" id="25"/>
          <p:cNvSpPr txBox="true"/>
          <p:nvPr/>
        </p:nvSpPr>
        <p:spPr>
          <a:xfrm rot="0">
            <a:off x="5799872" y="2580731"/>
            <a:ext cx="11635615" cy="5984980"/>
          </a:xfrm>
          <a:prstGeom prst="rect">
            <a:avLst/>
          </a:prstGeom>
        </p:spPr>
        <p:txBody>
          <a:bodyPr anchor="t" rtlCol="false" tIns="0" lIns="0" bIns="0" rIns="0">
            <a:spAutoFit/>
          </a:bodyPr>
          <a:lstStyle/>
          <a:p>
            <a:pPr algn="just">
              <a:lnSpc>
                <a:spcPts val="4970"/>
              </a:lnSpc>
            </a:pPr>
          </a:p>
          <a:p>
            <a:pPr algn="just">
              <a:lnSpc>
                <a:spcPts val="5270"/>
              </a:lnSpc>
            </a:pPr>
            <a:r>
              <a:rPr lang="en-US" sz="3513">
                <a:solidFill>
                  <a:srgbClr val="000000"/>
                </a:solidFill>
                <a:latin typeface="Arial"/>
                <a:ea typeface="Arial"/>
                <a:cs typeface="Arial"/>
                <a:sym typeface="Arial"/>
              </a:rPr>
              <a:t>Naugra Medical is a trusted Medical Disposables Exporter, offering a wide range of high-quality, sterile, and reliable disposable medical products. We cater to hospitals, clinics, and healthcare facilities worldwide, ensuring safety and hygiene in every product. Our extensive inventory includes syringes, gloves, masks, and surgical gowns, meeting international standards.</a:t>
            </a:r>
          </a:p>
          <a:p>
            <a:pPr algn="just">
              <a:lnSpc>
                <a:spcPts val="5270"/>
              </a:lnSpc>
            </a:pPr>
          </a:p>
        </p:txBody>
      </p:sp>
      <p:sp>
        <p:nvSpPr>
          <p:cNvPr name="TextBox 26" id="26"/>
          <p:cNvSpPr txBox="true"/>
          <p:nvPr/>
        </p:nvSpPr>
        <p:spPr>
          <a:xfrm rot="0">
            <a:off x="5799872" y="1982958"/>
            <a:ext cx="11810217" cy="789939"/>
          </a:xfrm>
          <a:prstGeom prst="rect">
            <a:avLst/>
          </a:prstGeom>
        </p:spPr>
        <p:txBody>
          <a:bodyPr anchor="t" rtlCol="false" tIns="0" lIns="0" bIns="0" rIns="0">
            <a:spAutoFit/>
          </a:bodyPr>
          <a:lstStyle/>
          <a:p>
            <a:pPr algn="l">
              <a:lnSpc>
                <a:spcPts val="6665"/>
              </a:lnSpc>
            </a:pPr>
            <a:r>
              <a:rPr lang="en-US" sz="4300" b="true">
                <a:solidFill>
                  <a:srgbClr val="193378"/>
                </a:solidFill>
                <a:latin typeface="Montserrat Classic Bold"/>
                <a:ea typeface="Montserrat Classic Bold"/>
                <a:cs typeface="Montserrat Classic Bold"/>
                <a:sym typeface="Montserrat Classic Bold"/>
              </a:rPr>
              <a:t>Medical Disposables Exporters</a:t>
            </a:r>
          </a:p>
        </p:txBody>
      </p:sp>
      <p:sp>
        <p:nvSpPr>
          <p:cNvPr name="TextBox 27" id="27"/>
          <p:cNvSpPr txBox="true"/>
          <p:nvPr/>
        </p:nvSpPr>
        <p:spPr>
          <a:xfrm rot="0">
            <a:off x="6628992" y="9306892"/>
            <a:ext cx="11415341" cy="304090"/>
          </a:xfrm>
          <a:prstGeom prst="rect">
            <a:avLst/>
          </a:prstGeom>
        </p:spPr>
        <p:txBody>
          <a:bodyPr anchor="t" rtlCol="false" tIns="0" lIns="0" bIns="0" rIns="0">
            <a:spAutoFit/>
          </a:bodyPr>
          <a:lstStyle/>
          <a:p>
            <a:pPr algn="l">
              <a:lnSpc>
                <a:spcPts val="2498"/>
              </a:lnSpc>
            </a:pPr>
            <a:r>
              <a:rPr lang="en-US" b="true" sz="2014" spc="-40" u="sng">
                <a:solidFill>
                  <a:srgbClr val="000000"/>
                </a:solidFill>
                <a:latin typeface="Montserrat Bold"/>
                <a:ea typeface="Montserrat Bold"/>
                <a:cs typeface="Montserrat Bold"/>
                <a:sym typeface="Montserrat Bold"/>
              </a:rPr>
              <a:t>https://www.naugramedical.com/medical-disposables</a:t>
            </a:r>
          </a:p>
        </p:txBody>
      </p:sp>
      <p:sp>
        <p:nvSpPr>
          <p:cNvPr name="TextBox 28" id="28"/>
          <p:cNvSpPr txBox="true"/>
          <p:nvPr/>
        </p:nvSpPr>
        <p:spPr>
          <a:xfrm rot="0">
            <a:off x="6628992" y="8668537"/>
            <a:ext cx="1589716" cy="390652"/>
          </a:xfrm>
          <a:prstGeom prst="rect">
            <a:avLst/>
          </a:prstGeom>
        </p:spPr>
        <p:txBody>
          <a:bodyPr anchor="t" rtlCol="false" tIns="0" lIns="0" bIns="0" rIns="0">
            <a:spAutoFit/>
          </a:bodyPr>
          <a:lstStyle/>
          <a:p>
            <a:pPr algn="l">
              <a:lnSpc>
                <a:spcPts val="3205"/>
              </a:lnSpc>
            </a:pPr>
            <a:r>
              <a:rPr lang="en-US" sz="2289" b="true">
                <a:solidFill>
                  <a:srgbClr val="193378"/>
                </a:solidFill>
                <a:latin typeface="Montserrat Classic Bold"/>
                <a:ea typeface="Montserrat Classic Bold"/>
                <a:cs typeface="Montserrat Classic Bold"/>
                <a:sym typeface="Montserrat Classic Bold"/>
              </a:rPr>
              <a:t>Website</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grpSp>
        <p:nvGrpSpPr>
          <p:cNvPr name="Group 2" id="2"/>
          <p:cNvGrpSpPr/>
          <p:nvPr/>
        </p:nvGrpSpPr>
        <p:grpSpPr>
          <a:xfrm rot="5400000">
            <a:off x="17167778" y="8306860"/>
            <a:ext cx="643831" cy="1902880"/>
            <a:chOff x="0" y="0"/>
            <a:chExt cx="660400" cy="1951851"/>
          </a:xfrm>
        </p:grpSpPr>
        <p:sp>
          <p:nvSpPr>
            <p:cNvPr name="Freeform 3" id="3"/>
            <p:cNvSpPr/>
            <p:nvPr/>
          </p:nvSpPr>
          <p:spPr>
            <a:xfrm flipH="false" flipV="false" rot="0">
              <a:off x="0" y="0"/>
              <a:ext cx="660400" cy="1951851"/>
            </a:xfrm>
            <a:custGeom>
              <a:avLst/>
              <a:gdLst/>
              <a:ahLst/>
              <a:cxnLst/>
              <a:rect r="r" b="b" t="t" l="l"/>
              <a:pathLst>
                <a:path h="1951851" w="660400">
                  <a:moveTo>
                    <a:pt x="220252" y="1932782"/>
                  </a:moveTo>
                  <a:cubicBezTo>
                    <a:pt x="254109" y="1944296"/>
                    <a:pt x="292600" y="1951851"/>
                    <a:pt x="330378" y="1951851"/>
                  </a:cubicBezTo>
                  <a:cubicBezTo>
                    <a:pt x="368157" y="1951851"/>
                    <a:pt x="404509" y="1945374"/>
                    <a:pt x="438009" y="1933860"/>
                  </a:cubicBezTo>
                  <a:cubicBezTo>
                    <a:pt x="438723" y="1933501"/>
                    <a:pt x="439435" y="1933501"/>
                    <a:pt x="440148" y="1933141"/>
                  </a:cubicBezTo>
                  <a:cubicBezTo>
                    <a:pt x="565955" y="1887086"/>
                    <a:pt x="658618" y="1765472"/>
                    <a:pt x="660400" y="1598048"/>
                  </a:cubicBezTo>
                  <a:lnTo>
                    <a:pt x="660400" y="0"/>
                  </a:lnTo>
                  <a:lnTo>
                    <a:pt x="0" y="0"/>
                  </a:lnTo>
                  <a:lnTo>
                    <a:pt x="0" y="1596862"/>
                  </a:lnTo>
                  <a:cubicBezTo>
                    <a:pt x="1782" y="1766191"/>
                    <a:pt x="93019" y="1887806"/>
                    <a:pt x="220252" y="1932782"/>
                  </a:cubicBezTo>
                  <a:close/>
                </a:path>
              </a:pathLst>
            </a:custGeom>
            <a:solidFill>
              <a:srgbClr val="3575FE"/>
            </a:solidFill>
          </p:spPr>
        </p:sp>
        <p:sp>
          <p:nvSpPr>
            <p:cNvPr name="TextBox 4" id="4"/>
            <p:cNvSpPr txBox="true"/>
            <p:nvPr/>
          </p:nvSpPr>
          <p:spPr>
            <a:xfrm>
              <a:off x="0" y="9525"/>
              <a:ext cx="660400" cy="1815326"/>
            </a:xfrm>
            <a:prstGeom prst="rect">
              <a:avLst/>
            </a:prstGeom>
          </p:spPr>
          <p:txBody>
            <a:bodyPr anchor="ctr" rtlCol="false" tIns="50800" lIns="50800" bIns="50800" rIns="50800"/>
            <a:lstStyle/>
            <a:p>
              <a:pPr algn="ctr">
                <a:lnSpc>
                  <a:spcPts val="2220"/>
                </a:lnSpc>
              </a:pPr>
            </a:p>
          </p:txBody>
        </p:sp>
      </p:grpSp>
      <p:grpSp>
        <p:nvGrpSpPr>
          <p:cNvPr name="Group 5" id="5"/>
          <p:cNvGrpSpPr/>
          <p:nvPr/>
        </p:nvGrpSpPr>
        <p:grpSpPr>
          <a:xfrm rot="0">
            <a:off x="16538253" y="8936385"/>
            <a:ext cx="643732" cy="643732"/>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7" id="7"/>
            <p:cNvSpPr txBox="true"/>
            <p:nvPr/>
          </p:nvSpPr>
          <p:spPr>
            <a:xfrm>
              <a:off x="76200" y="85725"/>
              <a:ext cx="660400" cy="650875"/>
            </a:xfrm>
            <a:prstGeom prst="rect">
              <a:avLst/>
            </a:prstGeom>
          </p:spPr>
          <p:txBody>
            <a:bodyPr anchor="ctr" rtlCol="false" tIns="50800" lIns="50800" bIns="50800" rIns="50800"/>
            <a:lstStyle/>
            <a:p>
              <a:pPr algn="ctr">
                <a:lnSpc>
                  <a:spcPts val="2220"/>
                </a:lnSpc>
              </a:pPr>
            </a:p>
          </p:txBody>
        </p:sp>
      </p:grpSp>
      <p:sp>
        <p:nvSpPr>
          <p:cNvPr name="Freeform 8" id="8"/>
          <p:cNvSpPr/>
          <p:nvPr/>
        </p:nvSpPr>
        <p:spPr>
          <a:xfrm flipH="false" flipV="false" rot="0">
            <a:off x="16646149" y="9044281"/>
            <a:ext cx="427939" cy="427939"/>
          </a:xfrm>
          <a:custGeom>
            <a:avLst/>
            <a:gdLst/>
            <a:ahLst/>
            <a:cxnLst/>
            <a:rect r="r" b="b" t="t" l="l"/>
            <a:pathLst>
              <a:path h="427939" w="427939">
                <a:moveTo>
                  <a:pt x="0" y="0"/>
                </a:moveTo>
                <a:lnTo>
                  <a:pt x="427939" y="0"/>
                </a:lnTo>
                <a:lnTo>
                  <a:pt x="427939" y="427939"/>
                </a:lnTo>
                <a:lnTo>
                  <a:pt x="0" y="427939"/>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nvGrpSpPr>
          <p:cNvPr name="Group 9" id="9"/>
          <p:cNvGrpSpPr/>
          <p:nvPr/>
        </p:nvGrpSpPr>
        <p:grpSpPr>
          <a:xfrm rot="0">
            <a:off x="762526" y="8366092"/>
            <a:ext cx="892208" cy="892208"/>
            <a:chOff x="0" y="0"/>
            <a:chExt cx="812800" cy="812800"/>
          </a:xfrm>
        </p:grpSpPr>
        <p:sp>
          <p:nvSpPr>
            <p:cNvPr name="Freeform 10" id="1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1" id="11"/>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2" id="12"/>
          <p:cNvSpPr/>
          <p:nvPr/>
        </p:nvSpPr>
        <p:spPr>
          <a:xfrm flipH="false" flipV="false" rot="0">
            <a:off x="949802" y="8553368"/>
            <a:ext cx="517657" cy="517657"/>
          </a:xfrm>
          <a:custGeom>
            <a:avLst/>
            <a:gdLst/>
            <a:ahLst/>
            <a:cxnLst/>
            <a:rect r="r" b="b" t="t" l="l"/>
            <a:pathLst>
              <a:path h="517657" w="517657">
                <a:moveTo>
                  <a:pt x="0" y="0"/>
                </a:moveTo>
                <a:lnTo>
                  <a:pt x="517656" y="0"/>
                </a:lnTo>
                <a:lnTo>
                  <a:pt x="517656" y="517656"/>
                </a:lnTo>
                <a:lnTo>
                  <a:pt x="0" y="517656"/>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13" id="13"/>
          <p:cNvGrpSpPr/>
          <p:nvPr/>
        </p:nvGrpSpPr>
        <p:grpSpPr>
          <a:xfrm rot="0">
            <a:off x="690361" y="7005425"/>
            <a:ext cx="892208" cy="892208"/>
            <a:chOff x="0" y="0"/>
            <a:chExt cx="812800" cy="812800"/>
          </a:xfrm>
        </p:grpSpPr>
        <p:sp>
          <p:nvSpPr>
            <p:cNvPr name="Freeform 14" id="1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15" id="15"/>
            <p:cNvSpPr txBox="true"/>
            <p:nvPr/>
          </p:nvSpPr>
          <p:spPr>
            <a:xfrm>
              <a:off x="76200" y="38100"/>
              <a:ext cx="660400" cy="698500"/>
            </a:xfrm>
            <a:prstGeom prst="rect">
              <a:avLst/>
            </a:prstGeom>
          </p:spPr>
          <p:txBody>
            <a:bodyPr anchor="ctr" rtlCol="false" tIns="50800" lIns="50800" bIns="50800" rIns="50800"/>
            <a:lstStyle/>
            <a:p>
              <a:pPr algn="ctr">
                <a:lnSpc>
                  <a:spcPts val="2940"/>
                </a:lnSpc>
              </a:pPr>
            </a:p>
          </p:txBody>
        </p:sp>
      </p:grpSp>
      <p:sp>
        <p:nvSpPr>
          <p:cNvPr name="Freeform 16" id="16"/>
          <p:cNvSpPr/>
          <p:nvPr/>
        </p:nvSpPr>
        <p:spPr>
          <a:xfrm flipH="false" flipV="false" rot="0">
            <a:off x="928642" y="7236006"/>
            <a:ext cx="415645" cy="402798"/>
          </a:xfrm>
          <a:custGeom>
            <a:avLst/>
            <a:gdLst/>
            <a:ahLst/>
            <a:cxnLst/>
            <a:rect r="r" b="b" t="t" l="l"/>
            <a:pathLst>
              <a:path h="402798" w="415645">
                <a:moveTo>
                  <a:pt x="0" y="0"/>
                </a:moveTo>
                <a:lnTo>
                  <a:pt x="415646" y="0"/>
                </a:lnTo>
                <a:lnTo>
                  <a:pt x="415646" y="402799"/>
                </a:lnTo>
                <a:lnTo>
                  <a:pt x="0" y="402799"/>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7" id="17"/>
          <p:cNvSpPr/>
          <p:nvPr/>
        </p:nvSpPr>
        <p:spPr>
          <a:xfrm flipH="false" flipV="false" rot="0">
            <a:off x="845436" y="6023663"/>
            <a:ext cx="726388" cy="181597"/>
          </a:xfrm>
          <a:custGeom>
            <a:avLst/>
            <a:gdLst/>
            <a:ahLst/>
            <a:cxnLst/>
            <a:rect r="r" b="b" t="t" l="l"/>
            <a:pathLst>
              <a:path h="181597" w="726388">
                <a:moveTo>
                  <a:pt x="0" y="0"/>
                </a:moveTo>
                <a:lnTo>
                  <a:pt x="726388" y="0"/>
                </a:lnTo>
                <a:lnTo>
                  <a:pt x="726388" y="181597"/>
                </a:lnTo>
                <a:lnTo>
                  <a:pt x="0" y="18159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18" id="18"/>
          <p:cNvGrpSpPr/>
          <p:nvPr/>
        </p:nvGrpSpPr>
        <p:grpSpPr>
          <a:xfrm rot="0">
            <a:off x="12739935" y="-2344018"/>
            <a:ext cx="12631018" cy="12631018"/>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0" id="20"/>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21" id="21"/>
          <p:cNvGrpSpPr/>
          <p:nvPr/>
        </p:nvGrpSpPr>
        <p:grpSpPr>
          <a:xfrm rot="0">
            <a:off x="-2589502" y="9176133"/>
            <a:ext cx="3933790" cy="3933790"/>
            <a:chOff x="0" y="0"/>
            <a:chExt cx="812800" cy="812800"/>
          </a:xfrm>
        </p:grpSpPr>
        <p:sp>
          <p:nvSpPr>
            <p:cNvPr name="Freeform 22" id="2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75FE"/>
            </a:solidFill>
          </p:spPr>
        </p:sp>
        <p:sp>
          <p:nvSpPr>
            <p:cNvPr name="TextBox 23" id="23"/>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grpSp>
        <p:nvGrpSpPr>
          <p:cNvPr name="Group 24" id="24"/>
          <p:cNvGrpSpPr/>
          <p:nvPr/>
        </p:nvGrpSpPr>
        <p:grpSpPr>
          <a:xfrm rot="0">
            <a:off x="-500918" y="8435467"/>
            <a:ext cx="1001836" cy="1001836"/>
            <a:chOff x="0" y="0"/>
            <a:chExt cx="812800" cy="812800"/>
          </a:xfrm>
        </p:grpSpPr>
        <p:sp>
          <p:nvSpPr>
            <p:cNvPr name="Freeform 25" id="2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93378"/>
            </a:solidFill>
          </p:spPr>
        </p:sp>
        <p:sp>
          <p:nvSpPr>
            <p:cNvPr name="TextBox 26" id="26"/>
            <p:cNvSpPr txBox="true"/>
            <p:nvPr/>
          </p:nvSpPr>
          <p:spPr>
            <a:xfrm>
              <a:off x="76200" y="38100"/>
              <a:ext cx="660400" cy="698500"/>
            </a:xfrm>
            <a:prstGeom prst="rect">
              <a:avLst/>
            </a:prstGeom>
          </p:spPr>
          <p:txBody>
            <a:bodyPr anchor="ctr" rtlCol="false" tIns="50800" lIns="50800" bIns="50800" rIns="50800"/>
            <a:lstStyle/>
            <a:p>
              <a:pPr algn="ctr">
                <a:lnSpc>
                  <a:spcPts val="2659"/>
                </a:lnSpc>
                <a:spcBef>
                  <a:spcPct val="0"/>
                </a:spcBef>
              </a:pPr>
            </a:p>
          </p:txBody>
        </p:sp>
      </p:grpSp>
      <p:sp>
        <p:nvSpPr>
          <p:cNvPr name="Freeform 27" id="27"/>
          <p:cNvSpPr/>
          <p:nvPr/>
        </p:nvSpPr>
        <p:spPr>
          <a:xfrm flipH="false" flipV="false" rot="0">
            <a:off x="12067618" y="7907898"/>
            <a:ext cx="366528" cy="373532"/>
          </a:xfrm>
          <a:custGeom>
            <a:avLst/>
            <a:gdLst/>
            <a:ahLst/>
            <a:cxnLst/>
            <a:rect r="r" b="b" t="t" l="l"/>
            <a:pathLst>
              <a:path h="373532" w="366528">
                <a:moveTo>
                  <a:pt x="0" y="0"/>
                </a:moveTo>
                <a:lnTo>
                  <a:pt x="366528" y="0"/>
                </a:lnTo>
                <a:lnTo>
                  <a:pt x="366528" y="373531"/>
                </a:lnTo>
                <a:lnTo>
                  <a:pt x="0" y="373531"/>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8" id="28"/>
          <p:cNvSpPr/>
          <p:nvPr/>
        </p:nvSpPr>
        <p:spPr>
          <a:xfrm flipH="false" flipV="false" rot="0">
            <a:off x="8174869" y="807408"/>
            <a:ext cx="505996" cy="515665"/>
          </a:xfrm>
          <a:custGeom>
            <a:avLst/>
            <a:gdLst/>
            <a:ahLst/>
            <a:cxnLst/>
            <a:rect r="r" b="b" t="t" l="l"/>
            <a:pathLst>
              <a:path h="515665" w="505996">
                <a:moveTo>
                  <a:pt x="0" y="0"/>
                </a:moveTo>
                <a:lnTo>
                  <a:pt x="505997" y="0"/>
                </a:lnTo>
                <a:lnTo>
                  <a:pt x="505997" y="515665"/>
                </a:lnTo>
                <a:lnTo>
                  <a:pt x="0" y="515665"/>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Freeform 29" id="29"/>
          <p:cNvSpPr/>
          <p:nvPr/>
        </p:nvSpPr>
        <p:spPr>
          <a:xfrm flipH="false" flipV="false" rot="0">
            <a:off x="686364" y="441977"/>
            <a:ext cx="6117477" cy="1054737"/>
          </a:xfrm>
          <a:custGeom>
            <a:avLst/>
            <a:gdLst/>
            <a:ahLst/>
            <a:cxnLst/>
            <a:rect r="r" b="b" t="t" l="l"/>
            <a:pathLst>
              <a:path h="1054737" w="6117477">
                <a:moveTo>
                  <a:pt x="0" y="0"/>
                </a:moveTo>
                <a:lnTo>
                  <a:pt x="6117477" y="0"/>
                </a:lnTo>
                <a:lnTo>
                  <a:pt x="6117477" y="1054737"/>
                </a:lnTo>
                <a:lnTo>
                  <a:pt x="0" y="1054737"/>
                </a:lnTo>
                <a:lnTo>
                  <a:pt x="0" y="0"/>
                </a:lnTo>
                <a:close/>
              </a:path>
            </a:pathLst>
          </a:custGeom>
          <a:blipFill>
            <a:blip r:embed="rId12"/>
            <a:stretch>
              <a:fillRect l="0" t="0" r="0" b="0"/>
            </a:stretch>
          </a:blipFill>
        </p:spPr>
      </p:sp>
      <p:sp>
        <p:nvSpPr>
          <p:cNvPr name="Freeform 30" id="30"/>
          <p:cNvSpPr/>
          <p:nvPr/>
        </p:nvSpPr>
        <p:spPr>
          <a:xfrm flipH="false" flipV="false" rot="0">
            <a:off x="15116088" y="9472220"/>
            <a:ext cx="505996" cy="515665"/>
          </a:xfrm>
          <a:custGeom>
            <a:avLst/>
            <a:gdLst/>
            <a:ahLst/>
            <a:cxnLst/>
            <a:rect r="r" b="b" t="t" l="l"/>
            <a:pathLst>
              <a:path h="515665" w="505996">
                <a:moveTo>
                  <a:pt x="0" y="0"/>
                </a:moveTo>
                <a:lnTo>
                  <a:pt x="505996" y="0"/>
                </a:lnTo>
                <a:lnTo>
                  <a:pt x="505996" y="515665"/>
                </a:lnTo>
                <a:lnTo>
                  <a:pt x="0" y="515665"/>
                </a:lnTo>
                <a:lnTo>
                  <a:pt x="0" y="0"/>
                </a:lnTo>
                <a:close/>
              </a:path>
            </a:pathLst>
          </a:custGeom>
          <a:blipFill>
            <a:blip r:embed="rId10">
              <a:alphaModFix amt="25000"/>
              <a:extLst>
                <a:ext uri="{96DAC541-7B7A-43D3-8B79-37D633B846F1}">
                  <asvg:svgBlip xmlns:asvg="http://schemas.microsoft.com/office/drawing/2016/SVG/main" r:embed="rId11"/>
                </a:ext>
              </a:extLst>
            </a:blip>
            <a:stretch>
              <a:fillRect l="0" t="0" r="0" b="0"/>
            </a:stretch>
          </a:blipFill>
        </p:spPr>
      </p:sp>
      <p:sp>
        <p:nvSpPr>
          <p:cNvPr name="TextBox 31" id="31"/>
          <p:cNvSpPr txBox="true"/>
          <p:nvPr/>
        </p:nvSpPr>
        <p:spPr>
          <a:xfrm rot="0">
            <a:off x="1911909" y="8833636"/>
            <a:ext cx="11066125" cy="304165"/>
          </a:xfrm>
          <a:prstGeom prst="rect">
            <a:avLst/>
          </a:prstGeom>
        </p:spPr>
        <p:txBody>
          <a:bodyPr anchor="t" rtlCol="false" tIns="0" lIns="0" bIns="0" rIns="0">
            <a:spAutoFit/>
          </a:bodyPr>
          <a:lstStyle/>
          <a:p>
            <a:pPr algn="l">
              <a:lnSpc>
                <a:spcPts val="2480"/>
              </a:lnSpc>
            </a:pPr>
            <a:r>
              <a:rPr lang="en-US" b="true" sz="2000" spc="-40" u="sng">
                <a:solidFill>
                  <a:srgbClr val="000000"/>
                </a:solidFill>
                <a:latin typeface="Montserrat Bold"/>
                <a:ea typeface="Montserrat Bold"/>
                <a:cs typeface="Montserrat Bold"/>
                <a:sym typeface="Montserrat Bold"/>
              </a:rPr>
              <a:t>https://www.naugramedical.com/medical-disposables</a:t>
            </a:r>
          </a:p>
        </p:txBody>
      </p:sp>
      <p:sp>
        <p:nvSpPr>
          <p:cNvPr name="TextBox 32" id="32"/>
          <p:cNvSpPr txBox="true"/>
          <p:nvPr/>
        </p:nvSpPr>
        <p:spPr>
          <a:xfrm rot="0">
            <a:off x="1895285" y="7548107"/>
            <a:ext cx="6129493" cy="359791"/>
          </a:xfrm>
          <a:prstGeom prst="rect">
            <a:avLst/>
          </a:prstGeom>
        </p:spPr>
        <p:txBody>
          <a:bodyPr anchor="t" rtlCol="false" tIns="0" lIns="0" bIns="0" rIns="0">
            <a:spAutoFit/>
          </a:bodyPr>
          <a:lstStyle/>
          <a:p>
            <a:pPr algn="l">
              <a:lnSpc>
                <a:spcPts val="2851"/>
              </a:lnSpc>
            </a:pPr>
            <a:r>
              <a:rPr lang="en-US" sz="2299" spc="-45" b="true">
                <a:solidFill>
                  <a:srgbClr val="000000"/>
                </a:solidFill>
                <a:latin typeface="Montserrat Bold"/>
                <a:ea typeface="Montserrat Bold"/>
                <a:cs typeface="Montserrat Bold"/>
                <a:sym typeface="Montserrat Bold"/>
              </a:rPr>
              <a:t>+91-0171-2643080 , 2601773</a:t>
            </a:r>
          </a:p>
        </p:txBody>
      </p:sp>
      <p:sp>
        <p:nvSpPr>
          <p:cNvPr name="TextBox 33" id="33"/>
          <p:cNvSpPr txBox="true"/>
          <p:nvPr/>
        </p:nvSpPr>
        <p:spPr>
          <a:xfrm rot="0">
            <a:off x="1895285" y="6957800"/>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Phone</a:t>
            </a:r>
          </a:p>
        </p:txBody>
      </p:sp>
      <p:sp>
        <p:nvSpPr>
          <p:cNvPr name="TextBox 34" id="34"/>
          <p:cNvSpPr txBox="true"/>
          <p:nvPr/>
        </p:nvSpPr>
        <p:spPr>
          <a:xfrm rot="0">
            <a:off x="1911909" y="8233804"/>
            <a:ext cx="1735809" cy="422176"/>
          </a:xfrm>
          <a:prstGeom prst="rect">
            <a:avLst/>
          </a:prstGeom>
        </p:spPr>
        <p:txBody>
          <a:bodyPr anchor="t" rtlCol="false" tIns="0" lIns="0" bIns="0" rIns="0">
            <a:spAutoFit/>
          </a:bodyPr>
          <a:lstStyle/>
          <a:p>
            <a:pPr algn="l">
              <a:lnSpc>
                <a:spcPts val="3499"/>
              </a:lnSpc>
            </a:pPr>
            <a:r>
              <a:rPr lang="en-US" sz="2499" b="true">
                <a:solidFill>
                  <a:srgbClr val="193378"/>
                </a:solidFill>
                <a:latin typeface="Montserrat Classic Bold"/>
                <a:ea typeface="Montserrat Classic Bold"/>
                <a:cs typeface="Montserrat Classic Bold"/>
                <a:sym typeface="Montserrat Classic Bold"/>
              </a:rPr>
              <a:t>Website</a:t>
            </a:r>
          </a:p>
        </p:txBody>
      </p:sp>
      <p:sp>
        <p:nvSpPr>
          <p:cNvPr name="TextBox 35" id="35"/>
          <p:cNvSpPr txBox="true"/>
          <p:nvPr/>
        </p:nvSpPr>
        <p:spPr>
          <a:xfrm rot="0">
            <a:off x="690361" y="4926449"/>
            <a:ext cx="5465120" cy="830514"/>
          </a:xfrm>
          <a:prstGeom prst="rect">
            <a:avLst/>
          </a:prstGeom>
        </p:spPr>
        <p:txBody>
          <a:bodyPr anchor="t" rtlCol="false" tIns="0" lIns="0" bIns="0" rIns="0">
            <a:spAutoFit/>
          </a:bodyPr>
          <a:lstStyle/>
          <a:p>
            <a:pPr algn="l">
              <a:lnSpc>
                <a:spcPts val="6359"/>
              </a:lnSpc>
            </a:pPr>
            <a:r>
              <a:rPr lang="en-US" sz="5999" b="true">
                <a:solidFill>
                  <a:srgbClr val="193378"/>
                </a:solidFill>
                <a:latin typeface="Montserrat Classic Bold"/>
                <a:ea typeface="Montserrat Classic Bold"/>
                <a:cs typeface="Montserrat Classic Bold"/>
                <a:sym typeface="Montserrat Classic Bold"/>
              </a:rPr>
              <a:t>Get In Touch</a:t>
            </a:r>
          </a:p>
        </p:txBody>
      </p:sp>
      <p:sp>
        <p:nvSpPr>
          <p:cNvPr name="TextBox 36" id="36"/>
          <p:cNvSpPr txBox="true"/>
          <p:nvPr/>
        </p:nvSpPr>
        <p:spPr>
          <a:xfrm rot="0">
            <a:off x="500918" y="2745286"/>
            <a:ext cx="10887955" cy="1838264"/>
          </a:xfrm>
          <a:prstGeom prst="rect">
            <a:avLst/>
          </a:prstGeom>
        </p:spPr>
        <p:txBody>
          <a:bodyPr anchor="t" rtlCol="false" tIns="0" lIns="0" bIns="0" rIns="0">
            <a:spAutoFit/>
          </a:bodyPr>
          <a:lstStyle/>
          <a:p>
            <a:pPr algn="l">
              <a:lnSpc>
                <a:spcPts val="14062"/>
              </a:lnSpc>
            </a:pPr>
            <a:r>
              <a:rPr lang="en-US" sz="13266" b="true">
                <a:solidFill>
                  <a:srgbClr val="3575FE"/>
                </a:solidFill>
                <a:latin typeface="Montserrat Classic Bold"/>
                <a:ea typeface="Montserrat Classic Bold"/>
                <a:cs typeface="Montserrat Classic Bold"/>
                <a:sym typeface="Montserrat Classic 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DAGMycHz1sQ</dc:identifier>
  <dcterms:modified xsi:type="dcterms:W3CDTF">2011-08-01T06:04:30Z</dcterms:modified>
  <cp:revision>1</cp:revision>
  <dc:title>Medical Disposables Exporters</dc:title>
</cp:coreProperties>
</file>