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Now Bold" charset="1" panose="00000800000000000000"/>
      <p:regular r:id="rId12"/>
    </p:embeddedFont>
    <p:embeddedFont>
      <p:font typeface="DM Sans Bold" charset="1" panose="00000000000000000000"/>
      <p:regular r:id="rId13"/>
    </p:embeddedFont>
    <p:embeddedFont>
      <p:font typeface="Canva Sans Bold" charset="1" panose="020B0803030501040103"/>
      <p:regular r:id="rId14"/>
    </p:embeddedFont>
    <p:embeddedFont>
      <p:font typeface="DM Sans" charset="1" panose="00000000000000000000"/>
      <p:regular r:id="rId15"/>
    </p:embeddedFont>
    <p:embeddedFont>
      <p:font typeface="Canva Sans" charset="1" panose="020B0503030501040103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png" Type="http://schemas.openxmlformats.org/officeDocument/2006/relationships/image"/><Relationship Id="rId4" Target="../media/image7.svg" Type="http://schemas.openxmlformats.org/officeDocument/2006/relationships/image"/><Relationship Id="rId5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jpeg" Type="http://schemas.openxmlformats.org/officeDocument/2006/relationships/image"/><Relationship Id="rId4" Target="https://pinegrove.in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8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jpeg" Type="http://schemas.openxmlformats.org/officeDocument/2006/relationships/image"/><Relationship Id="rId11" Target="../media/image14.jpeg" Type="http://schemas.openxmlformats.org/officeDocument/2006/relationships/image"/><Relationship Id="rId12" Target="../media/image15.jpeg" Type="http://schemas.openxmlformats.org/officeDocument/2006/relationships/image"/><Relationship Id="rId13" Target="../media/image16.jpeg" Type="http://schemas.openxmlformats.org/officeDocument/2006/relationships/image"/><Relationship Id="rId14" Target="../media/image17.jpeg" Type="http://schemas.openxmlformats.org/officeDocument/2006/relationships/image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3.png" Type="http://schemas.openxmlformats.org/officeDocument/2006/relationships/image"/><Relationship Id="rId5" Target="../media/image9.jpeg" Type="http://schemas.openxmlformats.org/officeDocument/2006/relationships/image"/><Relationship Id="rId6" Target="../media/image10.jpeg" Type="http://schemas.openxmlformats.org/officeDocument/2006/relationships/image"/><Relationship Id="rId7" Target="../media/image11.jpeg" Type="http://schemas.openxmlformats.org/officeDocument/2006/relationships/image"/><Relationship Id="rId8" Target="../media/image12.jpeg" Type="http://schemas.openxmlformats.org/officeDocument/2006/relationships/image"/><Relationship Id="rId9" Target="../media/image5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png" Type="http://schemas.openxmlformats.org/officeDocument/2006/relationships/image"/><Relationship Id="rId11" Target="../media/image23.svg" Type="http://schemas.openxmlformats.org/officeDocument/2006/relationships/image"/><Relationship Id="rId12" Target="mailto:dharampur@pinegroveschool.com" TargetMode="External" Type="http://schemas.openxmlformats.org/officeDocument/2006/relationships/hyperlink"/><Relationship Id="rId13" Target="mailto:subathu@pinegroveschool.com" TargetMode="External" Type="http://schemas.openxmlformats.org/officeDocument/2006/relationships/hyperlink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4.jpeg" Type="http://schemas.openxmlformats.org/officeDocument/2006/relationships/image"/><Relationship Id="rId5" Target="../media/image18.png" Type="http://schemas.openxmlformats.org/officeDocument/2006/relationships/image"/><Relationship Id="rId6" Target="../media/image19.svg" Type="http://schemas.openxmlformats.org/officeDocument/2006/relationships/image"/><Relationship Id="rId7" Target="../media/image20.png" Type="http://schemas.openxmlformats.org/officeDocument/2006/relationships/image"/><Relationship Id="rId8" Target="../media/image21.svg" Type="http://schemas.openxmlformats.org/officeDocument/2006/relationships/image"/><Relationship Id="rId9" Target="../media/image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46238" y="9137753"/>
            <a:ext cx="1755813" cy="1755813"/>
          </a:xfrm>
          <a:custGeom>
            <a:avLst/>
            <a:gdLst/>
            <a:ahLst/>
            <a:cxnLst/>
            <a:rect r="r" b="b" t="t" l="l"/>
            <a:pathLst>
              <a:path h="1755813" w="1755813">
                <a:moveTo>
                  <a:pt x="0" y="0"/>
                </a:moveTo>
                <a:lnTo>
                  <a:pt x="1755813" y="0"/>
                </a:lnTo>
                <a:lnTo>
                  <a:pt x="1755813" y="1755813"/>
                </a:lnTo>
                <a:lnTo>
                  <a:pt x="0" y="17558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96762" y="225738"/>
            <a:ext cx="9297808" cy="2115251"/>
          </a:xfrm>
          <a:custGeom>
            <a:avLst/>
            <a:gdLst/>
            <a:ahLst/>
            <a:cxnLst/>
            <a:rect r="r" b="b" t="t" l="l"/>
            <a:pathLst>
              <a:path h="2115251" w="9297808">
                <a:moveTo>
                  <a:pt x="0" y="0"/>
                </a:moveTo>
                <a:lnTo>
                  <a:pt x="9297808" y="0"/>
                </a:lnTo>
                <a:lnTo>
                  <a:pt x="9297808" y="2115252"/>
                </a:lnTo>
                <a:lnTo>
                  <a:pt x="0" y="211525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1193190" y="0"/>
            <a:ext cx="10536626" cy="10536626"/>
            <a:chOff x="0" y="0"/>
            <a:chExt cx="14840029" cy="1484002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-366471" y="-11891"/>
              <a:ext cx="15572971" cy="14863810"/>
            </a:xfrm>
            <a:custGeom>
              <a:avLst/>
              <a:gdLst/>
              <a:ahLst/>
              <a:cxnLst/>
              <a:rect r="r" b="b" t="t" l="l"/>
              <a:pathLst>
                <a:path h="14863810" w="15572971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BFB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-156193" y="188812"/>
              <a:ext cx="15152415" cy="14462405"/>
            </a:xfrm>
            <a:custGeom>
              <a:avLst/>
              <a:gdLst/>
              <a:ahLst/>
              <a:cxnLst/>
              <a:rect r="r" b="b" t="t" l="l"/>
              <a:pathLst>
                <a:path h="14462405" w="1515241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223301" y="551024"/>
              <a:ext cx="14393427" cy="13737979"/>
            </a:xfrm>
            <a:custGeom>
              <a:avLst/>
              <a:gdLst/>
              <a:ahLst/>
              <a:cxnLst/>
              <a:rect r="r" b="b" t="t" l="l"/>
              <a:pathLst>
                <a:path h="13737979" w="14393427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5"/>
              <a:stretch>
                <a:fillRect l="-43141" t="0" r="-8751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331669" y="3245726"/>
            <a:ext cx="11355554" cy="952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89"/>
              </a:lnSpc>
            </a:pPr>
            <a:r>
              <a:rPr lang="en-US" sz="6241" b="true">
                <a:solidFill>
                  <a:srgbClr val="FFFBFB"/>
                </a:solidFill>
                <a:latin typeface="Now Bold"/>
                <a:ea typeface="Now Bold"/>
                <a:cs typeface="Now Bold"/>
                <a:sym typeface="Now Bold"/>
              </a:rPr>
              <a:t>PINEGROVE </a:t>
            </a:r>
            <a:r>
              <a:rPr lang="en-US" sz="6241" b="true">
                <a:solidFill>
                  <a:srgbClr val="56AEFF"/>
                </a:solidFill>
                <a:latin typeface="Now Bold"/>
                <a:ea typeface="Now Bold"/>
                <a:cs typeface="Now Bold"/>
                <a:sym typeface="Now Bold"/>
              </a:rPr>
              <a:t>SCHOOL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31669" y="7221401"/>
            <a:ext cx="10030248" cy="1249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just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30542" y="4446439"/>
            <a:ext cx="10030248" cy="24505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830"/>
              </a:lnSpc>
            </a:pPr>
            <a:r>
              <a:rPr lang="en-US" sz="7021" b="true">
                <a:solidFill>
                  <a:srgbClr val="FFFC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Schools in Himachal Pradesh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1321521" y="-54747"/>
            <a:ext cx="8091794" cy="8411603"/>
            <a:chOff x="0" y="0"/>
            <a:chExt cx="6108573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108573" cy="6350000"/>
            </a:xfrm>
            <a:custGeom>
              <a:avLst/>
              <a:gdLst/>
              <a:ahLst/>
              <a:cxnLst/>
              <a:rect r="r" b="b" t="t" l="l"/>
              <a:pathLst>
                <a:path h="6350000" w="6108573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2"/>
              <a:stretch>
                <a:fillRect l="-27757" t="0" r="-28268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7259300" y="8127303"/>
            <a:ext cx="1802889" cy="1802889"/>
          </a:xfrm>
          <a:custGeom>
            <a:avLst/>
            <a:gdLst/>
            <a:ahLst/>
            <a:cxnLst/>
            <a:rect r="r" b="b" t="t" l="l"/>
            <a:pathLst>
              <a:path h="1802889" w="1802889">
                <a:moveTo>
                  <a:pt x="0" y="0"/>
                </a:moveTo>
                <a:lnTo>
                  <a:pt x="1802889" y="0"/>
                </a:lnTo>
                <a:lnTo>
                  <a:pt x="1802889" y="1802889"/>
                </a:lnTo>
                <a:lnTo>
                  <a:pt x="0" y="18028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833387" y="-1033334"/>
            <a:ext cx="2293320" cy="2293320"/>
          </a:xfrm>
          <a:custGeom>
            <a:avLst/>
            <a:gdLst/>
            <a:ahLst/>
            <a:cxnLst/>
            <a:rect r="r" b="b" t="t" l="l"/>
            <a:pathLst>
              <a:path h="2293320" w="2293320">
                <a:moveTo>
                  <a:pt x="0" y="0"/>
                </a:moveTo>
                <a:lnTo>
                  <a:pt x="2293320" y="0"/>
                </a:lnTo>
                <a:lnTo>
                  <a:pt x="2293320" y="2293319"/>
                </a:lnTo>
                <a:lnTo>
                  <a:pt x="0" y="229331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-2323514" y="-54747"/>
            <a:ext cx="2760734" cy="10341747"/>
            <a:chOff x="0" y="0"/>
            <a:chExt cx="727107" cy="272375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27107" cy="2723752"/>
            </a:xfrm>
            <a:custGeom>
              <a:avLst/>
              <a:gdLst/>
              <a:ahLst/>
              <a:cxnLst/>
              <a:rect r="r" b="b" t="t" l="l"/>
              <a:pathLst>
                <a:path h="2723752" w="727107">
                  <a:moveTo>
                    <a:pt x="0" y="0"/>
                  </a:moveTo>
                  <a:lnTo>
                    <a:pt x="727107" y="0"/>
                  </a:lnTo>
                  <a:lnTo>
                    <a:pt x="727107" y="2723752"/>
                  </a:lnTo>
                  <a:lnTo>
                    <a:pt x="0" y="2723752"/>
                  </a:lnTo>
                  <a:close/>
                </a:path>
              </a:pathLst>
            </a:custGeom>
            <a:solidFill>
              <a:srgbClr val="145DA0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727107" cy="27618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690616" y="428848"/>
            <a:ext cx="5273425" cy="1199704"/>
          </a:xfrm>
          <a:custGeom>
            <a:avLst/>
            <a:gdLst/>
            <a:ahLst/>
            <a:cxnLst/>
            <a:rect r="r" b="b" t="t" l="l"/>
            <a:pathLst>
              <a:path h="1199704" w="5273425">
                <a:moveTo>
                  <a:pt x="0" y="0"/>
                </a:moveTo>
                <a:lnTo>
                  <a:pt x="5273425" y="0"/>
                </a:lnTo>
                <a:lnTo>
                  <a:pt x="5273425" y="1199704"/>
                </a:lnTo>
                <a:lnTo>
                  <a:pt x="0" y="119970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773293" y="2063851"/>
            <a:ext cx="6235170" cy="1009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884"/>
              </a:lnSpc>
              <a:spcBef>
                <a:spcPct val="0"/>
              </a:spcBef>
            </a:pPr>
            <a:r>
              <a:rPr lang="en-US" b="true" sz="6570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ABOUT US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73293" y="3461175"/>
            <a:ext cx="10206755" cy="44397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3959"/>
              </a:lnSpc>
              <a:spcBef>
                <a:spcPct val="0"/>
              </a:spcBef>
            </a:pPr>
            <a:r>
              <a:rPr lang="en-US" sz="2869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Pinegrove School is among the best residential schools in India, renowned for its commitment to holistic education and excellence. Established in 1991, it is a co-educational, English-medium school affiliated with the CBSE board. Located in the picturesque Solan district of Himachal Pradesh, Pinegrove operates across two campuses: Dharampur and Subathu. These campuses are set amidst the serene Shimla Hills, providing an ideal learning environment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73293" y="8375662"/>
            <a:ext cx="9951347" cy="1249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96762" y="225738"/>
            <a:ext cx="9297808" cy="2115251"/>
          </a:xfrm>
          <a:custGeom>
            <a:avLst/>
            <a:gdLst/>
            <a:ahLst/>
            <a:cxnLst/>
            <a:rect r="r" b="b" t="t" l="l"/>
            <a:pathLst>
              <a:path h="2115251" w="9297808">
                <a:moveTo>
                  <a:pt x="0" y="0"/>
                </a:moveTo>
                <a:lnTo>
                  <a:pt x="9297808" y="0"/>
                </a:lnTo>
                <a:lnTo>
                  <a:pt x="9297808" y="2115252"/>
                </a:lnTo>
                <a:lnTo>
                  <a:pt x="0" y="21152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1225574" y="1367094"/>
            <a:ext cx="6712453" cy="6712453"/>
            <a:chOff x="0" y="0"/>
            <a:chExt cx="14840029" cy="148400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-366471" y="-11891"/>
              <a:ext cx="15572971" cy="14863810"/>
            </a:xfrm>
            <a:custGeom>
              <a:avLst/>
              <a:gdLst/>
              <a:ahLst/>
              <a:cxnLst/>
              <a:rect r="r" b="b" t="t" l="l"/>
              <a:pathLst>
                <a:path h="14863810" w="15572971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BFB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-156193" y="188812"/>
              <a:ext cx="15152415" cy="14462405"/>
            </a:xfrm>
            <a:custGeom>
              <a:avLst/>
              <a:gdLst/>
              <a:ahLst/>
              <a:cxnLst/>
              <a:rect r="r" b="b" t="t" l="l"/>
              <a:pathLst>
                <a:path h="14462405" w="1515241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223301" y="551024"/>
              <a:ext cx="14393427" cy="13737979"/>
            </a:xfrm>
            <a:custGeom>
              <a:avLst/>
              <a:gdLst/>
              <a:ahLst/>
              <a:cxnLst/>
              <a:rect r="r" b="b" t="t" l="l"/>
              <a:pathLst>
                <a:path h="13737979" w="14393427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3"/>
              <a:stretch>
                <a:fillRect l="-25946" t="0" r="-25946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6391659" y="8727200"/>
            <a:ext cx="631248" cy="631248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596762" y="5086350"/>
            <a:ext cx="10395016" cy="43285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48"/>
              </a:lnSpc>
              <a:spcBef>
                <a:spcPct val="0"/>
              </a:spcBef>
            </a:pPr>
            <a:r>
              <a:rPr lang="en-US" sz="315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Pine Grove School offers top-tier education, making it one of the best </a:t>
            </a:r>
            <a:r>
              <a:rPr lang="en-US" sz="3150" u="sng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  <a:hlinkClick r:id="rId4" tooltip="https://pinegrove.in"/>
              </a:rPr>
              <a:t>schools in Himachal Pradesh</a:t>
            </a:r>
            <a:r>
              <a:rPr lang="en-US" sz="315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. With state-of-the-art facilities, experienced faculty, and a focus on academics and extracurricular activities, we ensure holistic development for your child. Our secure and nurturing environment helps students excel and grow into confident individuals. Enroll today for a brighter future!.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888124" y="8705362"/>
            <a:ext cx="10030248" cy="12227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ctr" marL="0" indent="0" lvl="0">
              <a:lnSpc>
                <a:spcPts val="4823"/>
              </a:lnSpc>
              <a:spcBef>
                <a:spcPct val="0"/>
              </a:spcBef>
            </a:pPr>
            <a:r>
              <a:rPr lang="en-US" b="true" sz="34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96762" y="2656394"/>
            <a:ext cx="9589099" cy="20669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399"/>
              </a:lnSpc>
            </a:pPr>
            <a:r>
              <a:rPr lang="en-US" sz="5999" b="true">
                <a:solidFill>
                  <a:srgbClr val="FFFC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Schools in Himachal Pradesh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5768306" cy="1312290"/>
          </a:xfrm>
          <a:custGeom>
            <a:avLst/>
            <a:gdLst/>
            <a:ahLst/>
            <a:cxnLst/>
            <a:rect r="r" b="b" t="t" l="l"/>
            <a:pathLst>
              <a:path h="1312290" w="5768306">
                <a:moveTo>
                  <a:pt x="0" y="0"/>
                </a:moveTo>
                <a:lnTo>
                  <a:pt x="5768306" y="0"/>
                </a:lnTo>
                <a:lnTo>
                  <a:pt x="5768306" y="1312290"/>
                </a:lnTo>
                <a:lnTo>
                  <a:pt x="0" y="13122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949545" y="6065901"/>
            <a:ext cx="488373" cy="488373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780915" y="2537777"/>
            <a:ext cx="12187237" cy="12344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518154" indent="-259077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Pinegrove School is known for its consistent academic achievements.</a:t>
            </a:r>
          </a:p>
          <a:p>
            <a:pPr algn="just" marL="518154" indent="-259077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Provides a strong foundation for higher education and competitive exams.</a:t>
            </a:r>
          </a:p>
          <a:p>
            <a:pPr algn="just">
              <a:lnSpc>
                <a:spcPts val="3359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1753958"/>
            <a:ext cx="15042735" cy="469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7"/>
              </a:lnSpc>
              <a:spcBef>
                <a:spcPct val="0"/>
              </a:spcBef>
            </a:pPr>
            <a:r>
              <a:rPr lang="en-US" b="true" sz="2795">
                <a:solidFill>
                  <a:srgbClr val="FFFC00"/>
                </a:solidFill>
                <a:latin typeface="DM Sans Bold"/>
                <a:ea typeface="DM Sans Bold"/>
                <a:cs typeface="DM Sans Bold"/>
                <a:sym typeface="DM Sans Bold"/>
              </a:rPr>
              <a:t>EXCELLENCE IN ACADEMICS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3724593"/>
            <a:ext cx="15042735" cy="469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7"/>
              </a:lnSpc>
              <a:spcBef>
                <a:spcPct val="0"/>
              </a:spcBef>
            </a:pPr>
            <a:r>
              <a:rPr lang="en-US" b="true" sz="2795">
                <a:solidFill>
                  <a:srgbClr val="FFFC00"/>
                </a:solidFill>
                <a:latin typeface="DM Sans Bold"/>
                <a:ea typeface="DM Sans Bold"/>
                <a:cs typeface="DM Sans Bold"/>
                <a:sym typeface="DM Sans Bold"/>
              </a:rPr>
              <a:t>HOLISTIC DEVELOPMENT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80915" y="4507230"/>
            <a:ext cx="15538306" cy="1234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Focuses on co-curricular and extracurricular activities.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Encourages participation in sports, arts, and cultural events.</a:t>
            </a:r>
          </a:p>
          <a:p>
            <a:pPr algn="l">
              <a:lnSpc>
                <a:spcPts val="3359"/>
              </a:lnSpc>
            </a:pPr>
          </a:p>
        </p:txBody>
      </p: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2193732" y="353537"/>
            <a:ext cx="9462751" cy="9462751"/>
            <a:chOff x="0" y="0"/>
            <a:chExt cx="14840029" cy="14840029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-366471" y="-11891"/>
              <a:ext cx="15572971" cy="14863810"/>
            </a:xfrm>
            <a:custGeom>
              <a:avLst/>
              <a:gdLst/>
              <a:ahLst/>
              <a:cxnLst/>
              <a:rect r="r" b="b" t="t" l="l"/>
              <a:pathLst>
                <a:path h="14863810" w="15572971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BFB"/>
            </a:solid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-156193" y="188812"/>
              <a:ext cx="15152415" cy="14462405"/>
            </a:xfrm>
            <a:custGeom>
              <a:avLst/>
              <a:gdLst/>
              <a:ahLst/>
              <a:cxnLst/>
              <a:rect r="r" b="b" t="t" l="l"/>
              <a:pathLst>
                <a:path h="14462405" w="1515241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223301" y="551024"/>
              <a:ext cx="14393427" cy="13737979"/>
            </a:xfrm>
            <a:custGeom>
              <a:avLst/>
              <a:gdLst/>
              <a:ahLst/>
              <a:cxnLst/>
              <a:rect r="r" b="b" t="t" l="l"/>
              <a:pathLst>
                <a:path h="13737979" w="14393427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3"/>
              <a:stretch>
                <a:fillRect l="-24712" t="0" r="-24712" b="0"/>
              </a:stretch>
            </a:blip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028700" y="5694045"/>
            <a:ext cx="15042735" cy="469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7"/>
              </a:lnSpc>
              <a:spcBef>
                <a:spcPct val="0"/>
              </a:spcBef>
            </a:pPr>
            <a:r>
              <a:rPr lang="en-US" b="true" sz="2795">
                <a:solidFill>
                  <a:srgbClr val="FFFC00"/>
                </a:solidFill>
                <a:latin typeface="DM Sans Bold"/>
                <a:ea typeface="DM Sans Bold"/>
                <a:cs typeface="DM Sans Bold"/>
                <a:sym typeface="DM Sans Bold"/>
              </a:rPr>
              <a:t>VALUE-BASED EDUCATION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780915" y="6477864"/>
            <a:ext cx="15538306" cy="1234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Emphasizes discipline, integrity, and moral values.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Creates a well-rounded personality for students.</a:t>
            </a:r>
          </a:p>
          <a:p>
            <a:pPr algn="l">
              <a:lnSpc>
                <a:spcPts val="3359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1028700" y="7664679"/>
            <a:ext cx="15042735" cy="469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7"/>
              </a:lnSpc>
              <a:spcBef>
                <a:spcPct val="0"/>
              </a:spcBef>
            </a:pPr>
            <a:r>
              <a:rPr lang="en-US" b="true" sz="2795">
                <a:solidFill>
                  <a:srgbClr val="FFFC00"/>
                </a:solidFill>
                <a:latin typeface="DM Sans Bold"/>
                <a:ea typeface="DM Sans Bold"/>
                <a:cs typeface="DM Sans Bold"/>
                <a:sym typeface="DM Sans Bold"/>
              </a:rPr>
              <a:t>STATE-OF-THE-ART FACILITIES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780915" y="8581848"/>
            <a:ext cx="10966306" cy="1234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Offers modern classrooms and advanced infrastructure.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Provides access to top-notch sports facilities and learning resources.</a:t>
            </a:r>
          </a:p>
          <a:p>
            <a:pPr algn="l">
              <a:lnSpc>
                <a:spcPts val="3359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7259300" y="8127303"/>
            <a:ext cx="1802889" cy="1802889"/>
          </a:xfrm>
          <a:custGeom>
            <a:avLst/>
            <a:gdLst/>
            <a:ahLst/>
            <a:cxnLst/>
            <a:rect r="r" b="b" t="t" l="l"/>
            <a:pathLst>
              <a:path h="1802889" w="1802889">
                <a:moveTo>
                  <a:pt x="0" y="0"/>
                </a:moveTo>
                <a:lnTo>
                  <a:pt x="1802889" y="0"/>
                </a:lnTo>
                <a:lnTo>
                  <a:pt x="1802889" y="1802889"/>
                </a:lnTo>
                <a:lnTo>
                  <a:pt x="0" y="180288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833387" y="-1033334"/>
            <a:ext cx="2293320" cy="2293320"/>
          </a:xfrm>
          <a:custGeom>
            <a:avLst/>
            <a:gdLst/>
            <a:ahLst/>
            <a:cxnLst/>
            <a:rect r="r" b="b" t="t" l="l"/>
            <a:pathLst>
              <a:path h="2293320" w="2293320">
                <a:moveTo>
                  <a:pt x="0" y="0"/>
                </a:moveTo>
                <a:lnTo>
                  <a:pt x="2293320" y="0"/>
                </a:lnTo>
                <a:lnTo>
                  <a:pt x="2293320" y="2293319"/>
                </a:lnTo>
                <a:lnTo>
                  <a:pt x="0" y="229331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-2323514" y="-54747"/>
            <a:ext cx="2760734" cy="10341747"/>
            <a:chOff x="0" y="0"/>
            <a:chExt cx="727107" cy="272375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27107" cy="2723752"/>
            </a:xfrm>
            <a:custGeom>
              <a:avLst/>
              <a:gdLst/>
              <a:ahLst/>
              <a:cxnLst/>
              <a:rect r="r" b="b" t="t" l="l"/>
              <a:pathLst>
                <a:path h="2723752" w="727107">
                  <a:moveTo>
                    <a:pt x="0" y="0"/>
                  </a:moveTo>
                  <a:lnTo>
                    <a:pt x="727107" y="0"/>
                  </a:lnTo>
                  <a:lnTo>
                    <a:pt x="727107" y="2723752"/>
                  </a:lnTo>
                  <a:lnTo>
                    <a:pt x="0" y="2723752"/>
                  </a:lnTo>
                  <a:close/>
                </a:path>
              </a:pathLst>
            </a:custGeom>
            <a:solidFill>
              <a:srgbClr val="145DA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727107" cy="27618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690616" y="428848"/>
            <a:ext cx="5273425" cy="1199704"/>
          </a:xfrm>
          <a:custGeom>
            <a:avLst/>
            <a:gdLst/>
            <a:ahLst/>
            <a:cxnLst/>
            <a:rect r="r" b="b" t="t" l="l"/>
            <a:pathLst>
              <a:path h="1199704" w="5273425">
                <a:moveTo>
                  <a:pt x="0" y="0"/>
                </a:moveTo>
                <a:lnTo>
                  <a:pt x="5273425" y="0"/>
                </a:lnTo>
                <a:lnTo>
                  <a:pt x="5273425" y="1199704"/>
                </a:lnTo>
                <a:lnTo>
                  <a:pt x="0" y="11997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690616" y="2337597"/>
            <a:ext cx="2778529" cy="2778529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5"/>
              <a:stretch>
                <a:fillRect l="-25566" t="0" r="-25566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3726320" y="2337597"/>
            <a:ext cx="2778529" cy="2778529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6"/>
              <a:stretch>
                <a:fillRect l="-25073" t="0" r="-25073" b="0"/>
              </a:stretch>
            </a:blip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6831906" y="2337597"/>
            <a:ext cx="2778529" cy="2778529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7"/>
              <a:stretch>
                <a:fillRect l="-10018" t="0" r="-10018" b="0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9934285" y="2364971"/>
            <a:ext cx="2778529" cy="2778529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8"/>
              <a:stretch>
                <a:fillRect l="-25000" t="0" r="-25000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13036664" y="2337597"/>
            <a:ext cx="2778529" cy="2778529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9"/>
              <a:stretch>
                <a:fillRect l="-25046" t="0" r="-25046" b="0"/>
              </a:stretch>
            </a:blip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690616" y="5348774"/>
            <a:ext cx="2778529" cy="2778529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0"/>
              <a:stretch>
                <a:fillRect l="-25073" t="0" r="-25073" b="0"/>
              </a:stretch>
            </a:blip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3726320" y="5348774"/>
            <a:ext cx="2778529" cy="2778529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1"/>
              <a:stretch>
                <a:fillRect l="-25073" t="0" r="-25073" b="0"/>
              </a:stretch>
            </a:blipFill>
          </p:spPr>
        </p:sp>
      </p:grpSp>
      <p:grpSp>
        <p:nvGrpSpPr>
          <p:cNvPr name="Group 22" id="22"/>
          <p:cNvGrpSpPr/>
          <p:nvPr/>
        </p:nvGrpSpPr>
        <p:grpSpPr>
          <a:xfrm rot="0">
            <a:off x="6831906" y="5348774"/>
            <a:ext cx="2778529" cy="2778529"/>
            <a:chOff x="0" y="0"/>
            <a:chExt cx="812800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2"/>
              <a:stretch>
                <a:fillRect l="-25117" t="0" r="-25117" b="0"/>
              </a:stretch>
            </a:blipFill>
          </p:spPr>
        </p:sp>
      </p:grpSp>
      <p:grpSp>
        <p:nvGrpSpPr>
          <p:cNvPr name="Group 24" id="24"/>
          <p:cNvGrpSpPr/>
          <p:nvPr/>
        </p:nvGrpSpPr>
        <p:grpSpPr>
          <a:xfrm rot="0">
            <a:off x="9867610" y="5348774"/>
            <a:ext cx="2778529" cy="2778529"/>
            <a:chOff x="0" y="0"/>
            <a:chExt cx="812800" cy="812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3"/>
              <a:stretch>
                <a:fillRect l="-25117" t="0" r="-25117" b="0"/>
              </a:stretch>
            </a:blip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3036664" y="5348774"/>
            <a:ext cx="2778529" cy="2778529"/>
            <a:chOff x="0" y="0"/>
            <a:chExt cx="812800" cy="8128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4"/>
              <a:stretch>
                <a:fillRect l="-26685" t="0" r="-23373" b="0"/>
              </a:stretch>
            </a:blip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1028700" y="8971597"/>
            <a:ext cx="11606412" cy="610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  <a:r>
              <a:rPr lang="en-US" b="true" sz="36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6683520" y="935794"/>
            <a:ext cx="2651835" cy="2651835"/>
          </a:xfrm>
          <a:custGeom>
            <a:avLst/>
            <a:gdLst/>
            <a:ahLst/>
            <a:cxnLst/>
            <a:rect r="r" b="b" t="t" l="l"/>
            <a:pathLst>
              <a:path h="2651835" w="2651835">
                <a:moveTo>
                  <a:pt x="0" y="0"/>
                </a:moveTo>
                <a:lnTo>
                  <a:pt x="2651835" y="0"/>
                </a:lnTo>
                <a:lnTo>
                  <a:pt x="2651835" y="2651836"/>
                </a:lnTo>
                <a:lnTo>
                  <a:pt x="0" y="265183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0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0106583" y="2261712"/>
            <a:ext cx="8571076" cy="8571076"/>
            <a:chOff x="0" y="0"/>
            <a:chExt cx="3331210" cy="333121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331210" cy="3331210"/>
            </a:xfrm>
            <a:custGeom>
              <a:avLst/>
              <a:gdLst/>
              <a:ahLst/>
              <a:cxnLst/>
              <a:rect r="r" b="b" t="t" l="l"/>
              <a:pathLst>
                <a:path h="3331210" w="3331210">
                  <a:moveTo>
                    <a:pt x="3331210" y="3331210"/>
                  </a:moveTo>
                  <a:lnTo>
                    <a:pt x="0" y="3331210"/>
                  </a:lnTo>
                  <a:cubicBezTo>
                    <a:pt x="0" y="1490980"/>
                    <a:pt x="1490980" y="0"/>
                    <a:pt x="3331210" y="0"/>
                  </a:cubicBezTo>
                  <a:lnTo>
                    <a:pt x="3331210" y="3331210"/>
                  </a:lnTo>
                  <a:close/>
                </a:path>
              </a:pathLst>
            </a:custGeom>
            <a:blipFill>
              <a:blip r:embed="rId4"/>
              <a:stretch>
                <a:fillRect l="-26286" t="0" r="-26286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803421" y="4624164"/>
            <a:ext cx="673858" cy="673858"/>
          </a:xfrm>
          <a:custGeom>
            <a:avLst/>
            <a:gdLst/>
            <a:ahLst/>
            <a:cxnLst/>
            <a:rect r="r" b="b" t="t" l="l"/>
            <a:pathLst>
              <a:path h="673858" w="673858">
                <a:moveTo>
                  <a:pt x="0" y="0"/>
                </a:moveTo>
                <a:lnTo>
                  <a:pt x="673857" y="0"/>
                </a:lnTo>
                <a:lnTo>
                  <a:pt x="673857" y="673858"/>
                </a:lnTo>
                <a:lnTo>
                  <a:pt x="0" y="67385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94781" y="5979997"/>
            <a:ext cx="682497" cy="682497"/>
          </a:xfrm>
          <a:custGeom>
            <a:avLst/>
            <a:gdLst/>
            <a:ahLst/>
            <a:cxnLst/>
            <a:rect r="r" b="b" t="t" l="l"/>
            <a:pathLst>
              <a:path h="682497" w="682497">
                <a:moveTo>
                  <a:pt x="0" y="0"/>
                </a:moveTo>
                <a:lnTo>
                  <a:pt x="682497" y="0"/>
                </a:lnTo>
                <a:lnTo>
                  <a:pt x="682497" y="682497"/>
                </a:lnTo>
                <a:lnTo>
                  <a:pt x="0" y="68249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31515" y="391791"/>
            <a:ext cx="6224162" cy="1415997"/>
          </a:xfrm>
          <a:custGeom>
            <a:avLst/>
            <a:gdLst/>
            <a:ahLst/>
            <a:cxnLst/>
            <a:rect r="r" b="b" t="t" l="l"/>
            <a:pathLst>
              <a:path h="1415997" w="6224162">
                <a:moveTo>
                  <a:pt x="0" y="0"/>
                </a:moveTo>
                <a:lnTo>
                  <a:pt x="6224163" y="0"/>
                </a:lnTo>
                <a:lnTo>
                  <a:pt x="6224163" y="1415997"/>
                </a:lnTo>
                <a:lnTo>
                  <a:pt x="0" y="141599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54883" y="7303652"/>
            <a:ext cx="562294" cy="720890"/>
          </a:xfrm>
          <a:custGeom>
            <a:avLst/>
            <a:gdLst/>
            <a:ahLst/>
            <a:cxnLst/>
            <a:rect r="r" b="b" t="t" l="l"/>
            <a:pathLst>
              <a:path h="720890" w="562294">
                <a:moveTo>
                  <a:pt x="0" y="0"/>
                </a:moveTo>
                <a:lnTo>
                  <a:pt x="562294" y="0"/>
                </a:lnTo>
                <a:lnTo>
                  <a:pt x="562294" y="720890"/>
                </a:lnTo>
                <a:lnTo>
                  <a:pt x="0" y="72089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94781" y="3701804"/>
            <a:ext cx="9364819" cy="6175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Connect with us.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58728" y="2360238"/>
            <a:ext cx="10434893" cy="11295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143"/>
              </a:lnSpc>
            </a:pPr>
            <a:r>
              <a:rPr lang="en-US" b="true" sz="6530" spc="398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Thank's For Watching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40968" y="6103502"/>
            <a:ext cx="6634454" cy="1200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09"/>
              </a:lnSpc>
            </a:pPr>
            <a:r>
              <a:rPr lang="en-US" sz="2674" spc="133" u="sng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  <a:hlinkClick r:id="rId12" tooltip="mailto:dharampur@pinegroveschool.com"/>
              </a:rPr>
              <a:t>dharampur@pinegroveschool.com</a:t>
            </a:r>
          </a:p>
          <a:p>
            <a:pPr algn="l">
              <a:lnSpc>
                <a:spcPts val="3209"/>
              </a:lnSpc>
            </a:pPr>
            <a:r>
              <a:rPr lang="en-US" sz="2674" spc="133" u="sng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  <a:hlinkClick r:id="rId13" tooltip="mailto:subathu@pinegroveschool.com"/>
              </a:rPr>
              <a:t>subathu@pinegroveschool.com</a:t>
            </a:r>
          </a:p>
          <a:p>
            <a:pPr algn="l">
              <a:lnSpc>
                <a:spcPts val="3209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640968" y="4727613"/>
            <a:ext cx="4686830" cy="976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38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+91 980 5004 114</a:t>
            </a:r>
          </a:p>
          <a:p>
            <a:pPr algn="l" marL="0" indent="0" lvl="0">
              <a:lnSpc>
                <a:spcPts val="3938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+91 980 5004 115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640968" y="7338769"/>
            <a:ext cx="5666544" cy="26809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4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Kuthar Road, Subathu 173 206 District Solan HP,India</a:t>
            </a:r>
          </a:p>
          <a:p>
            <a:pPr algn="l">
              <a:lnSpc>
                <a:spcPts val="3564"/>
              </a:lnSpc>
            </a:pPr>
          </a:p>
          <a:p>
            <a:pPr algn="l">
              <a:lnSpc>
                <a:spcPts val="3564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Kasauli Road, Dharampur </a:t>
            </a: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173 209 District Solan HP,India</a:t>
            </a:r>
          </a:p>
          <a:p>
            <a:pPr algn="l">
              <a:lnSpc>
                <a:spcPts val="3564"/>
              </a:lnSpc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7494071" y="86559"/>
            <a:ext cx="10982957" cy="5533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547"/>
              </a:lnSpc>
              <a:spcBef>
                <a:spcPct val="0"/>
              </a:spcBef>
            </a:pPr>
            <a:r>
              <a:rPr lang="en-US" b="true" sz="32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  <a:r>
              <a:rPr lang="en-US" b="true" sz="32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DAGPT9RWOzY</dc:identifier>
  <dcterms:modified xsi:type="dcterms:W3CDTF">2011-08-01T06:04:30Z</dcterms:modified>
  <cp:revision>1</cp:revision>
  <dc:title>Schools in Himachal Pradesh</dc:title>
</cp:coreProperties>
</file>