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Carlito" charset="1" panose="020F0502020204030204"/>
      <p:regular r:id="rId10"/>
    </p:embeddedFont>
    <p:embeddedFont>
      <p:font typeface="Vollkorn Bold" charset="1" panose="00000800000000000000"/>
      <p:regular r:id="rId11"/>
    </p:embeddedFont>
    <p:embeddedFont>
      <p:font typeface="Canva Sans Bold" charset="1" panose="020B0803030501040103"/>
      <p:regular r:id="rId12"/>
    </p:embeddedFont>
    <p:embeddedFont>
      <p:font typeface="Vollkorn" charset="1" panose="000005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https://www.travipro.com/flight-booking-portal-development.html" TargetMode="External" Type="http://schemas.openxmlformats.org/officeDocument/2006/relationships/hyperlink"/><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7.png" Type="http://schemas.openxmlformats.org/officeDocument/2006/relationships/image"/><Relationship Id="rId7" Target="../media/image5.png" Type="http://schemas.openxmlformats.org/officeDocument/2006/relationships/image"/><Relationship Id="rId8" Target="../media/image6.svg" Type="http://schemas.openxmlformats.org/officeDocument/2006/relationships/image"/><Relationship Id="rId9" Target="../media/image11.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png" Type="http://schemas.openxmlformats.org/officeDocument/2006/relationships/image"/><Relationship Id="rId12" Target="mailto:info@travipro.com" TargetMode="External" Type="http://schemas.openxmlformats.org/officeDocument/2006/relationships/hyperlink"/><Relationship Id="rId2" Target="../media/image12.png" Type="http://schemas.openxmlformats.org/officeDocument/2006/relationships/image"/><Relationship Id="rId3" Target="../media/image13.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 Id="rId6" Target="../media/image16.png" Type="http://schemas.openxmlformats.org/officeDocument/2006/relationships/image"/><Relationship Id="rId7" Target="../media/image17.svg" Type="http://schemas.openxmlformats.org/officeDocument/2006/relationships/image"/><Relationship Id="rId8" Target="../media/image1.png" Type="http://schemas.openxmlformats.org/officeDocument/2006/relationships/image"/><Relationship Id="rId9" Target="../media/image2.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1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16463994" y="-2791271"/>
            <a:ext cx="8041559" cy="9326618"/>
          </a:xfrm>
          <a:custGeom>
            <a:avLst/>
            <a:gdLst/>
            <a:ahLst/>
            <a:cxnLst/>
            <a:rect r="r" b="b" t="t" l="l"/>
            <a:pathLst>
              <a:path h="9326618" w="8041559">
                <a:moveTo>
                  <a:pt x="0" y="0"/>
                </a:moveTo>
                <a:lnTo>
                  <a:pt x="8041559" y="0"/>
                </a:lnTo>
                <a:lnTo>
                  <a:pt x="8041559" y="9326618"/>
                </a:lnTo>
                <a:lnTo>
                  <a:pt x="0" y="932661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4198812" y="3450234"/>
            <a:ext cx="8699789" cy="10090035"/>
          </a:xfrm>
          <a:custGeom>
            <a:avLst/>
            <a:gdLst/>
            <a:ahLst/>
            <a:cxnLst/>
            <a:rect r="r" b="b" t="t" l="l"/>
            <a:pathLst>
              <a:path h="10090035" w="8699789">
                <a:moveTo>
                  <a:pt x="0" y="0"/>
                </a:moveTo>
                <a:lnTo>
                  <a:pt x="8699789" y="0"/>
                </a:lnTo>
                <a:lnTo>
                  <a:pt x="8699789" y="10090035"/>
                </a:lnTo>
                <a:lnTo>
                  <a:pt x="0" y="10090035"/>
                </a:lnTo>
                <a:lnTo>
                  <a:pt x="0" y="0"/>
                </a:lnTo>
                <a:close/>
              </a:path>
            </a:pathLst>
          </a:custGeom>
          <a:blipFill>
            <a:blip r:embed="rId4">
              <a:alphaModFix amt="8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14481482" y="-2829235"/>
            <a:ext cx="24090784" cy="27940547"/>
          </a:xfrm>
          <a:custGeom>
            <a:avLst/>
            <a:gdLst/>
            <a:ahLst/>
            <a:cxnLst/>
            <a:rect r="r" b="b" t="t" l="l"/>
            <a:pathLst>
              <a:path h="27940547" w="24090784">
                <a:moveTo>
                  <a:pt x="0" y="0"/>
                </a:moveTo>
                <a:lnTo>
                  <a:pt x="24090784" y="0"/>
                </a:lnTo>
                <a:lnTo>
                  <a:pt x="24090784" y="27940546"/>
                </a:lnTo>
                <a:lnTo>
                  <a:pt x="0" y="2794054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5400000">
            <a:off x="11153185" y="4305304"/>
            <a:ext cx="1244528" cy="1443407"/>
          </a:xfrm>
          <a:custGeom>
            <a:avLst/>
            <a:gdLst/>
            <a:ahLst/>
            <a:cxnLst/>
            <a:rect r="r" b="b" t="t" l="l"/>
            <a:pathLst>
              <a:path h="1443407" w="1244528">
                <a:moveTo>
                  <a:pt x="0" y="0"/>
                </a:moveTo>
                <a:lnTo>
                  <a:pt x="1244528" y="0"/>
                </a:lnTo>
                <a:lnTo>
                  <a:pt x="1244528" y="1443406"/>
                </a:lnTo>
                <a:lnTo>
                  <a:pt x="0" y="144340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774350" y="691165"/>
            <a:ext cx="2391678" cy="675070"/>
          </a:xfrm>
          <a:custGeom>
            <a:avLst/>
            <a:gdLst/>
            <a:ahLst/>
            <a:cxnLst/>
            <a:rect r="r" b="b" t="t" l="l"/>
            <a:pathLst>
              <a:path h="675070" w="2391678">
                <a:moveTo>
                  <a:pt x="0" y="0"/>
                </a:moveTo>
                <a:lnTo>
                  <a:pt x="2391678" y="0"/>
                </a:lnTo>
                <a:lnTo>
                  <a:pt x="2391678" y="675070"/>
                </a:lnTo>
                <a:lnTo>
                  <a:pt x="0" y="675070"/>
                </a:lnTo>
                <a:lnTo>
                  <a:pt x="0" y="0"/>
                </a:lnTo>
                <a:close/>
              </a:path>
            </a:pathLst>
          </a:custGeom>
          <a:blipFill>
            <a:blip r:embed="rId8"/>
            <a:stretch>
              <a:fillRect l="0" t="0" r="0" b="0"/>
            </a:stretch>
          </a:blipFill>
        </p:spPr>
      </p:sp>
      <p:grpSp>
        <p:nvGrpSpPr>
          <p:cNvPr name="Group 7" id="7"/>
          <p:cNvGrpSpPr/>
          <p:nvPr/>
        </p:nvGrpSpPr>
        <p:grpSpPr>
          <a:xfrm rot="0">
            <a:off x="3664567" y="9041097"/>
            <a:ext cx="10884781" cy="963292"/>
            <a:chOff x="0" y="0"/>
            <a:chExt cx="2866774" cy="253707"/>
          </a:xfrm>
        </p:grpSpPr>
        <p:sp>
          <p:nvSpPr>
            <p:cNvPr name="Freeform 8" id="8"/>
            <p:cNvSpPr/>
            <p:nvPr/>
          </p:nvSpPr>
          <p:spPr>
            <a:xfrm flipH="false" flipV="false" rot="0">
              <a:off x="0" y="0"/>
              <a:ext cx="2866774" cy="253707"/>
            </a:xfrm>
            <a:custGeom>
              <a:avLst/>
              <a:gdLst/>
              <a:ahLst/>
              <a:cxnLst/>
              <a:rect r="r" b="b" t="t" l="l"/>
              <a:pathLst>
                <a:path h="253707" w="2866774">
                  <a:moveTo>
                    <a:pt x="36274" y="0"/>
                  </a:moveTo>
                  <a:lnTo>
                    <a:pt x="2830499" y="0"/>
                  </a:lnTo>
                  <a:cubicBezTo>
                    <a:pt x="2850533" y="0"/>
                    <a:pt x="2866774" y="16241"/>
                    <a:pt x="2866774" y="36274"/>
                  </a:cubicBezTo>
                  <a:lnTo>
                    <a:pt x="2866774" y="217432"/>
                  </a:lnTo>
                  <a:cubicBezTo>
                    <a:pt x="2866774" y="237466"/>
                    <a:pt x="2850533" y="253707"/>
                    <a:pt x="2830499" y="253707"/>
                  </a:cubicBezTo>
                  <a:lnTo>
                    <a:pt x="36274" y="253707"/>
                  </a:lnTo>
                  <a:cubicBezTo>
                    <a:pt x="26654" y="253707"/>
                    <a:pt x="17427" y="249885"/>
                    <a:pt x="10624" y="243082"/>
                  </a:cubicBezTo>
                  <a:cubicBezTo>
                    <a:pt x="3822" y="236279"/>
                    <a:pt x="0" y="227053"/>
                    <a:pt x="0" y="217432"/>
                  </a:cubicBezTo>
                  <a:lnTo>
                    <a:pt x="0" y="36274"/>
                  </a:lnTo>
                  <a:cubicBezTo>
                    <a:pt x="0" y="16241"/>
                    <a:pt x="16241" y="0"/>
                    <a:pt x="36274" y="0"/>
                  </a:cubicBezTo>
                  <a:close/>
                </a:path>
              </a:pathLst>
            </a:custGeom>
            <a:solidFill>
              <a:srgbClr val="00509D"/>
            </a:solidFill>
          </p:spPr>
        </p:sp>
        <p:sp>
          <p:nvSpPr>
            <p:cNvPr name="TextBox 9" id="9"/>
            <p:cNvSpPr txBox="true"/>
            <p:nvPr/>
          </p:nvSpPr>
          <p:spPr>
            <a:xfrm>
              <a:off x="0" y="-38100"/>
              <a:ext cx="2866774" cy="291807"/>
            </a:xfrm>
            <a:prstGeom prst="rect">
              <a:avLst/>
            </a:prstGeom>
          </p:spPr>
          <p:txBody>
            <a:bodyPr anchor="ctr" rtlCol="false" tIns="50800" lIns="50800" bIns="50800" rIns="50800"/>
            <a:lstStyle/>
            <a:p>
              <a:pPr algn="ctr">
                <a:lnSpc>
                  <a:spcPts val="2659"/>
                </a:lnSpc>
                <a:spcBef>
                  <a:spcPct val="0"/>
                </a:spcBef>
              </a:pPr>
            </a:p>
          </p:txBody>
        </p:sp>
      </p:grpSp>
      <p:grpSp>
        <p:nvGrpSpPr>
          <p:cNvPr name="Group 10" id="10"/>
          <p:cNvGrpSpPr/>
          <p:nvPr/>
        </p:nvGrpSpPr>
        <p:grpSpPr>
          <a:xfrm rot="0">
            <a:off x="314341" y="2850700"/>
            <a:ext cx="7382612" cy="5644551"/>
            <a:chOff x="0" y="0"/>
            <a:chExt cx="1063076" cy="812800"/>
          </a:xfrm>
        </p:grpSpPr>
        <p:sp>
          <p:nvSpPr>
            <p:cNvPr name="Freeform 11" id="11"/>
            <p:cNvSpPr/>
            <p:nvPr/>
          </p:nvSpPr>
          <p:spPr>
            <a:xfrm flipH="false" flipV="false" rot="0">
              <a:off x="0" y="0"/>
              <a:ext cx="1063076" cy="812800"/>
            </a:xfrm>
            <a:custGeom>
              <a:avLst/>
              <a:gdLst/>
              <a:ahLst/>
              <a:cxnLst/>
              <a:rect r="r" b="b" t="t" l="l"/>
              <a:pathLst>
                <a:path h="812800" w="1063076">
                  <a:moveTo>
                    <a:pt x="0" y="0"/>
                  </a:moveTo>
                  <a:lnTo>
                    <a:pt x="1063076" y="0"/>
                  </a:lnTo>
                  <a:lnTo>
                    <a:pt x="1063076" y="812800"/>
                  </a:lnTo>
                  <a:lnTo>
                    <a:pt x="0" y="812800"/>
                  </a:lnTo>
                  <a:close/>
                </a:path>
              </a:pathLst>
            </a:custGeom>
            <a:blipFill>
              <a:blip r:embed="rId9"/>
              <a:stretch>
                <a:fillRect l="-6369" t="0" r="-6369" b="0"/>
              </a:stretch>
            </a:blipFill>
          </p:spPr>
        </p:sp>
      </p:grpSp>
      <p:sp>
        <p:nvSpPr>
          <p:cNvPr name="TextBox 12" id="12"/>
          <p:cNvSpPr txBox="true"/>
          <p:nvPr/>
        </p:nvSpPr>
        <p:spPr>
          <a:xfrm rot="0">
            <a:off x="4352372" y="9205878"/>
            <a:ext cx="14846153" cy="528955"/>
          </a:xfrm>
          <a:prstGeom prst="rect">
            <a:avLst/>
          </a:prstGeom>
        </p:spPr>
        <p:txBody>
          <a:bodyPr anchor="t" rtlCol="false" tIns="0" lIns="0" bIns="0" rIns="0">
            <a:spAutoFit/>
          </a:bodyPr>
          <a:lstStyle/>
          <a:p>
            <a:pPr algn="l">
              <a:lnSpc>
                <a:spcPts val="3920"/>
              </a:lnSpc>
            </a:pPr>
            <a:r>
              <a:rPr lang="en-US" sz="2800">
                <a:solidFill>
                  <a:srgbClr val="FFFFFF"/>
                </a:solidFill>
                <a:latin typeface="Carlito"/>
                <a:ea typeface="Carlito"/>
                <a:cs typeface="Carlito"/>
                <a:sym typeface="Carlito"/>
              </a:rPr>
              <a:t>https://www.travipro.com/hotel-website-development.html</a:t>
            </a:r>
          </a:p>
        </p:txBody>
      </p:sp>
      <p:sp>
        <p:nvSpPr>
          <p:cNvPr name="TextBox 13" id="13"/>
          <p:cNvSpPr txBox="true"/>
          <p:nvPr/>
        </p:nvSpPr>
        <p:spPr>
          <a:xfrm rot="0">
            <a:off x="7476534" y="1153553"/>
            <a:ext cx="8115300" cy="1820545"/>
          </a:xfrm>
          <a:prstGeom prst="rect">
            <a:avLst/>
          </a:prstGeom>
        </p:spPr>
        <p:txBody>
          <a:bodyPr anchor="t" rtlCol="false" tIns="0" lIns="0" bIns="0" rIns="0">
            <a:spAutoFit/>
          </a:bodyPr>
          <a:lstStyle/>
          <a:p>
            <a:pPr algn="ctr">
              <a:lnSpc>
                <a:spcPts val="7279"/>
              </a:lnSpc>
            </a:pPr>
            <a:r>
              <a:rPr lang="en-US" b="true" sz="5199" u="sng">
                <a:solidFill>
                  <a:srgbClr val="00509D"/>
                </a:solidFill>
                <a:latin typeface="Vollkorn Bold"/>
                <a:ea typeface="Vollkorn Bold"/>
                <a:cs typeface="Vollkorn Bold"/>
                <a:sym typeface="Vollkorn Bold"/>
                <a:hlinkClick r:id="rId10" tooltip="https://www.travipro.com/flight-booking-portal-development.html"/>
              </a:rPr>
              <a:t>Flight Booking Portal Development in India</a:t>
            </a:r>
          </a:p>
        </p:txBody>
      </p:sp>
      <p:sp>
        <p:nvSpPr>
          <p:cNvPr name="TextBox 14" id="14"/>
          <p:cNvSpPr txBox="true"/>
          <p:nvPr/>
        </p:nvSpPr>
        <p:spPr>
          <a:xfrm rot="0">
            <a:off x="8739843" y="3069348"/>
            <a:ext cx="6071212" cy="1335395"/>
          </a:xfrm>
          <a:prstGeom prst="rect">
            <a:avLst/>
          </a:prstGeom>
        </p:spPr>
        <p:txBody>
          <a:bodyPr anchor="t" rtlCol="false" tIns="0" lIns="0" bIns="0" rIns="0">
            <a:spAutoFit/>
          </a:bodyPr>
          <a:lstStyle/>
          <a:p>
            <a:pPr algn="ctr">
              <a:lnSpc>
                <a:spcPts val="10920"/>
              </a:lnSpc>
            </a:pPr>
            <a:r>
              <a:rPr lang="en-US" sz="7800" b="true">
                <a:solidFill>
                  <a:srgbClr val="00509D"/>
                </a:solidFill>
                <a:latin typeface="Vollkorn Bold"/>
                <a:ea typeface="Vollkorn Bold"/>
                <a:cs typeface="Vollkorn Bold"/>
                <a:sym typeface="Vollkorn Bold"/>
              </a:rPr>
              <a:t>By Travipro</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11666306" y="-3376982"/>
            <a:ext cx="14692990" cy="17040964"/>
          </a:xfrm>
          <a:custGeom>
            <a:avLst/>
            <a:gdLst/>
            <a:ahLst/>
            <a:cxnLst/>
            <a:rect r="r" b="b" t="t" l="l"/>
            <a:pathLst>
              <a:path h="17040964" w="14692990">
                <a:moveTo>
                  <a:pt x="0" y="0"/>
                </a:moveTo>
                <a:lnTo>
                  <a:pt x="14692990" y="0"/>
                </a:lnTo>
                <a:lnTo>
                  <a:pt x="14692990" y="17040964"/>
                </a:lnTo>
                <a:lnTo>
                  <a:pt x="0" y="17040964"/>
                </a:lnTo>
                <a:lnTo>
                  <a:pt x="0" y="0"/>
                </a:lnTo>
                <a:close/>
              </a:path>
            </a:pathLst>
          </a:custGeom>
          <a:blipFill>
            <a:blip r:embed="rId2">
              <a:alphaModFix amt="74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true" rot="5400000">
            <a:off x="15969361" y="-3376982"/>
            <a:ext cx="14692990" cy="17040964"/>
          </a:xfrm>
          <a:custGeom>
            <a:avLst/>
            <a:gdLst/>
            <a:ahLst/>
            <a:cxnLst/>
            <a:rect r="r" b="b" t="t" l="l"/>
            <a:pathLst>
              <a:path h="17040964" w="14692990">
                <a:moveTo>
                  <a:pt x="14692991" y="17040964"/>
                </a:moveTo>
                <a:lnTo>
                  <a:pt x="0" y="17040964"/>
                </a:lnTo>
                <a:lnTo>
                  <a:pt x="0" y="0"/>
                </a:lnTo>
                <a:lnTo>
                  <a:pt x="14692991" y="0"/>
                </a:lnTo>
                <a:lnTo>
                  <a:pt x="14692991" y="17040964"/>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370327" y="576039"/>
            <a:ext cx="2476322" cy="698962"/>
          </a:xfrm>
          <a:custGeom>
            <a:avLst/>
            <a:gdLst/>
            <a:ahLst/>
            <a:cxnLst/>
            <a:rect r="r" b="b" t="t" l="l"/>
            <a:pathLst>
              <a:path h="698962" w="2476322">
                <a:moveTo>
                  <a:pt x="0" y="0"/>
                </a:moveTo>
                <a:lnTo>
                  <a:pt x="2476321" y="0"/>
                </a:lnTo>
                <a:lnTo>
                  <a:pt x="2476321" y="698962"/>
                </a:lnTo>
                <a:lnTo>
                  <a:pt x="0" y="698962"/>
                </a:lnTo>
                <a:lnTo>
                  <a:pt x="0" y="0"/>
                </a:lnTo>
                <a:close/>
              </a:path>
            </a:pathLst>
          </a:custGeom>
          <a:blipFill>
            <a:blip r:embed="rId6"/>
            <a:stretch>
              <a:fillRect l="0" t="0" r="0" b="0"/>
            </a:stretch>
          </a:blipFill>
        </p:spPr>
      </p:sp>
      <p:sp>
        <p:nvSpPr>
          <p:cNvPr name="TextBox 5" id="5"/>
          <p:cNvSpPr txBox="true"/>
          <p:nvPr/>
        </p:nvSpPr>
        <p:spPr>
          <a:xfrm rot="0">
            <a:off x="3505022" y="8793480"/>
            <a:ext cx="11986002" cy="464820"/>
          </a:xfrm>
          <a:prstGeom prst="rect">
            <a:avLst/>
          </a:prstGeom>
        </p:spPr>
        <p:txBody>
          <a:bodyPr anchor="t" rtlCol="false" tIns="0" lIns="0" bIns="0" rIns="0">
            <a:spAutoFit/>
          </a:bodyPr>
          <a:lstStyle/>
          <a:p>
            <a:pPr algn="l">
              <a:lnSpc>
                <a:spcPts val="3780"/>
              </a:lnSpc>
            </a:pPr>
            <a:r>
              <a:rPr lang="en-US" sz="2700" b="true">
                <a:solidFill>
                  <a:srgbClr val="FFFFFF"/>
                </a:solidFill>
                <a:latin typeface="Canva Sans Bold"/>
                <a:ea typeface="Canva Sans Bold"/>
                <a:cs typeface="Canva Sans Bold"/>
                <a:sym typeface="Canva Sans Bold"/>
              </a:rPr>
              <a:t>https://www.travipro.com/travel-portal-development.html</a:t>
            </a:r>
          </a:p>
        </p:txBody>
      </p:sp>
      <p:sp>
        <p:nvSpPr>
          <p:cNvPr name="Freeform 6" id="6"/>
          <p:cNvSpPr/>
          <p:nvPr/>
        </p:nvSpPr>
        <p:spPr>
          <a:xfrm flipH="false" flipV="false" rot="5400000">
            <a:off x="4636203" y="-586875"/>
            <a:ext cx="9881642" cy="11460751"/>
          </a:xfrm>
          <a:custGeom>
            <a:avLst/>
            <a:gdLst/>
            <a:ahLst/>
            <a:cxnLst/>
            <a:rect r="r" b="b" t="t" l="l"/>
            <a:pathLst>
              <a:path h="11460751" w="9881642">
                <a:moveTo>
                  <a:pt x="0" y="0"/>
                </a:moveTo>
                <a:lnTo>
                  <a:pt x="9881642" y="0"/>
                </a:lnTo>
                <a:lnTo>
                  <a:pt x="9881642" y="11460750"/>
                </a:lnTo>
                <a:lnTo>
                  <a:pt x="0" y="1146075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0">
            <a:off x="7478348" y="925520"/>
            <a:ext cx="4039350" cy="3232824"/>
          </a:xfrm>
          <a:custGeom>
            <a:avLst/>
            <a:gdLst/>
            <a:ahLst/>
            <a:cxnLst/>
            <a:rect r="r" b="b" t="t" l="l"/>
            <a:pathLst>
              <a:path h="3232824" w="4039350">
                <a:moveTo>
                  <a:pt x="0" y="0"/>
                </a:moveTo>
                <a:lnTo>
                  <a:pt x="4039350" y="0"/>
                </a:lnTo>
                <a:lnTo>
                  <a:pt x="4039350" y="3232824"/>
                </a:lnTo>
                <a:lnTo>
                  <a:pt x="0" y="3232824"/>
                </a:lnTo>
                <a:lnTo>
                  <a:pt x="0" y="0"/>
                </a:lnTo>
                <a:close/>
              </a:path>
            </a:pathLst>
          </a:custGeom>
          <a:blipFill>
            <a:blip r:embed="rId9"/>
            <a:stretch>
              <a:fillRect l="0" t="0" r="0" b="0"/>
            </a:stretch>
          </a:blipFill>
        </p:spPr>
      </p:sp>
      <p:sp>
        <p:nvSpPr>
          <p:cNvPr name="TextBox 8" id="8"/>
          <p:cNvSpPr txBox="true"/>
          <p:nvPr/>
        </p:nvSpPr>
        <p:spPr>
          <a:xfrm rot="0">
            <a:off x="5848161" y="4323487"/>
            <a:ext cx="7457725" cy="5434330"/>
          </a:xfrm>
          <a:prstGeom prst="rect">
            <a:avLst/>
          </a:prstGeom>
        </p:spPr>
        <p:txBody>
          <a:bodyPr anchor="t" rtlCol="false" tIns="0" lIns="0" bIns="0" rIns="0">
            <a:spAutoFit/>
          </a:bodyPr>
          <a:lstStyle/>
          <a:p>
            <a:pPr algn="ctr">
              <a:lnSpc>
                <a:spcPts val="3920"/>
              </a:lnSpc>
            </a:pPr>
            <a:r>
              <a:rPr lang="en-US" sz="2800">
                <a:solidFill>
                  <a:srgbClr val="FFFFFF"/>
                </a:solidFill>
                <a:latin typeface="Vollkorn"/>
                <a:ea typeface="Vollkorn"/>
                <a:cs typeface="Vollkorn"/>
                <a:sym typeface="Vollkorn"/>
              </a:rPr>
              <a:t>TraviPro offers advanced flight booking portal development tailored to meet diverse business needs. Their robust platform provides seamless booking experiences with features like real-time ticket availability, dynamic pricing, and multiple payment options. Designed for efficiency, it supports B2B and B2C models, ensuring enhanced user engagement and streamlined operations for travel agencies. TraviPro simplifies travel management with cutting-edge solutions.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ACBAC6"/>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805369" y="7222524"/>
            <a:ext cx="1590763" cy="1844970"/>
          </a:xfrm>
          <a:custGeom>
            <a:avLst/>
            <a:gdLst/>
            <a:ahLst/>
            <a:cxnLst/>
            <a:rect r="r" b="b" t="t" l="l"/>
            <a:pathLst>
              <a:path h="1844970" w="1590763">
                <a:moveTo>
                  <a:pt x="0" y="0"/>
                </a:moveTo>
                <a:lnTo>
                  <a:pt x="1590763" y="0"/>
                </a:lnTo>
                <a:lnTo>
                  <a:pt x="1590763" y="1844970"/>
                </a:lnTo>
                <a:lnTo>
                  <a:pt x="0" y="184497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4535337" y="1893736"/>
            <a:ext cx="1590763" cy="1844970"/>
          </a:xfrm>
          <a:custGeom>
            <a:avLst/>
            <a:gdLst/>
            <a:ahLst/>
            <a:cxnLst/>
            <a:rect r="r" b="b" t="t" l="l"/>
            <a:pathLst>
              <a:path h="1844970" w="1590763">
                <a:moveTo>
                  <a:pt x="0" y="0"/>
                </a:moveTo>
                <a:lnTo>
                  <a:pt x="1590763" y="0"/>
                </a:lnTo>
                <a:lnTo>
                  <a:pt x="1590763" y="1844971"/>
                </a:lnTo>
                <a:lnTo>
                  <a:pt x="0" y="184497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3098536" y="-6489066"/>
            <a:ext cx="8211618" cy="9523853"/>
          </a:xfrm>
          <a:custGeom>
            <a:avLst/>
            <a:gdLst/>
            <a:ahLst/>
            <a:cxnLst/>
            <a:rect r="r" b="b" t="t" l="l"/>
            <a:pathLst>
              <a:path h="9523853" w="8211618">
                <a:moveTo>
                  <a:pt x="0" y="0"/>
                </a:moveTo>
                <a:lnTo>
                  <a:pt x="8211617" y="0"/>
                </a:lnTo>
                <a:lnTo>
                  <a:pt x="8211617" y="9523853"/>
                </a:lnTo>
                <a:lnTo>
                  <a:pt x="0" y="952385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5400000">
            <a:off x="14238907" y="3680156"/>
            <a:ext cx="7721144" cy="8955001"/>
          </a:xfrm>
          <a:custGeom>
            <a:avLst/>
            <a:gdLst/>
            <a:ahLst/>
            <a:cxnLst/>
            <a:rect r="r" b="b" t="t" l="l"/>
            <a:pathLst>
              <a:path h="8955001" w="7721144">
                <a:moveTo>
                  <a:pt x="0" y="0"/>
                </a:moveTo>
                <a:lnTo>
                  <a:pt x="7721144" y="0"/>
                </a:lnTo>
                <a:lnTo>
                  <a:pt x="7721144" y="8955001"/>
                </a:lnTo>
                <a:lnTo>
                  <a:pt x="0" y="895500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028700" y="606893"/>
            <a:ext cx="2515168" cy="709926"/>
          </a:xfrm>
          <a:custGeom>
            <a:avLst/>
            <a:gdLst/>
            <a:ahLst/>
            <a:cxnLst/>
            <a:rect r="r" b="b" t="t" l="l"/>
            <a:pathLst>
              <a:path h="709926" w="2515168">
                <a:moveTo>
                  <a:pt x="0" y="0"/>
                </a:moveTo>
                <a:lnTo>
                  <a:pt x="2515168" y="0"/>
                </a:lnTo>
                <a:lnTo>
                  <a:pt x="2515168" y="709927"/>
                </a:lnTo>
                <a:lnTo>
                  <a:pt x="0" y="709927"/>
                </a:lnTo>
                <a:lnTo>
                  <a:pt x="0" y="0"/>
                </a:lnTo>
                <a:close/>
              </a:path>
            </a:pathLst>
          </a:custGeom>
          <a:blipFill>
            <a:blip r:embed="rId10"/>
            <a:stretch>
              <a:fillRect l="0" t="0" r="0" b="0"/>
            </a:stretch>
          </a:blipFill>
        </p:spPr>
      </p:sp>
      <p:grpSp>
        <p:nvGrpSpPr>
          <p:cNvPr name="Group 7" id="7"/>
          <p:cNvGrpSpPr/>
          <p:nvPr/>
        </p:nvGrpSpPr>
        <p:grpSpPr>
          <a:xfrm rot="0">
            <a:off x="3886060" y="606893"/>
            <a:ext cx="8496392" cy="6009419"/>
            <a:chOff x="0" y="0"/>
            <a:chExt cx="1316314" cy="931016"/>
          </a:xfrm>
        </p:grpSpPr>
        <p:sp>
          <p:nvSpPr>
            <p:cNvPr name="Freeform 8" id="8"/>
            <p:cNvSpPr/>
            <p:nvPr/>
          </p:nvSpPr>
          <p:spPr>
            <a:xfrm flipH="false" flipV="false" rot="0">
              <a:off x="0" y="0"/>
              <a:ext cx="1316314" cy="931016"/>
            </a:xfrm>
            <a:custGeom>
              <a:avLst/>
              <a:gdLst/>
              <a:ahLst/>
              <a:cxnLst/>
              <a:rect r="r" b="b" t="t" l="l"/>
              <a:pathLst>
                <a:path h="931016" w="1316314">
                  <a:moveTo>
                    <a:pt x="0" y="0"/>
                  </a:moveTo>
                  <a:lnTo>
                    <a:pt x="1316314" y="0"/>
                  </a:lnTo>
                  <a:lnTo>
                    <a:pt x="1316314" y="931016"/>
                  </a:lnTo>
                  <a:lnTo>
                    <a:pt x="0" y="931016"/>
                  </a:lnTo>
                  <a:close/>
                </a:path>
              </a:pathLst>
            </a:custGeom>
            <a:blipFill>
              <a:blip r:embed="rId11"/>
              <a:stretch>
                <a:fillRect l="-2146" t="0" r="-2146" b="0"/>
              </a:stretch>
            </a:blipFill>
          </p:spPr>
        </p:sp>
      </p:grpSp>
      <p:sp>
        <p:nvSpPr>
          <p:cNvPr name="TextBox 9" id="9"/>
          <p:cNvSpPr txBox="true"/>
          <p:nvPr/>
        </p:nvSpPr>
        <p:spPr>
          <a:xfrm rot="0">
            <a:off x="3886060" y="6687684"/>
            <a:ext cx="9425047" cy="2914650"/>
          </a:xfrm>
          <a:prstGeom prst="rect">
            <a:avLst/>
          </a:prstGeom>
        </p:spPr>
        <p:txBody>
          <a:bodyPr anchor="t" rtlCol="false" tIns="0" lIns="0" bIns="0" rIns="0">
            <a:spAutoFit/>
          </a:bodyPr>
          <a:lstStyle/>
          <a:p>
            <a:pPr algn="ctr">
              <a:lnSpc>
                <a:spcPts val="3840"/>
              </a:lnSpc>
            </a:pPr>
            <a:r>
              <a:rPr lang="en-US" sz="3200">
                <a:solidFill>
                  <a:srgbClr val="00296B"/>
                </a:solidFill>
                <a:latin typeface="Vollkorn"/>
                <a:ea typeface="Vollkorn"/>
                <a:cs typeface="Vollkorn"/>
                <a:sym typeface="Vollkorn"/>
              </a:rPr>
              <a:t>Address</a:t>
            </a:r>
          </a:p>
          <a:p>
            <a:pPr algn="ctr">
              <a:lnSpc>
                <a:spcPts val="3840"/>
              </a:lnSpc>
            </a:pPr>
            <a:r>
              <a:rPr lang="en-US" sz="3200">
                <a:solidFill>
                  <a:srgbClr val="00296B"/>
                </a:solidFill>
                <a:latin typeface="Vollkorn"/>
                <a:ea typeface="Vollkorn"/>
                <a:cs typeface="Vollkorn"/>
                <a:sym typeface="Vollkorn"/>
              </a:rPr>
              <a:t>B-112, Sector-64 Noida - 201301, Uttar Pradesh</a:t>
            </a:r>
          </a:p>
          <a:p>
            <a:pPr algn="ctr">
              <a:lnSpc>
                <a:spcPts val="3840"/>
              </a:lnSpc>
            </a:pPr>
            <a:r>
              <a:rPr lang="en-US" sz="3200">
                <a:solidFill>
                  <a:srgbClr val="00296B"/>
                </a:solidFill>
                <a:latin typeface="Vollkorn"/>
                <a:ea typeface="Vollkorn"/>
                <a:cs typeface="Vollkorn"/>
                <a:sym typeface="Vollkorn"/>
              </a:rPr>
              <a:t>Phone - +91 9560 433 318</a:t>
            </a:r>
          </a:p>
          <a:p>
            <a:pPr algn="ctr">
              <a:lnSpc>
                <a:spcPts val="3840"/>
              </a:lnSpc>
            </a:pPr>
            <a:r>
              <a:rPr lang="en-US" sz="3200">
                <a:solidFill>
                  <a:srgbClr val="00296B"/>
                </a:solidFill>
                <a:latin typeface="Vollkorn"/>
                <a:ea typeface="Vollkorn"/>
                <a:cs typeface="Vollkorn"/>
                <a:sym typeface="Vollkorn"/>
              </a:rPr>
              <a:t>Email - </a:t>
            </a:r>
            <a:r>
              <a:rPr lang="en-US" sz="3200" u="sng">
                <a:solidFill>
                  <a:srgbClr val="00296B"/>
                </a:solidFill>
                <a:latin typeface="Vollkorn"/>
                <a:ea typeface="Vollkorn"/>
                <a:cs typeface="Vollkorn"/>
                <a:sym typeface="Vollkorn"/>
                <a:hlinkClick r:id="rId12" tooltip="mailto:info@travipro.com"/>
              </a:rPr>
              <a:t>info@travipro.com</a:t>
            </a:r>
          </a:p>
          <a:p>
            <a:pPr algn="ctr">
              <a:lnSpc>
                <a:spcPts val="3840"/>
              </a:lnSpc>
            </a:pPr>
            <a:r>
              <a:rPr lang="en-US" sz="3200">
                <a:solidFill>
                  <a:srgbClr val="00296B"/>
                </a:solidFill>
                <a:latin typeface="Vollkorn"/>
                <a:ea typeface="Vollkorn"/>
                <a:cs typeface="Vollkorn"/>
                <a:sym typeface="Vollkorn"/>
              </a:rPr>
              <a:t>Visit- https://www.travipro.com/flight-booking-portal-development.html</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16463994" y="-2791271"/>
            <a:ext cx="8041559" cy="9326618"/>
          </a:xfrm>
          <a:custGeom>
            <a:avLst/>
            <a:gdLst/>
            <a:ahLst/>
            <a:cxnLst/>
            <a:rect r="r" b="b" t="t" l="l"/>
            <a:pathLst>
              <a:path h="9326618" w="8041559">
                <a:moveTo>
                  <a:pt x="0" y="0"/>
                </a:moveTo>
                <a:lnTo>
                  <a:pt x="8041559" y="0"/>
                </a:lnTo>
                <a:lnTo>
                  <a:pt x="8041559" y="9326618"/>
                </a:lnTo>
                <a:lnTo>
                  <a:pt x="0" y="932661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4198812" y="3450234"/>
            <a:ext cx="8699789" cy="10090035"/>
          </a:xfrm>
          <a:custGeom>
            <a:avLst/>
            <a:gdLst/>
            <a:ahLst/>
            <a:cxnLst/>
            <a:rect r="r" b="b" t="t" l="l"/>
            <a:pathLst>
              <a:path h="10090035" w="8699789">
                <a:moveTo>
                  <a:pt x="0" y="0"/>
                </a:moveTo>
                <a:lnTo>
                  <a:pt x="8699789" y="0"/>
                </a:lnTo>
                <a:lnTo>
                  <a:pt x="8699789" y="10090035"/>
                </a:lnTo>
                <a:lnTo>
                  <a:pt x="0" y="10090035"/>
                </a:lnTo>
                <a:lnTo>
                  <a:pt x="0" y="0"/>
                </a:lnTo>
                <a:close/>
              </a:path>
            </a:pathLst>
          </a:custGeom>
          <a:blipFill>
            <a:blip r:embed="rId4">
              <a:alphaModFix amt="8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13759778" y="-2970541"/>
            <a:ext cx="24090784" cy="27940547"/>
          </a:xfrm>
          <a:custGeom>
            <a:avLst/>
            <a:gdLst/>
            <a:ahLst/>
            <a:cxnLst/>
            <a:rect r="r" b="b" t="t" l="l"/>
            <a:pathLst>
              <a:path h="27940547" w="24090784">
                <a:moveTo>
                  <a:pt x="0" y="0"/>
                </a:moveTo>
                <a:lnTo>
                  <a:pt x="24090783" y="0"/>
                </a:lnTo>
                <a:lnTo>
                  <a:pt x="24090783" y="27940547"/>
                </a:lnTo>
                <a:lnTo>
                  <a:pt x="0" y="2794054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5400000">
            <a:off x="11633623" y="7472055"/>
            <a:ext cx="1244528" cy="1443407"/>
          </a:xfrm>
          <a:custGeom>
            <a:avLst/>
            <a:gdLst/>
            <a:ahLst/>
            <a:cxnLst/>
            <a:rect r="r" b="b" t="t" l="l"/>
            <a:pathLst>
              <a:path h="1443407" w="1244528">
                <a:moveTo>
                  <a:pt x="0" y="0"/>
                </a:moveTo>
                <a:lnTo>
                  <a:pt x="1244528" y="0"/>
                </a:lnTo>
                <a:lnTo>
                  <a:pt x="1244528" y="1443407"/>
                </a:lnTo>
                <a:lnTo>
                  <a:pt x="0" y="144340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774350" y="691165"/>
            <a:ext cx="2391678" cy="675070"/>
          </a:xfrm>
          <a:custGeom>
            <a:avLst/>
            <a:gdLst/>
            <a:ahLst/>
            <a:cxnLst/>
            <a:rect r="r" b="b" t="t" l="l"/>
            <a:pathLst>
              <a:path h="675070" w="2391678">
                <a:moveTo>
                  <a:pt x="0" y="0"/>
                </a:moveTo>
                <a:lnTo>
                  <a:pt x="2391678" y="0"/>
                </a:lnTo>
                <a:lnTo>
                  <a:pt x="2391678" y="675070"/>
                </a:lnTo>
                <a:lnTo>
                  <a:pt x="0" y="675070"/>
                </a:lnTo>
                <a:lnTo>
                  <a:pt x="0" y="0"/>
                </a:lnTo>
                <a:close/>
              </a:path>
            </a:pathLst>
          </a:custGeom>
          <a:blipFill>
            <a:blip r:embed="rId8"/>
            <a:stretch>
              <a:fillRect l="0" t="0" r="0" b="0"/>
            </a:stretch>
          </a:blipFill>
        </p:spPr>
      </p:sp>
      <p:grpSp>
        <p:nvGrpSpPr>
          <p:cNvPr name="Group 7" id="7"/>
          <p:cNvGrpSpPr/>
          <p:nvPr/>
        </p:nvGrpSpPr>
        <p:grpSpPr>
          <a:xfrm rot="0">
            <a:off x="3664567" y="9041097"/>
            <a:ext cx="10884781" cy="963292"/>
            <a:chOff x="0" y="0"/>
            <a:chExt cx="2866774" cy="253707"/>
          </a:xfrm>
        </p:grpSpPr>
        <p:sp>
          <p:nvSpPr>
            <p:cNvPr name="Freeform 8" id="8"/>
            <p:cNvSpPr/>
            <p:nvPr/>
          </p:nvSpPr>
          <p:spPr>
            <a:xfrm flipH="false" flipV="false" rot="0">
              <a:off x="0" y="0"/>
              <a:ext cx="2866774" cy="253707"/>
            </a:xfrm>
            <a:custGeom>
              <a:avLst/>
              <a:gdLst/>
              <a:ahLst/>
              <a:cxnLst/>
              <a:rect r="r" b="b" t="t" l="l"/>
              <a:pathLst>
                <a:path h="253707" w="2866774">
                  <a:moveTo>
                    <a:pt x="36274" y="0"/>
                  </a:moveTo>
                  <a:lnTo>
                    <a:pt x="2830499" y="0"/>
                  </a:lnTo>
                  <a:cubicBezTo>
                    <a:pt x="2850533" y="0"/>
                    <a:pt x="2866774" y="16241"/>
                    <a:pt x="2866774" y="36274"/>
                  </a:cubicBezTo>
                  <a:lnTo>
                    <a:pt x="2866774" y="217432"/>
                  </a:lnTo>
                  <a:cubicBezTo>
                    <a:pt x="2866774" y="237466"/>
                    <a:pt x="2850533" y="253707"/>
                    <a:pt x="2830499" y="253707"/>
                  </a:cubicBezTo>
                  <a:lnTo>
                    <a:pt x="36274" y="253707"/>
                  </a:lnTo>
                  <a:cubicBezTo>
                    <a:pt x="26654" y="253707"/>
                    <a:pt x="17427" y="249885"/>
                    <a:pt x="10624" y="243082"/>
                  </a:cubicBezTo>
                  <a:cubicBezTo>
                    <a:pt x="3822" y="236279"/>
                    <a:pt x="0" y="227053"/>
                    <a:pt x="0" y="217432"/>
                  </a:cubicBezTo>
                  <a:lnTo>
                    <a:pt x="0" y="36274"/>
                  </a:lnTo>
                  <a:cubicBezTo>
                    <a:pt x="0" y="16241"/>
                    <a:pt x="16241" y="0"/>
                    <a:pt x="36274" y="0"/>
                  </a:cubicBezTo>
                  <a:close/>
                </a:path>
              </a:pathLst>
            </a:custGeom>
            <a:solidFill>
              <a:srgbClr val="00509D"/>
            </a:solidFill>
          </p:spPr>
        </p:sp>
        <p:sp>
          <p:nvSpPr>
            <p:cNvPr name="TextBox 9" id="9"/>
            <p:cNvSpPr txBox="true"/>
            <p:nvPr/>
          </p:nvSpPr>
          <p:spPr>
            <a:xfrm>
              <a:off x="0" y="-38100"/>
              <a:ext cx="2866774" cy="291807"/>
            </a:xfrm>
            <a:prstGeom prst="rect">
              <a:avLst/>
            </a:prstGeom>
          </p:spPr>
          <p:txBody>
            <a:bodyPr anchor="ctr" rtlCol="false" tIns="50800" lIns="50800" bIns="50800" rIns="50800"/>
            <a:lstStyle/>
            <a:p>
              <a:pPr algn="ctr">
                <a:lnSpc>
                  <a:spcPts val="2659"/>
                </a:lnSpc>
                <a:spcBef>
                  <a:spcPct val="0"/>
                </a:spcBef>
              </a:pPr>
            </a:p>
          </p:txBody>
        </p:sp>
      </p:grpSp>
      <p:grpSp>
        <p:nvGrpSpPr>
          <p:cNvPr name="Group 10" id="10"/>
          <p:cNvGrpSpPr/>
          <p:nvPr/>
        </p:nvGrpSpPr>
        <p:grpSpPr>
          <a:xfrm rot="0">
            <a:off x="314341" y="2641277"/>
            <a:ext cx="8076063" cy="6174745"/>
            <a:chOff x="0" y="0"/>
            <a:chExt cx="1063076" cy="812800"/>
          </a:xfrm>
        </p:grpSpPr>
        <p:sp>
          <p:nvSpPr>
            <p:cNvPr name="Freeform 11" id="11"/>
            <p:cNvSpPr/>
            <p:nvPr/>
          </p:nvSpPr>
          <p:spPr>
            <a:xfrm flipH="false" flipV="false" rot="0">
              <a:off x="0" y="0"/>
              <a:ext cx="1063076" cy="812800"/>
            </a:xfrm>
            <a:custGeom>
              <a:avLst/>
              <a:gdLst/>
              <a:ahLst/>
              <a:cxnLst/>
              <a:rect r="r" b="b" t="t" l="l"/>
              <a:pathLst>
                <a:path h="812800" w="1063076">
                  <a:moveTo>
                    <a:pt x="0" y="0"/>
                  </a:moveTo>
                  <a:lnTo>
                    <a:pt x="1063076" y="0"/>
                  </a:lnTo>
                  <a:lnTo>
                    <a:pt x="1063076" y="812800"/>
                  </a:lnTo>
                  <a:lnTo>
                    <a:pt x="0" y="812800"/>
                  </a:lnTo>
                  <a:close/>
                </a:path>
              </a:pathLst>
            </a:custGeom>
            <a:blipFill>
              <a:blip r:embed="rId9"/>
              <a:stretch>
                <a:fillRect l="-1660" t="0" r="-1660" b="0"/>
              </a:stretch>
            </a:blipFill>
          </p:spPr>
        </p:sp>
      </p:grpSp>
      <p:sp>
        <p:nvSpPr>
          <p:cNvPr name="TextBox 12" id="12"/>
          <p:cNvSpPr txBox="true"/>
          <p:nvPr/>
        </p:nvSpPr>
        <p:spPr>
          <a:xfrm rot="0">
            <a:off x="1951647" y="9205878"/>
            <a:ext cx="14846153" cy="528955"/>
          </a:xfrm>
          <a:prstGeom prst="rect">
            <a:avLst/>
          </a:prstGeom>
        </p:spPr>
        <p:txBody>
          <a:bodyPr anchor="t" rtlCol="false" tIns="0" lIns="0" bIns="0" rIns="0">
            <a:spAutoFit/>
          </a:bodyPr>
          <a:lstStyle/>
          <a:p>
            <a:pPr algn="ctr">
              <a:lnSpc>
                <a:spcPts val="3920"/>
              </a:lnSpc>
            </a:pPr>
            <a:r>
              <a:rPr lang="en-US" sz="2800">
                <a:solidFill>
                  <a:srgbClr val="FFFFFF"/>
                </a:solidFill>
                <a:latin typeface="Carlito"/>
                <a:ea typeface="Carlito"/>
                <a:cs typeface="Carlito"/>
                <a:sym typeface="Carlito"/>
              </a:rPr>
              <a:t>https://www.travipro.com/flight-booking-portal-development.html</a:t>
            </a:r>
          </a:p>
        </p:txBody>
      </p:sp>
      <p:sp>
        <p:nvSpPr>
          <p:cNvPr name="TextBox 13" id="13"/>
          <p:cNvSpPr txBox="true"/>
          <p:nvPr/>
        </p:nvSpPr>
        <p:spPr>
          <a:xfrm rot="0">
            <a:off x="9374723" y="2917941"/>
            <a:ext cx="5762327" cy="1510027"/>
          </a:xfrm>
          <a:prstGeom prst="rect">
            <a:avLst/>
          </a:prstGeom>
        </p:spPr>
        <p:txBody>
          <a:bodyPr anchor="t" rtlCol="false" tIns="0" lIns="0" bIns="0" rIns="0">
            <a:spAutoFit/>
          </a:bodyPr>
          <a:lstStyle/>
          <a:p>
            <a:pPr algn="ctr">
              <a:lnSpc>
                <a:spcPts val="12320"/>
              </a:lnSpc>
            </a:pPr>
            <a:r>
              <a:rPr lang="en-US" sz="8800" b="true">
                <a:solidFill>
                  <a:srgbClr val="3087ED"/>
                </a:solidFill>
                <a:latin typeface="Vollkorn Bold"/>
                <a:ea typeface="Vollkorn Bold"/>
                <a:cs typeface="Vollkorn Bold"/>
                <a:sym typeface="Vollkorn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DAGNJAOtLco</dc:identifier>
  <dcterms:modified xsi:type="dcterms:W3CDTF">2011-08-01T06:04:30Z</dcterms:modified>
  <cp:revision>1</cp:revision>
  <dc:title>Flight Booking Portal Development in India</dc:title>
</cp:coreProperties>
</file>