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DM Serif Display" charset="1" panose="00000000000000000000"/>
      <p:regular r:id="rId10"/>
    </p:embeddedFont>
    <p:embeddedFont>
      <p:font typeface="Nunito Bold" charset="1" panose="00000800000000000000"/>
      <p:regular r:id="rId11"/>
    </p:embeddedFont>
    <p:embeddedFont>
      <p:font typeface="Canva Sans Bold" charset="1" panose="020B0803030501040103"/>
      <p:regular r:id="rId12"/>
    </p:embeddedFont>
    <p:embeddedFont>
      <p:font typeface="Glacial Indifference" charset="1" panose="00000000000000000000"/>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https://www.travipro.com/hotel-reservation-system.html"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3.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 Id="rId3" Target="mailto:info@travipro.com" TargetMode="External" Type="http://schemas.openxmlformats.org/officeDocument/2006/relationships/hyperlink"/><Relationship Id="rId4" Target="../media/image1.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4.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EBEBEB"/>
        </a:solidFill>
      </p:bgPr>
    </p:bg>
    <p:spTree>
      <p:nvGrpSpPr>
        <p:cNvPr id="1" name=""/>
        <p:cNvGrpSpPr/>
        <p:nvPr/>
      </p:nvGrpSpPr>
      <p:grpSpPr>
        <a:xfrm>
          <a:off x="0" y="0"/>
          <a:ext cx="0" cy="0"/>
          <a:chOff x="0" y="0"/>
          <a:chExt cx="0" cy="0"/>
        </a:xfrm>
      </p:grpSpPr>
      <p:sp>
        <p:nvSpPr>
          <p:cNvPr name="AutoShape 2" id="2"/>
          <p:cNvSpPr/>
          <p:nvPr/>
        </p:nvSpPr>
        <p:spPr>
          <a:xfrm rot="0">
            <a:off x="10157401" y="9258300"/>
            <a:ext cx="8130599" cy="0"/>
          </a:xfrm>
          <a:prstGeom prst="line">
            <a:avLst/>
          </a:prstGeom>
          <a:ln cap="flat" w="9525">
            <a:solidFill>
              <a:srgbClr val="EBEBEB"/>
            </a:solidFill>
            <a:prstDash val="solid"/>
            <a:headEnd type="none" len="sm" w="sm"/>
            <a:tailEnd type="none" len="sm" w="sm"/>
          </a:ln>
        </p:spPr>
      </p:sp>
      <p:sp>
        <p:nvSpPr>
          <p:cNvPr name="Freeform 3" id="3"/>
          <p:cNvSpPr/>
          <p:nvPr/>
        </p:nvSpPr>
        <p:spPr>
          <a:xfrm flipH="false" flipV="false" rot="0">
            <a:off x="819778" y="629017"/>
            <a:ext cx="2832039" cy="799366"/>
          </a:xfrm>
          <a:custGeom>
            <a:avLst/>
            <a:gdLst/>
            <a:ahLst/>
            <a:cxnLst/>
            <a:rect r="r" b="b" t="t" l="l"/>
            <a:pathLst>
              <a:path h="799366" w="2832039">
                <a:moveTo>
                  <a:pt x="0" y="0"/>
                </a:moveTo>
                <a:lnTo>
                  <a:pt x="2832039" y="0"/>
                </a:lnTo>
                <a:lnTo>
                  <a:pt x="2832039" y="799366"/>
                </a:lnTo>
                <a:lnTo>
                  <a:pt x="0" y="799366"/>
                </a:lnTo>
                <a:lnTo>
                  <a:pt x="0" y="0"/>
                </a:lnTo>
                <a:close/>
              </a:path>
            </a:pathLst>
          </a:custGeom>
          <a:blipFill>
            <a:blip r:embed="rId2"/>
            <a:stretch>
              <a:fillRect l="0" t="0" r="0" b="0"/>
            </a:stretch>
          </a:blipFill>
        </p:spPr>
      </p:sp>
      <p:sp>
        <p:nvSpPr>
          <p:cNvPr name="Freeform 4" id="4"/>
          <p:cNvSpPr/>
          <p:nvPr/>
        </p:nvSpPr>
        <p:spPr>
          <a:xfrm flipH="false" flipV="false" rot="0">
            <a:off x="3066463" y="0"/>
            <a:ext cx="12536150" cy="7772669"/>
          </a:xfrm>
          <a:custGeom>
            <a:avLst/>
            <a:gdLst/>
            <a:ahLst/>
            <a:cxnLst/>
            <a:rect r="r" b="b" t="t" l="l"/>
            <a:pathLst>
              <a:path h="7772669" w="12536150">
                <a:moveTo>
                  <a:pt x="0" y="0"/>
                </a:moveTo>
                <a:lnTo>
                  <a:pt x="12536150" y="0"/>
                </a:lnTo>
                <a:lnTo>
                  <a:pt x="12536150" y="7772669"/>
                </a:lnTo>
                <a:lnTo>
                  <a:pt x="0" y="7772669"/>
                </a:lnTo>
                <a:lnTo>
                  <a:pt x="0" y="0"/>
                </a:lnTo>
                <a:close/>
              </a:path>
            </a:pathLst>
          </a:custGeom>
          <a:blipFill>
            <a:blip r:embed="rId3"/>
            <a:stretch>
              <a:fillRect l="0" t="-9675" r="0" b="-9675"/>
            </a:stretch>
          </a:blipFill>
        </p:spPr>
      </p:sp>
      <p:sp>
        <p:nvSpPr>
          <p:cNvPr name="TextBox 5" id="5"/>
          <p:cNvSpPr txBox="true"/>
          <p:nvPr/>
        </p:nvSpPr>
        <p:spPr>
          <a:xfrm rot="0">
            <a:off x="1517297" y="8193214"/>
            <a:ext cx="15988194" cy="739792"/>
          </a:xfrm>
          <a:prstGeom prst="rect">
            <a:avLst/>
          </a:prstGeom>
        </p:spPr>
        <p:txBody>
          <a:bodyPr anchor="t" rtlCol="false" tIns="0" lIns="0" bIns="0" rIns="0">
            <a:spAutoFit/>
          </a:bodyPr>
          <a:lstStyle/>
          <a:p>
            <a:pPr algn="ctr">
              <a:lnSpc>
                <a:spcPts val="5500"/>
              </a:lnSpc>
            </a:pPr>
            <a:r>
              <a:rPr lang="en-US" sz="5500" u="sng">
                <a:solidFill>
                  <a:srgbClr val="2D2D2D"/>
                </a:solidFill>
                <a:latin typeface="DM Serif Display"/>
                <a:ea typeface="DM Serif Display"/>
                <a:cs typeface="DM Serif Display"/>
                <a:sym typeface="DM Serif Display"/>
                <a:hlinkClick r:id="rId4" tooltip="https://www.travipro.com/hotel-reservation-system.html"/>
              </a:rPr>
              <a:t>Hotel Reservation System India</a:t>
            </a:r>
          </a:p>
        </p:txBody>
      </p:sp>
      <p:sp>
        <p:nvSpPr>
          <p:cNvPr name="TextBox 6" id="6"/>
          <p:cNvSpPr txBox="true"/>
          <p:nvPr/>
        </p:nvSpPr>
        <p:spPr>
          <a:xfrm rot="0">
            <a:off x="5890715" y="9171130"/>
            <a:ext cx="5913783" cy="755016"/>
          </a:xfrm>
          <a:prstGeom prst="rect">
            <a:avLst/>
          </a:prstGeom>
        </p:spPr>
        <p:txBody>
          <a:bodyPr anchor="t" rtlCol="false" tIns="0" lIns="0" bIns="0" rIns="0">
            <a:spAutoFit/>
          </a:bodyPr>
          <a:lstStyle/>
          <a:p>
            <a:pPr algn="ctr">
              <a:lnSpc>
                <a:spcPts val="6159"/>
              </a:lnSpc>
            </a:pPr>
            <a:r>
              <a:rPr lang="en-US" b="true" sz="4399">
                <a:solidFill>
                  <a:srgbClr val="F7B714"/>
                </a:solidFill>
                <a:latin typeface="Nunito Bold"/>
                <a:ea typeface="Nunito Bold"/>
                <a:cs typeface="Nunito Bold"/>
                <a:sym typeface="Nunito Bold"/>
              </a:rPr>
              <a:t>By Travipro</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BEBEBE"/>
        </a:solidFill>
      </p:bgPr>
    </p:bg>
    <p:spTree>
      <p:nvGrpSpPr>
        <p:cNvPr id="1" name=""/>
        <p:cNvGrpSpPr/>
        <p:nvPr/>
      </p:nvGrpSpPr>
      <p:grpSpPr>
        <a:xfrm>
          <a:off x="0" y="0"/>
          <a:ext cx="0" cy="0"/>
          <a:chOff x="0" y="0"/>
          <a:chExt cx="0" cy="0"/>
        </a:xfrm>
      </p:grpSpPr>
      <p:sp>
        <p:nvSpPr>
          <p:cNvPr name="Freeform 2" id="2"/>
          <p:cNvSpPr/>
          <p:nvPr/>
        </p:nvSpPr>
        <p:spPr>
          <a:xfrm flipH="false" flipV="false" rot="0">
            <a:off x="830873" y="459451"/>
            <a:ext cx="2349478" cy="663159"/>
          </a:xfrm>
          <a:custGeom>
            <a:avLst/>
            <a:gdLst/>
            <a:ahLst/>
            <a:cxnLst/>
            <a:rect r="r" b="b" t="t" l="l"/>
            <a:pathLst>
              <a:path h="663159" w="2349478">
                <a:moveTo>
                  <a:pt x="0" y="0"/>
                </a:moveTo>
                <a:lnTo>
                  <a:pt x="2349477" y="0"/>
                </a:lnTo>
                <a:lnTo>
                  <a:pt x="2349477" y="663159"/>
                </a:lnTo>
                <a:lnTo>
                  <a:pt x="0" y="663159"/>
                </a:lnTo>
                <a:lnTo>
                  <a:pt x="0" y="0"/>
                </a:lnTo>
                <a:close/>
              </a:path>
            </a:pathLst>
          </a:custGeom>
          <a:blipFill>
            <a:blip r:embed="rId2"/>
            <a:stretch>
              <a:fillRect l="0" t="0" r="0" b="0"/>
            </a:stretch>
          </a:blipFill>
        </p:spPr>
      </p:sp>
      <p:grpSp>
        <p:nvGrpSpPr>
          <p:cNvPr name="Group 3" id="3"/>
          <p:cNvGrpSpPr/>
          <p:nvPr/>
        </p:nvGrpSpPr>
        <p:grpSpPr>
          <a:xfrm rot="0">
            <a:off x="1028700" y="1122610"/>
            <a:ext cx="15875784" cy="8135690"/>
            <a:chOff x="0" y="0"/>
            <a:chExt cx="4181277" cy="2142733"/>
          </a:xfrm>
        </p:grpSpPr>
        <p:sp>
          <p:nvSpPr>
            <p:cNvPr name="Freeform 4" id="4"/>
            <p:cNvSpPr/>
            <p:nvPr/>
          </p:nvSpPr>
          <p:spPr>
            <a:xfrm flipH="false" flipV="false" rot="0">
              <a:off x="0" y="0"/>
              <a:ext cx="4181277" cy="2142733"/>
            </a:xfrm>
            <a:custGeom>
              <a:avLst/>
              <a:gdLst/>
              <a:ahLst/>
              <a:cxnLst/>
              <a:rect r="r" b="b" t="t" l="l"/>
              <a:pathLst>
                <a:path h="2142733" w="4181277">
                  <a:moveTo>
                    <a:pt x="0" y="0"/>
                  </a:moveTo>
                  <a:lnTo>
                    <a:pt x="4181277" y="0"/>
                  </a:lnTo>
                  <a:lnTo>
                    <a:pt x="4181277" y="2142733"/>
                  </a:lnTo>
                  <a:lnTo>
                    <a:pt x="0" y="2142733"/>
                  </a:lnTo>
                  <a:close/>
                </a:path>
              </a:pathLst>
            </a:custGeom>
            <a:solidFill>
              <a:srgbClr val="F7B714"/>
            </a:solidFill>
          </p:spPr>
        </p:sp>
        <p:sp>
          <p:nvSpPr>
            <p:cNvPr name="TextBox 5" id="5"/>
            <p:cNvSpPr txBox="true"/>
            <p:nvPr/>
          </p:nvSpPr>
          <p:spPr>
            <a:xfrm>
              <a:off x="0" y="-57150"/>
              <a:ext cx="4181277" cy="2199883"/>
            </a:xfrm>
            <a:prstGeom prst="rect">
              <a:avLst/>
            </a:prstGeom>
          </p:spPr>
          <p:txBody>
            <a:bodyPr anchor="ctr" rtlCol="false" tIns="50800" lIns="50800" bIns="50800" rIns="50800"/>
            <a:lstStyle/>
            <a:p>
              <a:pPr algn="ctr">
                <a:lnSpc>
                  <a:spcPts val="3500"/>
                </a:lnSpc>
              </a:pPr>
            </a:p>
          </p:txBody>
        </p:sp>
      </p:grpSp>
      <p:sp>
        <p:nvSpPr>
          <p:cNvPr name="Freeform 6" id="6"/>
          <p:cNvSpPr/>
          <p:nvPr/>
        </p:nvSpPr>
        <p:spPr>
          <a:xfrm flipH="false" flipV="false" rot="0">
            <a:off x="5267859" y="1028700"/>
            <a:ext cx="7451122" cy="6264007"/>
          </a:xfrm>
          <a:custGeom>
            <a:avLst/>
            <a:gdLst/>
            <a:ahLst/>
            <a:cxnLst/>
            <a:rect r="r" b="b" t="t" l="l"/>
            <a:pathLst>
              <a:path h="6264007" w="7451122">
                <a:moveTo>
                  <a:pt x="0" y="0"/>
                </a:moveTo>
                <a:lnTo>
                  <a:pt x="7451122" y="0"/>
                </a:lnTo>
                <a:lnTo>
                  <a:pt x="7451122" y="6264007"/>
                </a:lnTo>
                <a:lnTo>
                  <a:pt x="0" y="6264007"/>
                </a:lnTo>
                <a:lnTo>
                  <a:pt x="0" y="0"/>
                </a:lnTo>
                <a:close/>
              </a:path>
            </a:pathLst>
          </a:custGeom>
          <a:blipFill>
            <a:blip r:embed="rId3"/>
            <a:stretch>
              <a:fillRect l="-3339" t="0" r="-3339" b="0"/>
            </a:stretch>
          </a:blipFill>
        </p:spPr>
      </p:sp>
      <p:sp>
        <p:nvSpPr>
          <p:cNvPr name="TextBox 7" id="7"/>
          <p:cNvSpPr txBox="true"/>
          <p:nvPr/>
        </p:nvSpPr>
        <p:spPr>
          <a:xfrm rot="0">
            <a:off x="3860739" y="9483176"/>
            <a:ext cx="10265362" cy="372744"/>
          </a:xfrm>
          <a:prstGeom prst="rect">
            <a:avLst/>
          </a:prstGeom>
        </p:spPr>
        <p:txBody>
          <a:bodyPr anchor="t" rtlCol="false" tIns="0" lIns="0" bIns="0" rIns="0">
            <a:spAutoFit/>
          </a:bodyPr>
          <a:lstStyle/>
          <a:p>
            <a:pPr algn="ctr">
              <a:lnSpc>
                <a:spcPts val="3080"/>
              </a:lnSpc>
            </a:pPr>
            <a:r>
              <a:rPr lang="en-US" sz="2200" b="true">
                <a:solidFill>
                  <a:srgbClr val="2D2D2D"/>
                </a:solidFill>
                <a:latin typeface="Canva Sans Bold"/>
                <a:ea typeface="Canva Sans Bold"/>
                <a:cs typeface="Canva Sans Bold"/>
                <a:sym typeface="Canva Sans Bold"/>
              </a:rPr>
              <a:t>Visit - https://www.travipro.com/hotel-reservation-system.html</a:t>
            </a:r>
          </a:p>
        </p:txBody>
      </p:sp>
      <p:sp>
        <p:nvSpPr>
          <p:cNvPr name="TextBox 8" id="8"/>
          <p:cNvSpPr txBox="true"/>
          <p:nvPr/>
        </p:nvSpPr>
        <p:spPr>
          <a:xfrm rot="0">
            <a:off x="1501128" y="5928025"/>
            <a:ext cx="14930928" cy="3112770"/>
          </a:xfrm>
          <a:prstGeom prst="rect">
            <a:avLst/>
          </a:prstGeom>
        </p:spPr>
        <p:txBody>
          <a:bodyPr anchor="t" rtlCol="false" tIns="0" lIns="0" bIns="0" rIns="0">
            <a:spAutoFit/>
          </a:bodyPr>
          <a:lstStyle/>
          <a:p>
            <a:pPr algn="just">
              <a:lnSpc>
                <a:spcPts val="4199"/>
              </a:lnSpc>
            </a:pPr>
            <a:r>
              <a:rPr lang="en-US" sz="2799" b="true">
                <a:solidFill>
                  <a:srgbClr val="2D2D2D"/>
                </a:solidFill>
                <a:latin typeface="Nunito Bold"/>
                <a:ea typeface="Nunito Bold"/>
                <a:cs typeface="Nunito Bold"/>
                <a:sym typeface="Nunito Bold"/>
              </a:rPr>
              <a:t>The Travipro Hotel Reservation System simplifies and streamlines hotel management by offering advanced features like online booking, real-time availability, and automated confirmations. Designed to meet the needs of modern hospitality businesses, this system ensures seamless operations for hoteliers and an intuitive booking experience for customers. With tools for managing reservations, payments, and room inventory, Travipro's solution enhances efficiency and guest satisfaction.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EBEBEB"/>
        </a:solidFill>
      </p:bgPr>
    </p:bg>
    <p:spTree>
      <p:nvGrpSpPr>
        <p:cNvPr id="1" name=""/>
        <p:cNvGrpSpPr/>
        <p:nvPr/>
      </p:nvGrpSpPr>
      <p:grpSpPr>
        <a:xfrm>
          <a:off x="0" y="0"/>
          <a:ext cx="0" cy="0"/>
          <a:chOff x="0" y="0"/>
          <a:chExt cx="0" cy="0"/>
        </a:xfrm>
      </p:grpSpPr>
      <p:grpSp>
        <p:nvGrpSpPr>
          <p:cNvPr name="Group 2" id="2"/>
          <p:cNvGrpSpPr/>
          <p:nvPr/>
        </p:nvGrpSpPr>
        <p:grpSpPr>
          <a:xfrm rot="0">
            <a:off x="0" y="5143500"/>
            <a:ext cx="18288000" cy="5143500"/>
            <a:chOff x="0" y="0"/>
            <a:chExt cx="6186311" cy="1739900"/>
          </a:xfrm>
        </p:grpSpPr>
        <p:sp>
          <p:nvSpPr>
            <p:cNvPr name="Freeform 3" id="3"/>
            <p:cNvSpPr/>
            <p:nvPr/>
          </p:nvSpPr>
          <p:spPr>
            <a:xfrm flipH="false" flipV="false" rot="0">
              <a:off x="0" y="0"/>
              <a:ext cx="6186311" cy="1739900"/>
            </a:xfrm>
            <a:custGeom>
              <a:avLst/>
              <a:gdLst/>
              <a:ahLst/>
              <a:cxnLst/>
              <a:rect r="r" b="b" t="t" l="l"/>
              <a:pathLst>
                <a:path h="1739900" w="6186311">
                  <a:moveTo>
                    <a:pt x="0" y="0"/>
                  </a:moveTo>
                  <a:lnTo>
                    <a:pt x="6186311" y="0"/>
                  </a:lnTo>
                  <a:lnTo>
                    <a:pt x="6186311" y="1739900"/>
                  </a:lnTo>
                  <a:lnTo>
                    <a:pt x="0" y="1739900"/>
                  </a:lnTo>
                  <a:close/>
                </a:path>
              </a:pathLst>
            </a:custGeom>
            <a:solidFill>
              <a:srgbClr val="BEBEBE"/>
            </a:solidFill>
          </p:spPr>
        </p:sp>
      </p:grpSp>
      <p:grpSp>
        <p:nvGrpSpPr>
          <p:cNvPr name="Group 4" id="4"/>
          <p:cNvGrpSpPr/>
          <p:nvPr/>
        </p:nvGrpSpPr>
        <p:grpSpPr>
          <a:xfrm rot="0">
            <a:off x="0" y="0"/>
            <a:ext cx="18288000" cy="10246260"/>
            <a:chOff x="0" y="0"/>
            <a:chExt cx="2833290" cy="1587414"/>
          </a:xfrm>
        </p:grpSpPr>
        <p:sp>
          <p:nvSpPr>
            <p:cNvPr name="Freeform 5" id="5"/>
            <p:cNvSpPr/>
            <p:nvPr/>
          </p:nvSpPr>
          <p:spPr>
            <a:xfrm flipH="false" flipV="false" rot="0">
              <a:off x="0" y="0"/>
              <a:ext cx="2833290" cy="1587414"/>
            </a:xfrm>
            <a:custGeom>
              <a:avLst/>
              <a:gdLst/>
              <a:ahLst/>
              <a:cxnLst/>
              <a:rect r="r" b="b" t="t" l="l"/>
              <a:pathLst>
                <a:path h="1587414" w="2833290">
                  <a:moveTo>
                    <a:pt x="0" y="0"/>
                  </a:moveTo>
                  <a:lnTo>
                    <a:pt x="2833290" y="0"/>
                  </a:lnTo>
                  <a:lnTo>
                    <a:pt x="2833290" y="1587414"/>
                  </a:lnTo>
                  <a:lnTo>
                    <a:pt x="0" y="1587414"/>
                  </a:lnTo>
                  <a:close/>
                </a:path>
              </a:pathLst>
            </a:custGeom>
            <a:blipFill>
              <a:blip r:embed="rId2">
                <a:alphaModFix amt="34000"/>
              </a:blip>
              <a:stretch>
                <a:fillRect l="0" t="-16039" r="0" b="-16039"/>
              </a:stretch>
            </a:blipFill>
          </p:spPr>
        </p:sp>
      </p:grpSp>
      <p:sp>
        <p:nvSpPr>
          <p:cNvPr name="TextBox 6" id="6"/>
          <p:cNvSpPr txBox="true"/>
          <p:nvPr/>
        </p:nvSpPr>
        <p:spPr>
          <a:xfrm rot="0">
            <a:off x="5681496" y="6851650"/>
            <a:ext cx="6848808" cy="854075"/>
          </a:xfrm>
          <a:prstGeom prst="rect">
            <a:avLst/>
          </a:prstGeom>
        </p:spPr>
        <p:txBody>
          <a:bodyPr anchor="t" rtlCol="false" tIns="0" lIns="0" bIns="0" rIns="0">
            <a:spAutoFit/>
          </a:bodyPr>
          <a:lstStyle/>
          <a:p>
            <a:pPr algn="ctr">
              <a:lnSpc>
                <a:spcPts val="6999"/>
              </a:lnSpc>
            </a:pPr>
            <a:r>
              <a:rPr lang="en-US" sz="4999">
                <a:solidFill>
                  <a:srgbClr val="000000"/>
                </a:solidFill>
                <a:latin typeface="DM Serif Display"/>
                <a:ea typeface="DM Serif Display"/>
                <a:cs typeface="DM Serif Display"/>
                <a:sym typeface="DM Serif Display"/>
              </a:rPr>
              <a:t>Address</a:t>
            </a:r>
          </a:p>
        </p:txBody>
      </p:sp>
      <p:sp>
        <p:nvSpPr>
          <p:cNvPr name="TextBox 7" id="7"/>
          <p:cNvSpPr txBox="true"/>
          <p:nvPr/>
        </p:nvSpPr>
        <p:spPr>
          <a:xfrm rot="0">
            <a:off x="2444719" y="7648575"/>
            <a:ext cx="14132976" cy="2380615"/>
          </a:xfrm>
          <a:prstGeom prst="rect">
            <a:avLst/>
          </a:prstGeom>
        </p:spPr>
        <p:txBody>
          <a:bodyPr anchor="t" rtlCol="false" tIns="0" lIns="0" bIns="0" rIns="0">
            <a:spAutoFit/>
          </a:bodyPr>
          <a:lstStyle/>
          <a:p>
            <a:pPr algn="ctr">
              <a:lnSpc>
                <a:spcPts val="4759"/>
              </a:lnSpc>
            </a:pPr>
            <a:r>
              <a:rPr lang="en-US" sz="3399">
                <a:solidFill>
                  <a:srgbClr val="2D2D2D"/>
                </a:solidFill>
                <a:latin typeface="Glacial Indifference"/>
                <a:ea typeface="Glacial Indifference"/>
                <a:cs typeface="Glacial Indifference"/>
                <a:sym typeface="Glacial Indifference"/>
              </a:rPr>
              <a:t>B-112, Sector-64 Noida - 201301, Uttar Pradesh</a:t>
            </a:r>
          </a:p>
          <a:p>
            <a:pPr algn="ctr">
              <a:lnSpc>
                <a:spcPts val="4759"/>
              </a:lnSpc>
            </a:pPr>
            <a:r>
              <a:rPr lang="en-US" sz="3399">
                <a:solidFill>
                  <a:srgbClr val="2D2D2D"/>
                </a:solidFill>
                <a:latin typeface="Glacial Indifference"/>
                <a:ea typeface="Glacial Indifference"/>
                <a:cs typeface="Glacial Indifference"/>
                <a:sym typeface="Glacial Indifference"/>
              </a:rPr>
              <a:t>Phone - +91 9560 433 318</a:t>
            </a:r>
          </a:p>
          <a:p>
            <a:pPr algn="ctr">
              <a:lnSpc>
                <a:spcPts val="4759"/>
              </a:lnSpc>
            </a:pPr>
            <a:r>
              <a:rPr lang="en-US" sz="3399">
                <a:solidFill>
                  <a:srgbClr val="2D2D2D"/>
                </a:solidFill>
                <a:latin typeface="Glacial Indifference"/>
                <a:ea typeface="Glacial Indifference"/>
                <a:cs typeface="Glacial Indifference"/>
                <a:sym typeface="Glacial Indifference"/>
              </a:rPr>
              <a:t>Email - </a:t>
            </a:r>
            <a:r>
              <a:rPr lang="en-US" sz="3399" u="sng">
                <a:solidFill>
                  <a:srgbClr val="2D2D2D"/>
                </a:solidFill>
                <a:latin typeface="Glacial Indifference"/>
                <a:ea typeface="Glacial Indifference"/>
                <a:cs typeface="Glacial Indifference"/>
                <a:sym typeface="Glacial Indifference"/>
                <a:hlinkClick r:id="rId3" tooltip="mailto:info@travipro.com"/>
              </a:rPr>
              <a:t>info@travipro.com</a:t>
            </a:r>
          </a:p>
          <a:p>
            <a:pPr algn="ctr">
              <a:lnSpc>
                <a:spcPts val="4759"/>
              </a:lnSpc>
            </a:pPr>
            <a:r>
              <a:rPr lang="en-US" sz="3399">
                <a:solidFill>
                  <a:srgbClr val="2D2D2D"/>
                </a:solidFill>
                <a:latin typeface="Glacial Indifference"/>
                <a:ea typeface="Glacial Indifference"/>
                <a:cs typeface="Glacial Indifference"/>
                <a:sym typeface="Glacial Indifference"/>
              </a:rPr>
              <a:t>Website </a:t>
            </a:r>
            <a:r>
              <a:rPr lang="en-US" sz="3399">
                <a:solidFill>
                  <a:srgbClr val="2D2D2D"/>
                </a:solidFill>
                <a:latin typeface="Glacial Indifference"/>
                <a:ea typeface="Glacial Indifference"/>
                <a:cs typeface="Glacial Indifference"/>
                <a:sym typeface="Glacial Indifference"/>
              </a:rPr>
              <a:t>- https://www.travipro.com/hotel-reservation-system.html</a:t>
            </a:r>
          </a:p>
        </p:txBody>
      </p:sp>
      <p:sp>
        <p:nvSpPr>
          <p:cNvPr name="Freeform 8" id="8"/>
          <p:cNvSpPr/>
          <p:nvPr/>
        </p:nvSpPr>
        <p:spPr>
          <a:xfrm flipH="false" flipV="false" rot="0">
            <a:off x="1028700" y="629017"/>
            <a:ext cx="2832039" cy="799366"/>
          </a:xfrm>
          <a:custGeom>
            <a:avLst/>
            <a:gdLst/>
            <a:ahLst/>
            <a:cxnLst/>
            <a:rect r="r" b="b" t="t" l="l"/>
            <a:pathLst>
              <a:path h="799366" w="2832039">
                <a:moveTo>
                  <a:pt x="0" y="0"/>
                </a:moveTo>
                <a:lnTo>
                  <a:pt x="2832039" y="0"/>
                </a:lnTo>
                <a:lnTo>
                  <a:pt x="2832039" y="799366"/>
                </a:lnTo>
                <a:lnTo>
                  <a:pt x="0" y="799366"/>
                </a:lnTo>
                <a:lnTo>
                  <a:pt x="0" y="0"/>
                </a:lnTo>
                <a:close/>
              </a:path>
            </a:pathLst>
          </a:custGeom>
          <a:blipFill>
            <a:blip r:embed="rId4"/>
            <a:stretch>
              <a:fillRect l="0" t="0" r="0"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BEBEBE"/>
        </a:solidFill>
      </p:bgPr>
    </p:bg>
    <p:spTree>
      <p:nvGrpSpPr>
        <p:cNvPr id="1" name=""/>
        <p:cNvGrpSpPr/>
        <p:nvPr/>
      </p:nvGrpSpPr>
      <p:grpSpPr>
        <a:xfrm>
          <a:off x="0" y="0"/>
          <a:ext cx="0" cy="0"/>
          <a:chOff x="0" y="0"/>
          <a:chExt cx="0" cy="0"/>
        </a:xfrm>
      </p:grpSpPr>
      <p:sp>
        <p:nvSpPr>
          <p:cNvPr name="AutoShape 2" id="2"/>
          <p:cNvSpPr/>
          <p:nvPr/>
        </p:nvSpPr>
        <p:spPr>
          <a:xfrm rot="0">
            <a:off x="10157401" y="9258300"/>
            <a:ext cx="8130599" cy="0"/>
          </a:xfrm>
          <a:prstGeom prst="line">
            <a:avLst/>
          </a:prstGeom>
          <a:ln cap="flat" w="9525">
            <a:solidFill>
              <a:srgbClr val="EBEBEB"/>
            </a:solidFill>
            <a:prstDash val="solid"/>
            <a:headEnd type="none" len="sm" w="sm"/>
            <a:tailEnd type="none" len="sm" w="sm"/>
          </a:ln>
        </p:spPr>
      </p:sp>
      <p:sp>
        <p:nvSpPr>
          <p:cNvPr name="Freeform 3" id="3"/>
          <p:cNvSpPr/>
          <p:nvPr/>
        </p:nvSpPr>
        <p:spPr>
          <a:xfrm flipH="false" flipV="false" rot="0">
            <a:off x="774350" y="629017"/>
            <a:ext cx="2832039" cy="799366"/>
          </a:xfrm>
          <a:custGeom>
            <a:avLst/>
            <a:gdLst/>
            <a:ahLst/>
            <a:cxnLst/>
            <a:rect r="r" b="b" t="t" l="l"/>
            <a:pathLst>
              <a:path h="799366" w="2832039">
                <a:moveTo>
                  <a:pt x="0" y="0"/>
                </a:moveTo>
                <a:lnTo>
                  <a:pt x="2832039" y="0"/>
                </a:lnTo>
                <a:lnTo>
                  <a:pt x="2832039" y="799366"/>
                </a:lnTo>
                <a:lnTo>
                  <a:pt x="0" y="799366"/>
                </a:lnTo>
                <a:lnTo>
                  <a:pt x="0" y="0"/>
                </a:lnTo>
                <a:close/>
              </a:path>
            </a:pathLst>
          </a:custGeom>
          <a:blipFill>
            <a:blip r:embed="rId2"/>
            <a:stretch>
              <a:fillRect l="0" t="0" r="0" b="0"/>
            </a:stretch>
          </a:blipFill>
        </p:spPr>
      </p:sp>
      <p:grpSp>
        <p:nvGrpSpPr>
          <p:cNvPr name="Group 4" id="4"/>
          <p:cNvGrpSpPr/>
          <p:nvPr/>
        </p:nvGrpSpPr>
        <p:grpSpPr>
          <a:xfrm rot="0">
            <a:off x="3860739" y="0"/>
            <a:ext cx="13778173" cy="10287000"/>
            <a:chOff x="0" y="0"/>
            <a:chExt cx="2134600" cy="1593725"/>
          </a:xfrm>
        </p:grpSpPr>
        <p:sp>
          <p:nvSpPr>
            <p:cNvPr name="Freeform 5" id="5"/>
            <p:cNvSpPr/>
            <p:nvPr/>
          </p:nvSpPr>
          <p:spPr>
            <a:xfrm flipH="false" flipV="false" rot="0">
              <a:off x="0" y="0"/>
              <a:ext cx="2134600" cy="1593725"/>
            </a:xfrm>
            <a:custGeom>
              <a:avLst/>
              <a:gdLst/>
              <a:ahLst/>
              <a:cxnLst/>
              <a:rect r="r" b="b" t="t" l="l"/>
              <a:pathLst>
                <a:path h="1593725" w="2134600">
                  <a:moveTo>
                    <a:pt x="0" y="0"/>
                  </a:moveTo>
                  <a:lnTo>
                    <a:pt x="2134600" y="0"/>
                  </a:lnTo>
                  <a:lnTo>
                    <a:pt x="2134600" y="1593725"/>
                  </a:lnTo>
                  <a:lnTo>
                    <a:pt x="0" y="1593725"/>
                  </a:lnTo>
                  <a:close/>
                </a:path>
              </a:pathLst>
            </a:custGeom>
            <a:blipFill>
              <a:blip r:embed="rId3">
                <a:alphaModFix amt="99000"/>
              </a:blip>
              <a:stretch>
                <a:fillRect l="-447" t="0" r="-447" b="0"/>
              </a:stretch>
            </a:blipFill>
          </p:spPr>
        </p:sp>
      </p:grpSp>
      <p:sp>
        <p:nvSpPr>
          <p:cNvPr name="TextBox 6" id="6"/>
          <p:cNvSpPr txBox="true"/>
          <p:nvPr/>
        </p:nvSpPr>
        <p:spPr>
          <a:xfrm rot="0">
            <a:off x="774350" y="3733315"/>
            <a:ext cx="8115300" cy="3863974"/>
          </a:xfrm>
          <a:prstGeom prst="rect">
            <a:avLst/>
          </a:prstGeom>
        </p:spPr>
        <p:txBody>
          <a:bodyPr anchor="t" rtlCol="false" tIns="0" lIns="0" bIns="0" rIns="0">
            <a:spAutoFit/>
          </a:bodyPr>
          <a:lstStyle/>
          <a:p>
            <a:pPr algn="l">
              <a:lnSpc>
                <a:spcPts val="9999"/>
              </a:lnSpc>
            </a:pPr>
            <a:r>
              <a:rPr lang="en-US" sz="9999">
                <a:solidFill>
                  <a:srgbClr val="2D2D2D"/>
                </a:solidFill>
                <a:latin typeface="DM Serif Display"/>
                <a:ea typeface="DM Serif Display"/>
                <a:cs typeface="DM Serif Display"/>
                <a:sym typeface="DM Serif Display"/>
              </a:rPr>
              <a:t>Thank </a:t>
            </a:r>
          </a:p>
          <a:p>
            <a:pPr algn="l">
              <a:lnSpc>
                <a:spcPts val="9999"/>
              </a:lnSpc>
            </a:pPr>
            <a:r>
              <a:rPr lang="en-US" sz="9999">
                <a:solidFill>
                  <a:srgbClr val="F7B714"/>
                </a:solidFill>
                <a:latin typeface="DM Serif Display"/>
                <a:ea typeface="DM Serif Display"/>
                <a:cs typeface="DM Serif Display"/>
                <a:sym typeface="DM Serif Display"/>
              </a:rPr>
              <a:t>You</a:t>
            </a:r>
          </a:p>
          <a:p>
            <a:pPr algn="l">
              <a:lnSpc>
                <a:spcPts val="9999"/>
              </a:lnSpc>
            </a:p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DAGPTw1NPiA</dc:identifier>
  <dcterms:modified xsi:type="dcterms:W3CDTF">2011-08-01T06:04:30Z</dcterms:modified>
  <cp:revision>1</cp:revision>
  <dc:title>Hotel Reservation System India</dc:title>
</cp:coreProperties>
</file>