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8288000" cy="10287000"/>
  <p:notesSz cx="6858000" cy="9144000"/>
  <p:embeddedFontLst>
    <p:embeddedFont>
      <p:font typeface="Elika Gorica" charset="1" panose="00000000000000000000"/>
      <p:regular r:id="rId10"/>
    </p:embeddedFont>
    <p:embeddedFont>
      <p:font typeface="Libre Baskerville" charset="1" panose="02000000000000000000"/>
      <p:regular r:id="rId11"/>
    </p:embeddedFont>
    <p:embeddedFont>
      <p:font typeface="Open Sans Bold" charset="1" panose="020B0806030504020204"/>
      <p:regular r:id="rId12"/>
    </p:embeddedFont>
    <p:embeddedFont>
      <p:font typeface="Rig Solid Bold Halftone" charset="1" panose="00000800000000000000"/>
      <p:regular r:id="rId13"/>
    </p:embeddedFont>
    <p:embeddedFont>
      <p:font typeface="Open Sans" charset="1" panose="020B0606030504020204"/>
      <p:regular r:id="rId1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jpeg" Type="http://schemas.openxmlformats.org/officeDocument/2006/relationships/image"/><Relationship Id="rId4" Target="../media/image3.jpe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https://www.spicesindia.net" TargetMode="External" Type="http://schemas.openxmlformats.org/officeDocument/2006/relationships/hyperlink"/></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6.jpeg" Type="http://schemas.openxmlformats.org/officeDocument/2006/relationships/image"/><Relationship Id="rId4" Target="../media/image5.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4.png" Type="http://schemas.openxmlformats.org/officeDocument/2006/relationships/image"/><Relationship Id="rId11" Target="../media/image15.svg" Type="http://schemas.openxmlformats.org/officeDocument/2006/relationships/image"/><Relationship Id="rId12" Target="../media/image5.png" Type="http://schemas.openxmlformats.org/officeDocument/2006/relationships/image"/><Relationship Id="rId2" Target="../media/image7.jpeg" Type="http://schemas.openxmlformats.org/officeDocument/2006/relationships/image"/><Relationship Id="rId3" Target="../media/image6.jpeg" Type="http://schemas.openxmlformats.org/officeDocument/2006/relationships/image"/><Relationship Id="rId4" Target="../media/image8.png" Type="http://schemas.openxmlformats.org/officeDocument/2006/relationships/image"/><Relationship Id="rId5" Target="../media/image9.svg" Type="http://schemas.openxmlformats.org/officeDocument/2006/relationships/image"/><Relationship Id="rId6" Target="../media/image10.png" Type="http://schemas.openxmlformats.org/officeDocument/2006/relationships/image"/><Relationship Id="rId7" Target="../media/image11.svg" Type="http://schemas.openxmlformats.org/officeDocument/2006/relationships/image"/><Relationship Id="rId8" Target="../media/image12.png" Type="http://schemas.openxmlformats.org/officeDocument/2006/relationships/image"/><Relationship Id="rId9" Target="../media/image13.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5.png" Type="http://schemas.openxmlformats.org/officeDocument/2006/relationships/image"/><Relationship Id="rId4" Target="../media/image16.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22" r="0" b="-9222"/>
            </a:stretch>
          </a:blipFill>
        </p:spPr>
      </p:sp>
      <p:grpSp>
        <p:nvGrpSpPr>
          <p:cNvPr name="Group 3" id="3"/>
          <p:cNvGrpSpPr/>
          <p:nvPr/>
        </p:nvGrpSpPr>
        <p:grpSpPr>
          <a:xfrm rot="0">
            <a:off x="0" y="0"/>
            <a:ext cx="18288000" cy="10287000"/>
            <a:chOff x="0" y="0"/>
            <a:chExt cx="24384000" cy="13716000"/>
          </a:xfrm>
        </p:grpSpPr>
        <p:pic>
          <p:nvPicPr>
            <p:cNvPr name="Picture 4" id="4"/>
            <p:cNvPicPr>
              <a:picLocks noChangeAspect="true"/>
            </p:cNvPicPr>
            <p:nvPr/>
          </p:nvPicPr>
          <p:blipFill>
            <a:blip r:embed="rId3">
              <a:alphaModFix amt="90000"/>
            </a:blip>
            <a:srcRect l="0" t="33413" r="0" b="33413"/>
            <a:stretch>
              <a:fillRect/>
            </a:stretch>
          </p:blipFill>
          <p:spPr>
            <a:xfrm flipH="false" flipV="false">
              <a:off x="0" y="0"/>
              <a:ext cx="24384000" cy="6794500"/>
            </a:xfrm>
            <a:prstGeom prst="rect">
              <a:avLst/>
            </a:prstGeom>
          </p:spPr>
        </p:pic>
        <p:pic>
          <p:nvPicPr>
            <p:cNvPr name="Picture 5" id="5"/>
            <p:cNvPicPr>
              <a:picLocks noChangeAspect="true"/>
            </p:cNvPicPr>
            <p:nvPr/>
          </p:nvPicPr>
          <p:blipFill>
            <a:blip r:embed="rId4">
              <a:alphaModFix amt="90000"/>
            </a:blip>
            <a:srcRect l="0" t="16654" r="0" b="16654"/>
            <a:stretch>
              <a:fillRect/>
            </a:stretch>
          </p:blipFill>
          <p:spPr>
            <a:xfrm flipH="false" flipV="false">
              <a:off x="0" y="6921500"/>
              <a:ext cx="12128500" cy="6794500"/>
            </a:xfrm>
            <a:prstGeom prst="rect">
              <a:avLst/>
            </a:prstGeom>
          </p:spPr>
        </p:pic>
        <p:pic>
          <p:nvPicPr>
            <p:cNvPr name="Picture 6" id="6"/>
            <p:cNvPicPr>
              <a:picLocks noChangeAspect="true"/>
            </p:cNvPicPr>
            <p:nvPr/>
          </p:nvPicPr>
          <p:blipFill>
            <a:blip r:embed="rId5">
              <a:alphaModFix amt="90000"/>
            </a:blip>
            <a:srcRect l="0" t="21989" r="0" b="21989"/>
            <a:stretch>
              <a:fillRect/>
            </a:stretch>
          </p:blipFill>
          <p:spPr>
            <a:xfrm flipH="false" flipV="false">
              <a:off x="12255500" y="6921500"/>
              <a:ext cx="12128500" cy="6794500"/>
            </a:xfrm>
            <a:prstGeom prst="rect">
              <a:avLst/>
            </a:prstGeom>
          </p:spPr>
        </p:pic>
      </p:grpSp>
      <p:sp>
        <p:nvSpPr>
          <p:cNvPr name="Freeform 7" id="7"/>
          <p:cNvSpPr/>
          <p:nvPr/>
        </p:nvSpPr>
        <p:spPr>
          <a:xfrm flipH="false" flipV="false" rot="0">
            <a:off x="1028700" y="345634"/>
            <a:ext cx="1726037" cy="845758"/>
          </a:xfrm>
          <a:custGeom>
            <a:avLst/>
            <a:gdLst/>
            <a:ahLst/>
            <a:cxnLst/>
            <a:rect r="r" b="b" t="t" l="l"/>
            <a:pathLst>
              <a:path h="845758" w="1726037">
                <a:moveTo>
                  <a:pt x="0" y="0"/>
                </a:moveTo>
                <a:lnTo>
                  <a:pt x="1726037" y="0"/>
                </a:lnTo>
                <a:lnTo>
                  <a:pt x="1726037" y="845758"/>
                </a:lnTo>
                <a:lnTo>
                  <a:pt x="0" y="845758"/>
                </a:lnTo>
                <a:lnTo>
                  <a:pt x="0" y="0"/>
                </a:lnTo>
                <a:close/>
              </a:path>
            </a:pathLst>
          </a:custGeom>
          <a:blipFill>
            <a:blip r:embed="rId6"/>
            <a:stretch>
              <a:fillRect l="0" t="0" r="0" b="0"/>
            </a:stretch>
          </a:blipFill>
        </p:spPr>
      </p:sp>
      <p:grpSp>
        <p:nvGrpSpPr>
          <p:cNvPr name="Group 8" id="8"/>
          <p:cNvGrpSpPr/>
          <p:nvPr/>
        </p:nvGrpSpPr>
        <p:grpSpPr>
          <a:xfrm rot="0">
            <a:off x="4535383" y="7189668"/>
            <a:ext cx="9114699" cy="2431461"/>
            <a:chOff x="0" y="0"/>
            <a:chExt cx="2400579" cy="640385"/>
          </a:xfrm>
        </p:grpSpPr>
        <p:sp>
          <p:nvSpPr>
            <p:cNvPr name="Freeform 9" id="9"/>
            <p:cNvSpPr/>
            <p:nvPr/>
          </p:nvSpPr>
          <p:spPr>
            <a:xfrm flipH="false" flipV="false" rot="0">
              <a:off x="0" y="0"/>
              <a:ext cx="2400579" cy="640385"/>
            </a:xfrm>
            <a:custGeom>
              <a:avLst/>
              <a:gdLst/>
              <a:ahLst/>
              <a:cxnLst/>
              <a:rect r="r" b="b" t="t" l="l"/>
              <a:pathLst>
                <a:path h="640385" w="2400579">
                  <a:moveTo>
                    <a:pt x="0" y="0"/>
                  </a:moveTo>
                  <a:lnTo>
                    <a:pt x="2400579" y="0"/>
                  </a:lnTo>
                  <a:lnTo>
                    <a:pt x="2400579" y="640385"/>
                  </a:lnTo>
                  <a:lnTo>
                    <a:pt x="0" y="640385"/>
                  </a:lnTo>
                  <a:close/>
                </a:path>
              </a:pathLst>
            </a:custGeom>
            <a:solidFill>
              <a:srgbClr val="FFFFFF"/>
            </a:solidFill>
          </p:spPr>
        </p:sp>
        <p:sp>
          <p:nvSpPr>
            <p:cNvPr name="TextBox 10" id="10"/>
            <p:cNvSpPr txBox="true"/>
            <p:nvPr/>
          </p:nvSpPr>
          <p:spPr>
            <a:xfrm>
              <a:off x="0" y="-38100"/>
              <a:ext cx="2400579" cy="678485"/>
            </a:xfrm>
            <a:prstGeom prst="rect">
              <a:avLst/>
            </a:prstGeom>
          </p:spPr>
          <p:txBody>
            <a:bodyPr anchor="ctr" rtlCol="false" tIns="50800" lIns="50800" bIns="50800" rIns="50800"/>
            <a:lstStyle/>
            <a:p>
              <a:pPr algn="ctr">
                <a:lnSpc>
                  <a:spcPts val="2659"/>
                </a:lnSpc>
              </a:pPr>
            </a:p>
          </p:txBody>
        </p:sp>
      </p:grpSp>
      <p:sp>
        <p:nvSpPr>
          <p:cNvPr name="TextBox 11" id="11"/>
          <p:cNvSpPr txBox="true"/>
          <p:nvPr/>
        </p:nvSpPr>
        <p:spPr>
          <a:xfrm rot="0">
            <a:off x="2249445" y="7300608"/>
            <a:ext cx="13789109" cy="2986392"/>
          </a:xfrm>
          <a:prstGeom prst="rect">
            <a:avLst/>
          </a:prstGeom>
        </p:spPr>
        <p:txBody>
          <a:bodyPr anchor="t" rtlCol="false" tIns="0" lIns="0" bIns="0" rIns="0">
            <a:spAutoFit/>
          </a:bodyPr>
          <a:lstStyle/>
          <a:p>
            <a:pPr algn="ctr">
              <a:lnSpc>
                <a:spcPts val="8120"/>
              </a:lnSpc>
            </a:pPr>
            <a:r>
              <a:rPr lang="en-US" sz="5800" u="sng">
                <a:solidFill>
                  <a:srgbClr val="BD0C0C"/>
                </a:solidFill>
                <a:latin typeface="Elika Gorica"/>
                <a:ea typeface="Elika Gorica"/>
                <a:cs typeface="Elika Gorica"/>
                <a:sym typeface="Elika Gorica"/>
                <a:hlinkClick r:id="rId7" tooltip="https://www.spicesindia.net"/>
              </a:rPr>
              <a:t>Chilli Export from India</a:t>
            </a:r>
          </a:p>
          <a:p>
            <a:pPr algn="ctr">
              <a:lnSpc>
                <a:spcPts val="7560"/>
              </a:lnSpc>
            </a:pPr>
            <a:r>
              <a:rPr lang="en-US" sz="5400">
                <a:solidFill>
                  <a:srgbClr val="BD0C0C"/>
                </a:solidFill>
                <a:latin typeface="Libre Baskerville"/>
                <a:ea typeface="Libre Baskerville"/>
                <a:cs typeface="Libre Baskerville"/>
                <a:sym typeface="Libre Baskerville"/>
              </a:rPr>
              <a:t>By Agrocrops</a:t>
            </a:r>
          </a:p>
          <a:p>
            <a:pPr algn="ctr">
              <a:lnSpc>
                <a:spcPts val="8120"/>
              </a:lnSpc>
            </a:pP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22" r="0" b="-9222"/>
            </a:stretch>
          </a:blipFill>
        </p:spPr>
      </p:sp>
      <p:sp>
        <p:nvSpPr>
          <p:cNvPr name="Freeform 3" id="3"/>
          <p:cNvSpPr/>
          <p:nvPr/>
        </p:nvSpPr>
        <p:spPr>
          <a:xfrm flipH="false" flipV="false" rot="0">
            <a:off x="0" y="-549796"/>
            <a:ext cx="18288000" cy="7406170"/>
          </a:xfrm>
          <a:custGeom>
            <a:avLst/>
            <a:gdLst/>
            <a:ahLst/>
            <a:cxnLst/>
            <a:rect r="r" b="b" t="t" l="l"/>
            <a:pathLst>
              <a:path h="7406170" w="18288000">
                <a:moveTo>
                  <a:pt x="0" y="0"/>
                </a:moveTo>
                <a:lnTo>
                  <a:pt x="18288000" y="0"/>
                </a:lnTo>
                <a:lnTo>
                  <a:pt x="18288000" y="7406171"/>
                </a:lnTo>
                <a:lnTo>
                  <a:pt x="0" y="7406171"/>
                </a:lnTo>
                <a:lnTo>
                  <a:pt x="0" y="0"/>
                </a:lnTo>
                <a:close/>
              </a:path>
            </a:pathLst>
          </a:custGeom>
          <a:blipFill>
            <a:blip r:embed="rId3"/>
            <a:stretch>
              <a:fillRect l="0" t="-80353" r="0" b="-27066"/>
            </a:stretch>
          </a:blipFill>
        </p:spPr>
      </p:sp>
      <p:sp>
        <p:nvSpPr>
          <p:cNvPr name="Freeform 4" id="4"/>
          <p:cNvSpPr/>
          <p:nvPr/>
        </p:nvSpPr>
        <p:spPr>
          <a:xfrm flipH="false" flipV="false" rot="0">
            <a:off x="400032" y="380439"/>
            <a:ext cx="1726037" cy="845758"/>
          </a:xfrm>
          <a:custGeom>
            <a:avLst/>
            <a:gdLst/>
            <a:ahLst/>
            <a:cxnLst/>
            <a:rect r="r" b="b" t="t" l="l"/>
            <a:pathLst>
              <a:path h="845758" w="1726037">
                <a:moveTo>
                  <a:pt x="0" y="0"/>
                </a:moveTo>
                <a:lnTo>
                  <a:pt x="1726037" y="0"/>
                </a:lnTo>
                <a:lnTo>
                  <a:pt x="1726037" y="845758"/>
                </a:lnTo>
                <a:lnTo>
                  <a:pt x="0" y="845758"/>
                </a:lnTo>
                <a:lnTo>
                  <a:pt x="0" y="0"/>
                </a:lnTo>
                <a:close/>
              </a:path>
            </a:pathLst>
          </a:custGeom>
          <a:blipFill>
            <a:blip r:embed="rId4"/>
            <a:stretch>
              <a:fillRect l="0" t="0" r="0" b="0"/>
            </a:stretch>
          </a:blipFill>
        </p:spPr>
      </p:sp>
      <p:sp>
        <p:nvSpPr>
          <p:cNvPr name="TextBox 5" id="5"/>
          <p:cNvSpPr txBox="true"/>
          <p:nvPr/>
        </p:nvSpPr>
        <p:spPr>
          <a:xfrm rot="0">
            <a:off x="714366" y="7079784"/>
            <a:ext cx="16859268" cy="2957829"/>
          </a:xfrm>
          <a:prstGeom prst="rect">
            <a:avLst/>
          </a:prstGeom>
        </p:spPr>
        <p:txBody>
          <a:bodyPr anchor="t" rtlCol="false" tIns="0" lIns="0" bIns="0" rIns="0">
            <a:spAutoFit/>
          </a:bodyPr>
          <a:lstStyle/>
          <a:p>
            <a:pPr algn="just">
              <a:lnSpc>
                <a:spcPts val="3920"/>
              </a:lnSpc>
            </a:pPr>
            <a:r>
              <a:rPr lang="en-US" sz="2800" b="true">
                <a:solidFill>
                  <a:srgbClr val="BD0C0C"/>
                </a:solidFill>
                <a:latin typeface="Open Sans Bold"/>
                <a:ea typeface="Open Sans Bold"/>
                <a:cs typeface="Open Sans Bold"/>
                <a:sym typeface="Open Sans Bold"/>
              </a:rPr>
              <a:t>Agrocrops stands as the world's</a:t>
            </a:r>
            <a:r>
              <a:rPr lang="en-US" sz="2800" b="true">
                <a:solidFill>
                  <a:srgbClr val="BD0C0C"/>
                </a:solidFill>
                <a:latin typeface="Open Sans Bold"/>
                <a:ea typeface="Open Sans Bold"/>
                <a:cs typeface="Open Sans Bold"/>
                <a:sym typeface="Open Sans Bold"/>
              </a:rPr>
              <a:t> largest producer and exporter of chillies, contributing significantly to the global spice market.  The Guntur region in Andhra Pradesh is renowned for its extensive chilli production and exports, offering varieties like Teja, Sannam S4, and Byadgi. Indian chillies are esteemed worldwide for their vibrant color and distinct pungency, making them a staple in numerous international cuisines. Major importers of Indian chillies include the United States, United Kingdom, United Arab Emirates, and Saudi Arabia.</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22" r="0" b="-9222"/>
            </a:stretch>
          </a:blipFill>
        </p:spPr>
      </p:sp>
      <p:grpSp>
        <p:nvGrpSpPr>
          <p:cNvPr name="Group 3" id="3"/>
          <p:cNvGrpSpPr/>
          <p:nvPr/>
        </p:nvGrpSpPr>
        <p:grpSpPr>
          <a:xfrm rot="0">
            <a:off x="-1370957" y="0"/>
            <a:ext cx="12008987" cy="10536000"/>
            <a:chOff x="0" y="0"/>
            <a:chExt cx="3162861" cy="2774914"/>
          </a:xfrm>
        </p:grpSpPr>
        <p:sp>
          <p:nvSpPr>
            <p:cNvPr name="Freeform 4" id="4"/>
            <p:cNvSpPr/>
            <p:nvPr/>
          </p:nvSpPr>
          <p:spPr>
            <a:xfrm flipH="false" flipV="false" rot="0">
              <a:off x="0" y="0"/>
              <a:ext cx="3162861" cy="2774914"/>
            </a:xfrm>
            <a:custGeom>
              <a:avLst/>
              <a:gdLst/>
              <a:ahLst/>
              <a:cxnLst/>
              <a:rect r="r" b="b" t="t" l="l"/>
              <a:pathLst>
                <a:path h="2774914" w="3162861">
                  <a:moveTo>
                    <a:pt x="15472" y="0"/>
                  </a:moveTo>
                  <a:lnTo>
                    <a:pt x="3147388" y="0"/>
                  </a:lnTo>
                  <a:cubicBezTo>
                    <a:pt x="3151492" y="0"/>
                    <a:pt x="3155427" y="1630"/>
                    <a:pt x="3158329" y="4532"/>
                  </a:cubicBezTo>
                  <a:cubicBezTo>
                    <a:pt x="3161230" y="7433"/>
                    <a:pt x="3162861" y="11369"/>
                    <a:pt x="3162861" y="15472"/>
                  </a:cubicBezTo>
                  <a:lnTo>
                    <a:pt x="3162861" y="2759441"/>
                  </a:lnTo>
                  <a:cubicBezTo>
                    <a:pt x="3162861" y="2763545"/>
                    <a:pt x="3161230" y="2767480"/>
                    <a:pt x="3158329" y="2770382"/>
                  </a:cubicBezTo>
                  <a:cubicBezTo>
                    <a:pt x="3155427" y="2773283"/>
                    <a:pt x="3151492" y="2774914"/>
                    <a:pt x="3147388" y="2774914"/>
                  </a:cubicBezTo>
                  <a:lnTo>
                    <a:pt x="15472" y="2774914"/>
                  </a:lnTo>
                  <a:cubicBezTo>
                    <a:pt x="11369" y="2774914"/>
                    <a:pt x="7433" y="2773283"/>
                    <a:pt x="4532" y="2770382"/>
                  </a:cubicBezTo>
                  <a:cubicBezTo>
                    <a:pt x="1630" y="2767480"/>
                    <a:pt x="0" y="2763545"/>
                    <a:pt x="0" y="2759441"/>
                  </a:cubicBezTo>
                  <a:lnTo>
                    <a:pt x="0" y="15472"/>
                  </a:lnTo>
                  <a:cubicBezTo>
                    <a:pt x="0" y="11369"/>
                    <a:pt x="1630" y="7433"/>
                    <a:pt x="4532" y="4532"/>
                  </a:cubicBezTo>
                  <a:cubicBezTo>
                    <a:pt x="7433" y="1630"/>
                    <a:pt x="11369" y="0"/>
                    <a:pt x="15472" y="0"/>
                  </a:cubicBezTo>
                  <a:close/>
                </a:path>
              </a:pathLst>
            </a:custGeom>
            <a:solidFill>
              <a:srgbClr val="BD0C0C"/>
            </a:solidFill>
          </p:spPr>
        </p:sp>
        <p:sp>
          <p:nvSpPr>
            <p:cNvPr name="TextBox 5" id="5"/>
            <p:cNvSpPr txBox="true"/>
            <p:nvPr/>
          </p:nvSpPr>
          <p:spPr>
            <a:xfrm>
              <a:off x="0" y="-38100"/>
              <a:ext cx="3162861" cy="2813014"/>
            </a:xfrm>
            <a:prstGeom prst="rect">
              <a:avLst/>
            </a:prstGeom>
          </p:spPr>
          <p:txBody>
            <a:bodyPr anchor="ctr" rtlCol="false" tIns="50800" lIns="50800" bIns="50800" rIns="50800"/>
            <a:lstStyle/>
            <a:p>
              <a:pPr algn="ctr">
                <a:lnSpc>
                  <a:spcPts val="2659"/>
                </a:lnSpc>
              </a:pPr>
            </a:p>
          </p:txBody>
        </p:sp>
      </p:grpSp>
      <p:grpSp>
        <p:nvGrpSpPr>
          <p:cNvPr name="Group 6" id="6"/>
          <p:cNvGrpSpPr>
            <a:grpSpLocks noChangeAspect="true"/>
          </p:cNvGrpSpPr>
          <p:nvPr/>
        </p:nvGrpSpPr>
        <p:grpSpPr>
          <a:xfrm rot="0">
            <a:off x="10258307" y="-557700"/>
            <a:ext cx="12124307" cy="12124307"/>
            <a:chOff x="0" y="0"/>
            <a:chExt cx="8790178" cy="8790178"/>
          </a:xfrm>
        </p:grpSpPr>
        <p:sp>
          <p:nvSpPr>
            <p:cNvPr name="Freeform 7" id="7"/>
            <p:cNvSpPr/>
            <p:nvPr/>
          </p:nvSpPr>
          <p:spPr>
            <a:xfrm flipH="false" flipV="false" rot="0">
              <a:off x="149225" y="149225"/>
              <a:ext cx="8491728" cy="8491728"/>
            </a:xfrm>
            <a:custGeom>
              <a:avLst/>
              <a:gdLst/>
              <a:ahLst/>
              <a:cxnLst/>
              <a:rect r="r" b="b" t="t" l="l"/>
              <a:pathLst>
                <a:path h="8491728" w="8491728">
                  <a:moveTo>
                    <a:pt x="0" y="0"/>
                  </a:moveTo>
                  <a:lnTo>
                    <a:pt x="8491728" y="0"/>
                  </a:lnTo>
                  <a:lnTo>
                    <a:pt x="8491728" y="8491728"/>
                  </a:lnTo>
                  <a:lnTo>
                    <a:pt x="0" y="8491728"/>
                  </a:lnTo>
                  <a:close/>
                </a:path>
              </a:pathLst>
            </a:custGeom>
            <a:blipFill>
              <a:blip r:embed="rId3"/>
              <a:stretch>
                <a:fillRect l="-9523" t="0" r="-9523" b="0"/>
              </a:stretch>
            </a:blipFill>
          </p:spPr>
        </p:sp>
        <p:sp>
          <p:nvSpPr>
            <p:cNvPr name="Freeform 8" id="8"/>
            <p:cNvSpPr/>
            <p:nvPr/>
          </p:nvSpPr>
          <p:spPr>
            <a:xfrm flipH="false" flipV="false" rot="0">
              <a:off x="0" y="0"/>
              <a:ext cx="8790178" cy="8790178"/>
            </a:xfrm>
            <a:custGeom>
              <a:avLst/>
              <a:gdLst/>
              <a:ahLst/>
              <a:cxnLst/>
              <a:rect r="r" b="b" t="t" l="l"/>
              <a:pathLst>
                <a:path h="8790178" w="8790178">
                  <a:moveTo>
                    <a:pt x="8790178" y="8790178"/>
                  </a:moveTo>
                  <a:lnTo>
                    <a:pt x="0" y="8790178"/>
                  </a:lnTo>
                  <a:lnTo>
                    <a:pt x="0" y="0"/>
                  </a:lnTo>
                  <a:lnTo>
                    <a:pt x="8790178" y="0"/>
                  </a:lnTo>
                  <a:lnTo>
                    <a:pt x="8790178" y="8790178"/>
                  </a:lnTo>
                  <a:close/>
                  <a:moveTo>
                    <a:pt x="19050" y="8771128"/>
                  </a:moveTo>
                  <a:lnTo>
                    <a:pt x="8771128" y="8771128"/>
                  </a:lnTo>
                  <a:lnTo>
                    <a:pt x="8771128" y="19050"/>
                  </a:lnTo>
                  <a:lnTo>
                    <a:pt x="19050" y="19050"/>
                  </a:lnTo>
                  <a:lnTo>
                    <a:pt x="19050" y="8771128"/>
                  </a:lnTo>
                  <a:close/>
                </a:path>
              </a:pathLst>
            </a:custGeom>
            <a:solidFill>
              <a:srgbClr val="FFFFFF"/>
            </a:solidFill>
          </p:spPr>
        </p:sp>
      </p:grpSp>
      <p:sp>
        <p:nvSpPr>
          <p:cNvPr name="Freeform 9" id="9"/>
          <p:cNvSpPr/>
          <p:nvPr/>
        </p:nvSpPr>
        <p:spPr>
          <a:xfrm flipH="false" flipV="false" rot="0">
            <a:off x="1009650" y="8071298"/>
            <a:ext cx="665182" cy="665182"/>
          </a:xfrm>
          <a:custGeom>
            <a:avLst/>
            <a:gdLst/>
            <a:ahLst/>
            <a:cxnLst/>
            <a:rect r="r" b="b" t="t" l="l"/>
            <a:pathLst>
              <a:path h="665182" w="665182">
                <a:moveTo>
                  <a:pt x="0" y="0"/>
                </a:moveTo>
                <a:lnTo>
                  <a:pt x="665182" y="0"/>
                </a:lnTo>
                <a:lnTo>
                  <a:pt x="665182" y="665182"/>
                </a:lnTo>
                <a:lnTo>
                  <a:pt x="0" y="665182"/>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0" id="10"/>
          <p:cNvSpPr/>
          <p:nvPr/>
        </p:nvSpPr>
        <p:spPr>
          <a:xfrm flipH="false" flipV="false" rot="0">
            <a:off x="1000125" y="5176789"/>
            <a:ext cx="665182" cy="665182"/>
          </a:xfrm>
          <a:custGeom>
            <a:avLst/>
            <a:gdLst/>
            <a:ahLst/>
            <a:cxnLst/>
            <a:rect r="r" b="b" t="t" l="l"/>
            <a:pathLst>
              <a:path h="665182" w="665182">
                <a:moveTo>
                  <a:pt x="0" y="0"/>
                </a:moveTo>
                <a:lnTo>
                  <a:pt x="665182" y="0"/>
                </a:lnTo>
                <a:lnTo>
                  <a:pt x="665182" y="665182"/>
                </a:lnTo>
                <a:lnTo>
                  <a:pt x="0" y="66518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1" id="11"/>
          <p:cNvSpPr/>
          <p:nvPr/>
        </p:nvSpPr>
        <p:spPr>
          <a:xfrm flipH="false" flipV="false" rot="0">
            <a:off x="1036320" y="3829473"/>
            <a:ext cx="657562" cy="657562"/>
          </a:xfrm>
          <a:custGeom>
            <a:avLst/>
            <a:gdLst/>
            <a:ahLst/>
            <a:cxnLst/>
            <a:rect r="r" b="b" t="t" l="l"/>
            <a:pathLst>
              <a:path h="657562" w="657562">
                <a:moveTo>
                  <a:pt x="0" y="0"/>
                </a:moveTo>
                <a:lnTo>
                  <a:pt x="657562" y="0"/>
                </a:lnTo>
                <a:lnTo>
                  <a:pt x="657562" y="657562"/>
                </a:lnTo>
                <a:lnTo>
                  <a:pt x="0" y="657562"/>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2" id="12"/>
          <p:cNvSpPr/>
          <p:nvPr/>
        </p:nvSpPr>
        <p:spPr>
          <a:xfrm flipH="false" flipV="false" rot="0">
            <a:off x="1028700" y="6613496"/>
            <a:ext cx="571837" cy="579335"/>
          </a:xfrm>
          <a:custGeom>
            <a:avLst/>
            <a:gdLst/>
            <a:ahLst/>
            <a:cxnLst/>
            <a:rect r="r" b="b" t="t" l="l"/>
            <a:pathLst>
              <a:path h="579335" w="571837">
                <a:moveTo>
                  <a:pt x="0" y="0"/>
                </a:moveTo>
                <a:lnTo>
                  <a:pt x="571837" y="0"/>
                </a:lnTo>
                <a:lnTo>
                  <a:pt x="571837" y="579335"/>
                </a:lnTo>
                <a:lnTo>
                  <a:pt x="0" y="579335"/>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13" id="13"/>
          <p:cNvSpPr/>
          <p:nvPr/>
        </p:nvSpPr>
        <p:spPr>
          <a:xfrm flipH="false" flipV="false" rot="0">
            <a:off x="1028700" y="466057"/>
            <a:ext cx="1726037" cy="845758"/>
          </a:xfrm>
          <a:custGeom>
            <a:avLst/>
            <a:gdLst/>
            <a:ahLst/>
            <a:cxnLst/>
            <a:rect r="r" b="b" t="t" l="l"/>
            <a:pathLst>
              <a:path h="845758" w="1726037">
                <a:moveTo>
                  <a:pt x="0" y="0"/>
                </a:moveTo>
                <a:lnTo>
                  <a:pt x="1726037" y="0"/>
                </a:lnTo>
                <a:lnTo>
                  <a:pt x="1726037" y="845759"/>
                </a:lnTo>
                <a:lnTo>
                  <a:pt x="0" y="845759"/>
                </a:lnTo>
                <a:lnTo>
                  <a:pt x="0" y="0"/>
                </a:lnTo>
                <a:close/>
              </a:path>
            </a:pathLst>
          </a:custGeom>
          <a:blipFill>
            <a:blip r:embed="rId12"/>
            <a:stretch>
              <a:fillRect l="0" t="0" r="0" b="0"/>
            </a:stretch>
          </a:blipFill>
        </p:spPr>
      </p:sp>
      <p:sp>
        <p:nvSpPr>
          <p:cNvPr name="TextBox 14" id="14"/>
          <p:cNvSpPr txBox="true"/>
          <p:nvPr/>
        </p:nvSpPr>
        <p:spPr>
          <a:xfrm rot="0">
            <a:off x="935355" y="1850874"/>
            <a:ext cx="8716797" cy="1553840"/>
          </a:xfrm>
          <a:prstGeom prst="rect">
            <a:avLst/>
          </a:prstGeom>
        </p:spPr>
        <p:txBody>
          <a:bodyPr anchor="t" rtlCol="false" tIns="0" lIns="0" bIns="0" rIns="0">
            <a:spAutoFit/>
          </a:bodyPr>
          <a:lstStyle/>
          <a:p>
            <a:pPr algn="l" marL="0" indent="0" lvl="0">
              <a:lnSpc>
                <a:spcPts val="11989"/>
              </a:lnSpc>
            </a:pPr>
            <a:r>
              <a:rPr lang="en-US" sz="10999" spc="-461">
                <a:solidFill>
                  <a:srgbClr val="FFFFFF"/>
                </a:solidFill>
                <a:latin typeface="Rig Solid Bold Halftone"/>
                <a:ea typeface="Rig Solid Bold Halftone"/>
                <a:cs typeface="Rig Solid Bold Halftone"/>
                <a:sym typeface="Rig Solid Bold Halftone"/>
              </a:rPr>
              <a:t>Contact US</a:t>
            </a:r>
          </a:p>
        </p:txBody>
      </p:sp>
      <p:sp>
        <p:nvSpPr>
          <p:cNvPr name="TextBox 15" id="15"/>
          <p:cNvSpPr txBox="true"/>
          <p:nvPr/>
        </p:nvSpPr>
        <p:spPr>
          <a:xfrm rot="0">
            <a:off x="1930187" y="3906646"/>
            <a:ext cx="4186381" cy="580389"/>
          </a:xfrm>
          <a:prstGeom prst="rect">
            <a:avLst/>
          </a:prstGeom>
        </p:spPr>
        <p:txBody>
          <a:bodyPr anchor="t" rtlCol="false" tIns="0" lIns="0" bIns="0" rIns="0">
            <a:spAutoFit/>
          </a:bodyPr>
          <a:lstStyle/>
          <a:p>
            <a:pPr algn="l">
              <a:lnSpc>
                <a:spcPts val="4760"/>
              </a:lnSpc>
            </a:pPr>
            <a:r>
              <a:rPr lang="en-US" sz="3400" b="true">
                <a:solidFill>
                  <a:srgbClr val="FFFFFF"/>
                </a:solidFill>
                <a:latin typeface="Open Sans Bold"/>
                <a:ea typeface="Open Sans Bold"/>
                <a:cs typeface="Open Sans Bold"/>
                <a:sym typeface="Open Sans Bold"/>
              </a:rPr>
              <a:t>91 9701363424</a:t>
            </a:r>
          </a:p>
        </p:txBody>
      </p:sp>
      <p:sp>
        <p:nvSpPr>
          <p:cNvPr name="TextBox 16" id="16"/>
          <p:cNvSpPr txBox="true"/>
          <p:nvPr/>
        </p:nvSpPr>
        <p:spPr>
          <a:xfrm rot="0">
            <a:off x="1930187" y="5105187"/>
            <a:ext cx="8045142" cy="613409"/>
          </a:xfrm>
          <a:prstGeom prst="rect">
            <a:avLst/>
          </a:prstGeom>
        </p:spPr>
        <p:txBody>
          <a:bodyPr anchor="t" rtlCol="false" tIns="0" lIns="0" bIns="0" rIns="0">
            <a:spAutoFit/>
          </a:bodyPr>
          <a:lstStyle/>
          <a:p>
            <a:pPr algn="l">
              <a:lnSpc>
                <a:spcPts val="5040"/>
              </a:lnSpc>
            </a:pPr>
            <a:r>
              <a:rPr lang="en-US" sz="3600" b="true">
                <a:solidFill>
                  <a:srgbClr val="FFFFFF"/>
                </a:solidFill>
                <a:latin typeface="Open Sans Bold"/>
                <a:ea typeface="Open Sans Bold"/>
                <a:cs typeface="Open Sans Bold"/>
                <a:sym typeface="Open Sans Bold"/>
              </a:rPr>
              <a:t>contact@agrocrops.com</a:t>
            </a:r>
          </a:p>
        </p:txBody>
      </p:sp>
      <p:sp>
        <p:nvSpPr>
          <p:cNvPr name="TextBox 17" id="17"/>
          <p:cNvSpPr txBox="true"/>
          <p:nvPr/>
        </p:nvSpPr>
        <p:spPr>
          <a:xfrm rot="0">
            <a:off x="1891719" y="6579631"/>
            <a:ext cx="8983981" cy="580389"/>
          </a:xfrm>
          <a:prstGeom prst="rect">
            <a:avLst/>
          </a:prstGeom>
        </p:spPr>
        <p:txBody>
          <a:bodyPr anchor="t" rtlCol="false" tIns="0" lIns="0" bIns="0" rIns="0">
            <a:spAutoFit/>
          </a:bodyPr>
          <a:lstStyle/>
          <a:p>
            <a:pPr algn="l">
              <a:lnSpc>
                <a:spcPts val="4760"/>
              </a:lnSpc>
            </a:pPr>
            <a:r>
              <a:rPr lang="en-US" sz="3400" b="true">
                <a:solidFill>
                  <a:srgbClr val="FFFFFF"/>
                </a:solidFill>
                <a:latin typeface="Open Sans Bold"/>
                <a:ea typeface="Open Sans Bold"/>
                <a:cs typeface="Open Sans Bold"/>
                <a:sym typeface="Open Sans Bold"/>
              </a:rPr>
              <a:t>https://www.spicesindia.net/</a:t>
            </a:r>
          </a:p>
        </p:txBody>
      </p:sp>
      <p:sp>
        <p:nvSpPr>
          <p:cNvPr name="TextBox 18" id="18"/>
          <p:cNvSpPr txBox="true"/>
          <p:nvPr/>
        </p:nvSpPr>
        <p:spPr>
          <a:xfrm rot="0">
            <a:off x="1891719" y="7873029"/>
            <a:ext cx="8045142" cy="1099819"/>
          </a:xfrm>
          <a:prstGeom prst="rect">
            <a:avLst/>
          </a:prstGeom>
        </p:spPr>
        <p:txBody>
          <a:bodyPr anchor="t" rtlCol="false" tIns="0" lIns="0" bIns="0" rIns="0">
            <a:spAutoFit/>
          </a:bodyPr>
          <a:lstStyle/>
          <a:p>
            <a:pPr algn="l">
              <a:lnSpc>
                <a:spcPts val="4480"/>
              </a:lnSpc>
            </a:pPr>
            <a:r>
              <a:rPr lang="en-US" sz="3200" b="true">
                <a:solidFill>
                  <a:srgbClr val="FFFFFF"/>
                </a:solidFill>
                <a:latin typeface="Open Sans Bold"/>
                <a:ea typeface="Open Sans Bold"/>
                <a:cs typeface="Open Sans Bold"/>
                <a:sym typeface="Open Sans Bold"/>
              </a:rPr>
              <a:t>D.No 25-16-180, 181, Mirichi Yard Road, Guntur, Andhra Pradesh, 522005</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22" r="0" b="-9222"/>
            </a:stretch>
          </a:blipFill>
        </p:spPr>
      </p:sp>
      <p:grpSp>
        <p:nvGrpSpPr>
          <p:cNvPr name="Group 3" id="3"/>
          <p:cNvGrpSpPr/>
          <p:nvPr/>
        </p:nvGrpSpPr>
        <p:grpSpPr>
          <a:xfrm rot="0">
            <a:off x="0" y="-4719442"/>
            <a:ext cx="18484046" cy="6706835"/>
            <a:chOff x="0" y="0"/>
            <a:chExt cx="2240078" cy="812800"/>
          </a:xfrm>
        </p:grpSpPr>
        <p:sp>
          <p:nvSpPr>
            <p:cNvPr name="Freeform 4" id="4"/>
            <p:cNvSpPr/>
            <p:nvPr/>
          </p:nvSpPr>
          <p:spPr>
            <a:xfrm flipH="false" flipV="false" rot="0">
              <a:off x="0" y="0"/>
              <a:ext cx="2240078" cy="812800"/>
            </a:xfrm>
            <a:custGeom>
              <a:avLst/>
              <a:gdLst/>
              <a:ahLst/>
              <a:cxnLst/>
              <a:rect r="r" b="b" t="t" l="l"/>
              <a:pathLst>
                <a:path h="812800" w="2240078">
                  <a:moveTo>
                    <a:pt x="2080058" y="0"/>
                  </a:moveTo>
                  <a:lnTo>
                    <a:pt x="160020" y="0"/>
                  </a:lnTo>
                  <a:lnTo>
                    <a:pt x="0" y="160020"/>
                  </a:lnTo>
                  <a:lnTo>
                    <a:pt x="0" y="652780"/>
                  </a:lnTo>
                  <a:lnTo>
                    <a:pt x="160020" y="812800"/>
                  </a:lnTo>
                  <a:lnTo>
                    <a:pt x="2080058" y="812800"/>
                  </a:lnTo>
                  <a:lnTo>
                    <a:pt x="2240078" y="652780"/>
                  </a:lnTo>
                  <a:lnTo>
                    <a:pt x="2240078" y="160020"/>
                  </a:lnTo>
                  <a:lnTo>
                    <a:pt x="2080058" y="0"/>
                  </a:lnTo>
                  <a:close/>
                </a:path>
              </a:pathLst>
            </a:custGeom>
            <a:solidFill>
              <a:srgbClr val="BD0C0C"/>
            </a:solidFill>
          </p:spPr>
        </p:sp>
        <p:sp>
          <p:nvSpPr>
            <p:cNvPr name="TextBox 5" id="5"/>
            <p:cNvSpPr txBox="true"/>
            <p:nvPr/>
          </p:nvSpPr>
          <p:spPr>
            <a:xfrm>
              <a:off x="63500" y="25400"/>
              <a:ext cx="2113078" cy="723900"/>
            </a:xfrm>
            <a:prstGeom prst="rect">
              <a:avLst/>
            </a:prstGeom>
          </p:spPr>
          <p:txBody>
            <a:bodyPr anchor="ctr" rtlCol="false" tIns="50800" lIns="50800" bIns="50800" rIns="50800"/>
            <a:lstStyle/>
            <a:p>
              <a:pPr algn="ctr">
                <a:lnSpc>
                  <a:spcPts val="2659"/>
                </a:lnSpc>
              </a:pPr>
            </a:p>
          </p:txBody>
        </p:sp>
      </p:grpSp>
      <p:grpSp>
        <p:nvGrpSpPr>
          <p:cNvPr name="Group 6" id="6"/>
          <p:cNvGrpSpPr/>
          <p:nvPr/>
        </p:nvGrpSpPr>
        <p:grpSpPr>
          <a:xfrm rot="0">
            <a:off x="0" y="8444197"/>
            <a:ext cx="18510630" cy="6706835"/>
            <a:chOff x="0" y="0"/>
            <a:chExt cx="2243299" cy="812800"/>
          </a:xfrm>
        </p:grpSpPr>
        <p:sp>
          <p:nvSpPr>
            <p:cNvPr name="Freeform 7" id="7"/>
            <p:cNvSpPr/>
            <p:nvPr/>
          </p:nvSpPr>
          <p:spPr>
            <a:xfrm flipH="false" flipV="false" rot="0">
              <a:off x="0" y="0"/>
              <a:ext cx="2243299" cy="812800"/>
            </a:xfrm>
            <a:custGeom>
              <a:avLst/>
              <a:gdLst/>
              <a:ahLst/>
              <a:cxnLst/>
              <a:rect r="r" b="b" t="t" l="l"/>
              <a:pathLst>
                <a:path h="812800" w="2243299">
                  <a:moveTo>
                    <a:pt x="2083279" y="0"/>
                  </a:moveTo>
                  <a:lnTo>
                    <a:pt x="160020" y="0"/>
                  </a:lnTo>
                  <a:lnTo>
                    <a:pt x="0" y="160020"/>
                  </a:lnTo>
                  <a:lnTo>
                    <a:pt x="0" y="652780"/>
                  </a:lnTo>
                  <a:lnTo>
                    <a:pt x="160020" y="812800"/>
                  </a:lnTo>
                  <a:lnTo>
                    <a:pt x="2083279" y="812800"/>
                  </a:lnTo>
                  <a:lnTo>
                    <a:pt x="2243299" y="652780"/>
                  </a:lnTo>
                  <a:lnTo>
                    <a:pt x="2243299" y="160020"/>
                  </a:lnTo>
                  <a:lnTo>
                    <a:pt x="2083279" y="0"/>
                  </a:lnTo>
                  <a:close/>
                </a:path>
              </a:pathLst>
            </a:custGeom>
            <a:solidFill>
              <a:srgbClr val="BD0C0C"/>
            </a:solidFill>
          </p:spPr>
        </p:sp>
        <p:sp>
          <p:nvSpPr>
            <p:cNvPr name="TextBox 8" id="8"/>
            <p:cNvSpPr txBox="true"/>
            <p:nvPr/>
          </p:nvSpPr>
          <p:spPr>
            <a:xfrm>
              <a:off x="63500" y="25400"/>
              <a:ext cx="2116299" cy="723900"/>
            </a:xfrm>
            <a:prstGeom prst="rect">
              <a:avLst/>
            </a:prstGeom>
          </p:spPr>
          <p:txBody>
            <a:bodyPr anchor="ctr" rtlCol="false" tIns="50800" lIns="50800" bIns="50800" rIns="50800"/>
            <a:lstStyle/>
            <a:p>
              <a:pPr algn="ctr">
                <a:lnSpc>
                  <a:spcPts val="2659"/>
                </a:lnSpc>
              </a:pPr>
            </a:p>
          </p:txBody>
        </p:sp>
      </p:grpSp>
      <p:sp>
        <p:nvSpPr>
          <p:cNvPr name="Freeform 9" id="9"/>
          <p:cNvSpPr/>
          <p:nvPr/>
        </p:nvSpPr>
        <p:spPr>
          <a:xfrm flipH="false" flipV="false" rot="0">
            <a:off x="550844" y="160707"/>
            <a:ext cx="1726037" cy="845758"/>
          </a:xfrm>
          <a:custGeom>
            <a:avLst/>
            <a:gdLst/>
            <a:ahLst/>
            <a:cxnLst/>
            <a:rect r="r" b="b" t="t" l="l"/>
            <a:pathLst>
              <a:path h="845758" w="1726037">
                <a:moveTo>
                  <a:pt x="0" y="0"/>
                </a:moveTo>
                <a:lnTo>
                  <a:pt x="1726037" y="0"/>
                </a:lnTo>
                <a:lnTo>
                  <a:pt x="1726037" y="845758"/>
                </a:lnTo>
                <a:lnTo>
                  <a:pt x="0" y="845758"/>
                </a:lnTo>
                <a:lnTo>
                  <a:pt x="0" y="0"/>
                </a:lnTo>
                <a:close/>
              </a:path>
            </a:pathLst>
          </a:custGeom>
          <a:blipFill>
            <a:blip r:embed="rId3"/>
            <a:stretch>
              <a:fillRect l="0" t="0" r="0" b="0"/>
            </a:stretch>
          </a:blipFill>
        </p:spPr>
      </p:sp>
      <p:sp>
        <p:nvSpPr>
          <p:cNvPr name="Freeform 10" id="10"/>
          <p:cNvSpPr/>
          <p:nvPr/>
        </p:nvSpPr>
        <p:spPr>
          <a:xfrm flipH="false" flipV="false" rot="0">
            <a:off x="1385288" y="1958809"/>
            <a:ext cx="5781260" cy="6485388"/>
          </a:xfrm>
          <a:custGeom>
            <a:avLst/>
            <a:gdLst/>
            <a:ahLst/>
            <a:cxnLst/>
            <a:rect r="r" b="b" t="t" l="l"/>
            <a:pathLst>
              <a:path h="6485388" w="5781260">
                <a:moveTo>
                  <a:pt x="0" y="0"/>
                </a:moveTo>
                <a:lnTo>
                  <a:pt x="5781260" y="0"/>
                </a:lnTo>
                <a:lnTo>
                  <a:pt x="5781260" y="6485388"/>
                </a:lnTo>
                <a:lnTo>
                  <a:pt x="0" y="6485388"/>
                </a:lnTo>
                <a:lnTo>
                  <a:pt x="0" y="0"/>
                </a:lnTo>
                <a:close/>
              </a:path>
            </a:pathLst>
          </a:custGeom>
          <a:blipFill>
            <a:blip r:embed="rId4"/>
            <a:stretch>
              <a:fillRect l="0" t="0" r="0" b="0"/>
            </a:stretch>
          </a:blipFill>
        </p:spPr>
      </p:sp>
      <p:sp>
        <p:nvSpPr>
          <p:cNvPr name="TextBox 11" id="11"/>
          <p:cNvSpPr txBox="true"/>
          <p:nvPr/>
        </p:nvSpPr>
        <p:spPr>
          <a:xfrm rot="0">
            <a:off x="7994525" y="3331897"/>
            <a:ext cx="9572098" cy="3901139"/>
          </a:xfrm>
          <a:prstGeom prst="rect">
            <a:avLst/>
          </a:prstGeom>
        </p:spPr>
        <p:txBody>
          <a:bodyPr anchor="t" rtlCol="false" tIns="0" lIns="0" bIns="0" rIns="0">
            <a:spAutoFit/>
          </a:bodyPr>
          <a:lstStyle/>
          <a:p>
            <a:pPr algn="ctr">
              <a:lnSpc>
                <a:spcPts val="15286"/>
              </a:lnSpc>
            </a:pPr>
            <a:r>
              <a:rPr lang="en-US" sz="14023" spc="-589">
                <a:solidFill>
                  <a:srgbClr val="BD0C0C"/>
                </a:solidFill>
                <a:latin typeface="Rig Solid Bold Halftone"/>
                <a:ea typeface="Rig Solid Bold Halftone"/>
                <a:cs typeface="Rig Solid Bold Halftone"/>
                <a:sym typeface="Rig Solid Bold Halftone"/>
              </a:rPr>
              <a:t>Thank</a:t>
            </a:r>
          </a:p>
          <a:p>
            <a:pPr algn="ctr" marL="0" indent="0" lvl="0">
              <a:lnSpc>
                <a:spcPts val="15286"/>
              </a:lnSpc>
            </a:pPr>
            <a:r>
              <a:rPr lang="en-US" sz="14023" spc="-589">
                <a:solidFill>
                  <a:srgbClr val="BD0C0C"/>
                </a:solidFill>
                <a:latin typeface="Rig Solid Bold Halftone"/>
                <a:ea typeface="Rig Solid Bold Halftone"/>
                <a:cs typeface="Rig Solid Bold Halftone"/>
                <a:sym typeface="Rig Solid Bold Halftone"/>
              </a:rPr>
              <a:t>you</a:t>
            </a:r>
          </a:p>
        </p:txBody>
      </p:sp>
      <p:sp>
        <p:nvSpPr>
          <p:cNvPr name="TextBox 12" id="12"/>
          <p:cNvSpPr txBox="true"/>
          <p:nvPr/>
        </p:nvSpPr>
        <p:spPr>
          <a:xfrm rot="0">
            <a:off x="8430951" y="7166360"/>
            <a:ext cx="9607663" cy="580389"/>
          </a:xfrm>
          <a:prstGeom prst="rect">
            <a:avLst/>
          </a:prstGeom>
        </p:spPr>
        <p:txBody>
          <a:bodyPr anchor="t" rtlCol="false" tIns="0" lIns="0" bIns="0" rIns="0">
            <a:spAutoFit/>
          </a:bodyPr>
          <a:lstStyle/>
          <a:p>
            <a:pPr algn="ctr">
              <a:lnSpc>
                <a:spcPts val="4760"/>
              </a:lnSpc>
            </a:pPr>
            <a:r>
              <a:rPr lang="en-US" sz="3400">
                <a:solidFill>
                  <a:srgbClr val="BD0C0C"/>
                </a:solidFill>
                <a:latin typeface="Open Sans"/>
                <a:ea typeface="Open Sans"/>
                <a:cs typeface="Open Sans"/>
                <a:sym typeface="Open Sans"/>
              </a:rPr>
              <a:t>Visit - https://www.spicesindia.net/</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DAGORLa7LIs</dc:identifier>
  <dcterms:modified xsi:type="dcterms:W3CDTF">2011-08-01T06:04:30Z</dcterms:modified>
  <cp:revision>1</cp:revision>
  <dc:title>Chilli Export from India</dc:title>
</cp:coreProperties>
</file>