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Now Bold" charset="1" panose="00000800000000000000"/>
      <p:regular r:id="rId12"/>
    </p:embeddedFont>
    <p:embeddedFont>
      <p:font typeface="DM Sans Bold" charset="1" panose="00000000000000000000"/>
      <p:regular r:id="rId13"/>
    </p:embeddedFont>
    <p:embeddedFont>
      <p:font typeface="Canva Sans Bold" charset="1" panose="020B0803030501040103"/>
      <p:regular r:id="rId14"/>
    </p:embeddedFont>
    <p:embeddedFont>
      <p:font typeface="DM Sans" charset="1" panose="00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jpeg" Type="http://schemas.openxmlformats.org/officeDocument/2006/relationships/image"/><Relationship Id="rId11" Target="../media/image14.jpeg" Type="http://schemas.openxmlformats.org/officeDocument/2006/relationships/image"/><Relationship Id="rId12" Target="../media/image15.jpeg" Type="http://schemas.openxmlformats.org/officeDocument/2006/relationships/image"/><Relationship Id="rId13" Target="../media/image16.jpeg" Type="http://schemas.openxmlformats.org/officeDocument/2006/relationships/image"/><Relationship Id="rId14" Target="../media/image17.jpeg" Type="http://schemas.openxmlformats.org/officeDocument/2006/relationships/image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3.png" Type="http://schemas.openxmlformats.org/officeDocument/2006/relationships/image"/><Relationship Id="rId5" Target="../media/image8.jpeg" Type="http://schemas.openxmlformats.org/officeDocument/2006/relationships/image"/><Relationship Id="rId6" Target="../media/image9.jpeg" Type="http://schemas.openxmlformats.org/officeDocument/2006/relationships/image"/><Relationship Id="rId7" Target="../media/image10.jpeg" Type="http://schemas.openxmlformats.org/officeDocument/2006/relationships/image"/><Relationship Id="rId8" Target="../media/image11.jpeg" Type="http://schemas.openxmlformats.org/officeDocument/2006/relationships/image"/><Relationship Id="rId9" Target="../media/image12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svg" Type="http://schemas.openxmlformats.org/officeDocument/2006/relationships/image"/><Relationship Id="rId12" Target="mailto:dharampur@pinegroveschool.com" TargetMode="External" Type="http://schemas.openxmlformats.org/officeDocument/2006/relationships/hyperlink"/><Relationship Id="rId13" Target="mailto:subathu@pinegroveschool.com" TargetMode="External" Type="http://schemas.openxmlformats.org/officeDocument/2006/relationships/hyperlink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4.jpe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5175" y="8630507"/>
            <a:ext cx="2647750" cy="2647750"/>
          </a:xfrm>
          <a:custGeom>
            <a:avLst/>
            <a:gdLst/>
            <a:ahLst/>
            <a:cxnLst/>
            <a:rect r="r" b="b" t="t" l="l"/>
            <a:pathLst>
              <a:path h="2647750" w="2647750">
                <a:moveTo>
                  <a:pt x="0" y="0"/>
                </a:moveTo>
                <a:lnTo>
                  <a:pt x="2647750" y="0"/>
                </a:lnTo>
                <a:lnTo>
                  <a:pt x="2647750" y="2647751"/>
                </a:lnTo>
                <a:lnTo>
                  <a:pt x="0" y="26477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1349298" y="271341"/>
            <a:ext cx="9744319" cy="9744319"/>
            <a:chOff x="0" y="0"/>
            <a:chExt cx="14840029" cy="148400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39954" t="0" r="-11938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596762" y="2801725"/>
            <a:ext cx="11355554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49"/>
              </a:lnSpc>
            </a:pPr>
            <a:r>
              <a:rPr lang="en-US" sz="7041" b="true">
                <a:solidFill>
                  <a:srgbClr val="FFFBFB"/>
                </a:solidFill>
                <a:latin typeface="Now Bold"/>
                <a:ea typeface="Now Bold"/>
                <a:cs typeface="Now Bold"/>
                <a:sym typeface="Now Bold"/>
              </a:rPr>
              <a:t>PINEGROVE </a:t>
            </a:r>
            <a:r>
              <a:rPr lang="en-US" sz="7041" b="true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SCHOOL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96762" y="6675879"/>
            <a:ext cx="10030248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just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96762" y="4154805"/>
            <a:ext cx="10752535" cy="1872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59"/>
              </a:lnSpc>
            </a:pPr>
            <a:r>
              <a:rPr lang="en-US" sz="5399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Boarding School in </a:t>
            </a:r>
            <a:r>
              <a:rPr lang="en-US" sz="53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Himachal Pradesh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980047" y="113326"/>
            <a:ext cx="8958965" cy="9313047"/>
            <a:chOff x="0" y="0"/>
            <a:chExt cx="6108573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08573" cy="6350000"/>
            </a:xfrm>
            <a:custGeom>
              <a:avLst/>
              <a:gdLst/>
              <a:ahLst/>
              <a:cxnLst/>
              <a:rect r="r" b="b" t="t" l="l"/>
              <a:pathLst>
                <a:path h="6350000" w="6108573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2"/>
              <a:stretch>
                <a:fillRect l="-65502" t="0" r="-6550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8700" y="2272754"/>
            <a:ext cx="6235170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84"/>
              </a:lnSpc>
              <a:spcBef>
                <a:spcPct val="0"/>
              </a:spcBef>
            </a:pPr>
            <a:r>
              <a:rPr lang="en-US" b="true" sz="65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ABOUT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3293" y="3461175"/>
            <a:ext cx="9870682" cy="4439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869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 is among the best residential schools in India, renowned for its commitment to holistic education and excellence. Established in 1991, it is a co-educational, English-medium school affiliated with the CBSE board. Located in the picturesque Solan district of Himachal Pradesh, Pinegrove operates across two campuses: Dharampur and Subathu. These campuses are set amidst the serene Shimla Hills, providing an ideal learning environment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8070153"/>
            <a:ext cx="9951347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417260" y="158746"/>
            <a:ext cx="6712453" cy="6712453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5946" t="0" r="-2594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391659" y="8727200"/>
            <a:ext cx="631248" cy="63124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96762" y="5079510"/>
            <a:ext cx="10602835" cy="4178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2"/>
              </a:lnSpc>
              <a:spcBef>
                <a:spcPct val="0"/>
              </a:spcBef>
            </a:pPr>
            <a:r>
              <a:rPr lang="en-US" sz="34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 Grove School, a leading </a:t>
            </a:r>
            <a:r>
              <a:rPr lang="en-US" b="true" sz="3450">
                <a:solidFill>
                  <a:srgbClr val="F4F100"/>
                </a:solidFill>
                <a:latin typeface="DM Sans Bold"/>
                <a:ea typeface="DM Sans Bold"/>
                <a:cs typeface="DM Sans Bold"/>
                <a:sym typeface="DM Sans Bold"/>
              </a:rPr>
              <a:t>Boarding School in Himachal Pradesh</a:t>
            </a:r>
            <a:r>
              <a:rPr lang="en-US" sz="34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, offers holistic education in a serene environment. With modern facilities, expert faculty, and a focus on academics, sports, and character development, we nurture students for a bright future. Experience unparalleled learning amidst nature’s tranquility at Pine Grove School.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888124" y="8705362"/>
            <a:ext cx="10030248" cy="1222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ctr" marL="0" indent="0" lvl="0">
              <a:lnSpc>
                <a:spcPts val="4823"/>
              </a:lnSpc>
              <a:spcBef>
                <a:spcPct val="0"/>
              </a:spcBef>
            </a:pPr>
            <a:r>
              <a:rPr lang="en-US" b="true" sz="34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96762" y="2866335"/>
            <a:ext cx="9589099" cy="1659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20"/>
              </a:lnSpc>
            </a:pPr>
            <a:r>
              <a:rPr lang="en-US" sz="4800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Boarding School in </a:t>
            </a:r>
            <a:r>
              <a:rPr lang="en-US" sz="4800" b="true">
                <a:solidFill>
                  <a:srgbClr val="FFFBFB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Himachal Pradesh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5768306" cy="1312290"/>
          </a:xfrm>
          <a:custGeom>
            <a:avLst/>
            <a:gdLst/>
            <a:ahLst/>
            <a:cxnLst/>
            <a:rect r="r" b="b" t="t" l="l"/>
            <a:pathLst>
              <a:path h="1312290" w="5768306">
                <a:moveTo>
                  <a:pt x="0" y="0"/>
                </a:moveTo>
                <a:lnTo>
                  <a:pt x="5768306" y="0"/>
                </a:lnTo>
                <a:lnTo>
                  <a:pt x="5768306" y="1312290"/>
                </a:lnTo>
                <a:lnTo>
                  <a:pt x="0" y="13122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248409" y="9014114"/>
            <a:ext cx="488373" cy="488373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1139055" y="8956964"/>
            <a:ext cx="10030248" cy="10268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71"/>
              </a:lnSpc>
            </a:pPr>
            <a:r>
              <a:rPr lang="en-US" sz="30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3995"/>
              </a:lnSpc>
              <a:spcBef>
                <a:spcPct val="0"/>
              </a:spcBef>
            </a:pPr>
            <a:r>
              <a:rPr lang="en-US" b="true" sz="28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5134" y="3427730"/>
            <a:ext cx="14291397" cy="4573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Well-equipped classrooms with modern technology.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State-of-the-art sports facilities for holistic development.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Comfortable, secure boarding accommodations.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Comprehensive library and research resources.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Dedicated healthcare and counseling support.</a:t>
            </a:r>
          </a:p>
          <a:p>
            <a:pPr algn="l" marL="798828" indent="-399414" lvl="1">
              <a:lnSpc>
                <a:spcPts val="5179"/>
              </a:lnSpc>
              <a:buFont typeface="Arial"/>
              <a:buChar char="•"/>
            </a:pPr>
            <a:r>
              <a:rPr lang="en-US" b="true" sz="36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Focused extracurricular programs for overall growth.</a:t>
            </a:r>
          </a:p>
          <a:p>
            <a:pPr algn="l">
              <a:lnSpc>
                <a:spcPts val="517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111444" y="1831224"/>
            <a:ext cx="15042735" cy="10394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49"/>
              </a:lnSpc>
              <a:spcBef>
                <a:spcPct val="0"/>
              </a:spcBef>
            </a:pPr>
            <a:r>
              <a:rPr lang="en-US" b="true" sz="61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FACILITIES AT PINE GROVE SCHOOL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690616" y="2337597"/>
            <a:ext cx="2778529" cy="2778529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-35664" t="0" r="-35664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3726320" y="2337597"/>
            <a:ext cx="2778529" cy="2778529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6"/>
              <a:stretch>
                <a:fillRect l="-44117" t="0" r="-44117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6831906" y="2337597"/>
            <a:ext cx="2778529" cy="2778529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7"/>
              <a:stretch>
                <a:fillRect l="-10018" t="0" r="-10018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934285" y="2364971"/>
            <a:ext cx="2778529" cy="2778529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8"/>
              <a:stretch>
                <a:fillRect l="-25000" t="0" r="-2500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036664" y="2337597"/>
            <a:ext cx="2778529" cy="2778529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-32240" t="0" r="-32240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690616" y="5348774"/>
            <a:ext cx="2778529" cy="2778529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0"/>
              <a:stretch>
                <a:fillRect l="-25073" t="0" r="-25073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3726320" y="5348774"/>
            <a:ext cx="2778529" cy="2778529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1"/>
              <a:stretch>
                <a:fillRect l="-25073" t="0" r="-25073" b="0"/>
              </a:stretch>
            </a:blip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6831906" y="5348774"/>
            <a:ext cx="2778529" cy="2778529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2"/>
              <a:stretch>
                <a:fillRect l="-25117" t="0" r="-25117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9867610" y="5348774"/>
            <a:ext cx="2778529" cy="2778529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3"/>
              <a:stretch>
                <a:fillRect l="-25117" t="0" r="-25117" b="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3036664" y="5348774"/>
            <a:ext cx="2778529" cy="2778529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4"/>
              <a:stretch>
                <a:fillRect l="-26685" t="0" r="-23373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028700" y="8971597"/>
            <a:ext cx="11606412" cy="610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6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683520" y="935794"/>
            <a:ext cx="2651835" cy="2651835"/>
          </a:xfrm>
          <a:custGeom>
            <a:avLst/>
            <a:gdLst/>
            <a:ahLst/>
            <a:cxnLst/>
            <a:rect r="r" b="b" t="t" l="l"/>
            <a:pathLst>
              <a:path h="2651835" w="2651835">
                <a:moveTo>
                  <a:pt x="0" y="0"/>
                </a:moveTo>
                <a:lnTo>
                  <a:pt x="2651835" y="0"/>
                </a:lnTo>
                <a:lnTo>
                  <a:pt x="2651835" y="2651836"/>
                </a:lnTo>
                <a:lnTo>
                  <a:pt x="0" y="26518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106583" y="2261712"/>
            <a:ext cx="8571076" cy="8571076"/>
            <a:chOff x="0" y="0"/>
            <a:chExt cx="3331210" cy="33312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31210" cy="3331210"/>
            </a:xfrm>
            <a:custGeom>
              <a:avLst/>
              <a:gdLst/>
              <a:ahLst/>
              <a:cxnLst/>
              <a:rect r="r" b="b" t="t" l="l"/>
              <a:pathLst>
                <a:path h="3331210" w="3331210">
                  <a:moveTo>
                    <a:pt x="3331210" y="3331210"/>
                  </a:moveTo>
                  <a:lnTo>
                    <a:pt x="0" y="3331210"/>
                  </a:lnTo>
                  <a:cubicBezTo>
                    <a:pt x="0" y="1490980"/>
                    <a:pt x="1490980" y="0"/>
                    <a:pt x="3331210" y="0"/>
                  </a:cubicBezTo>
                  <a:lnTo>
                    <a:pt x="3331210" y="3331210"/>
                  </a:lnTo>
                  <a:close/>
                </a:path>
              </a:pathLst>
            </a:custGeom>
            <a:blipFill>
              <a:blip r:embed="rId4"/>
              <a:stretch>
                <a:fillRect l="-26286" t="0" r="-26286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03421" y="4624164"/>
            <a:ext cx="673858" cy="673858"/>
          </a:xfrm>
          <a:custGeom>
            <a:avLst/>
            <a:gdLst/>
            <a:ahLst/>
            <a:cxnLst/>
            <a:rect r="r" b="b" t="t" l="l"/>
            <a:pathLst>
              <a:path h="673858" w="673858">
                <a:moveTo>
                  <a:pt x="0" y="0"/>
                </a:moveTo>
                <a:lnTo>
                  <a:pt x="673857" y="0"/>
                </a:lnTo>
                <a:lnTo>
                  <a:pt x="673857" y="673858"/>
                </a:lnTo>
                <a:lnTo>
                  <a:pt x="0" y="6738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4781" y="5979997"/>
            <a:ext cx="682497" cy="682497"/>
          </a:xfrm>
          <a:custGeom>
            <a:avLst/>
            <a:gdLst/>
            <a:ahLst/>
            <a:cxnLst/>
            <a:rect r="r" b="b" t="t" l="l"/>
            <a:pathLst>
              <a:path h="682497" w="682497">
                <a:moveTo>
                  <a:pt x="0" y="0"/>
                </a:moveTo>
                <a:lnTo>
                  <a:pt x="682497" y="0"/>
                </a:lnTo>
                <a:lnTo>
                  <a:pt x="682497" y="682497"/>
                </a:lnTo>
                <a:lnTo>
                  <a:pt x="0" y="6824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31515" y="391791"/>
            <a:ext cx="6224162" cy="1415997"/>
          </a:xfrm>
          <a:custGeom>
            <a:avLst/>
            <a:gdLst/>
            <a:ahLst/>
            <a:cxnLst/>
            <a:rect r="r" b="b" t="t" l="l"/>
            <a:pathLst>
              <a:path h="1415997" w="6224162">
                <a:moveTo>
                  <a:pt x="0" y="0"/>
                </a:moveTo>
                <a:lnTo>
                  <a:pt x="6224163" y="0"/>
                </a:lnTo>
                <a:lnTo>
                  <a:pt x="6224163" y="1415997"/>
                </a:lnTo>
                <a:lnTo>
                  <a:pt x="0" y="14159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54883" y="7303652"/>
            <a:ext cx="562294" cy="720890"/>
          </a:xfrm>
          <a:custGeom>
            <a:avLst/>
            <a:gdLst/>
            <a:ahLst/>
            <a:cxnLst/>
            <a:rect r="r" b="b" t="t" l="l"/>
            <a:pathLst>
              <a:path h="720890" w="562294">
                <a:moveTo>
                  <a:pt x="0" y="0"/>
                </a:moveTo>
                <a:lnTo>
                  <a:pt x="562294" y="0"/>
                </a:lnTo>
                <a:lnTo>
                  <a:pt x="562294" y="720890"/>
                </a:lnTo>
                <a:lnTo>
                  <a:pt x="0" y="7208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4781" y="3701804"/>
            <a:ext cx="9364819" cy="61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Connect with us.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8728" y="2369763"/>
            <a:ext cx="10434893" cy="11199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143"/>
              </a:lnSpc>
            </a:pPr>
            <a:r>
              <a:rPr lang="en-US" b="true" sz="6530" spc="398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Thank's For Watching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0968" y="6103502"/>
            <a:ext cx="6634454" cy="1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2" tooltip="mailto:dharampur@pinegroveschool.com"/>
              </a:rPr>
              <a:t>dharampur@pinegroveschool.com</a:t>
            </a:r>
          </a:p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3" tooltip="mailto:subathu@pinegroveschool.com"/>
              </a:rPr>
              <a:t>subathu@pinegroveschool.com</a:t>
            </a:r>
          </a:p>
          <a:p>
            <a:pPr algn="l">
              <a:lnSpc>
                <a:spcPts val="320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640968" y="4727613"/>
            <a:ext cx="4686830" cy="976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+91 980 5004 114</a:t>
            </a:r>
          </a:p>
          <a:p>
            <a:pPr algn="l" marL="0" indent="0" lvl="0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40968" y="7338769"/>
            <a:ext cx="5666544" cy="2680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Kuthar Road, Subathu 173 206 District Solan HP,India</a:t>
            </a:r>
          </a:p>
          <a:p>
            <a:pPr algn="l">
              <a:lnSpc>
                <a:spcPts val="3564"/>
              </a:lnSpc>
            </a:pPr>
          </a:p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Kasauli Road, Dharampur </a:t>
            </a: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173 209 District Solan HP,India</a:t>
            </a:r>
          </a:p>
          <a:p>
            <a:pPr algn="l">
              <a:lnSpc>
                <a:spcPts val="3564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7494071" y="86559"/>
            <a:ext cx="10982957" cy="553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47"/>
              </a:lnSpc>
              <a:spcBef>
                <a:spcPct val="0"/>
              </a:spcBef>
            </a:pPr>
            <a:r>
              <a:rPr lang="en-US" b="true" sz="32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2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DAGPT9RWOzY</dc:identifier>
  <dcterms:modified xsi:type="dcterms:W3CDTF">2011-08-01T06:04:30Z</dcterms:modified>
  <cp:revision>1</cp:revision>
  <dc:title>Boarding School in Himachal Pradesh</dc:title>
</cp:coreProperties>
</file>