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Poppins" charset="1" panose="00000500000000000000"/>
      <p:regular r:id="rId10"/>
    </p:embeddedFont>
    <p:embeddedFont>
      <p:font typeface="The Seasons" charset="1" panose="00000000000000000000"/>
      <p:regular r:id="rId11"/>
    </p:embeddedFont>
    <p:embeddedFont>
      <p:font typeface="Canva Sans Bold" charset="1" panose="020B0803030501040103"/>
      <p:regular r:id="rId12"/>
    </p:embeddedFont>
    <p:embeddedFont>
      <p:font typeface="Canva Sans" charset="1" panose="020B0503030501040103"/>
      <p:regular r:id="rId13"/>
    </p:embeddedFont>
    <p:embeddedFont>
      <p:font typeface="The Seasons Italics" charset="1" panose="00000000000000000000"/>
      <p:regular r:id="rId14"/>
    </p:embeddedFont>
    <p:embeddedFont>
      <p:font typeface="The Seasons Bold" charset="1" panose="0000000000000000000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14" Target="fonts/font14.fntdata" Type="http://schemas.openxmlformats.org/officeDocument/2006/relationships/font"/><Relationship Id="rId15" Target="fonts/font15.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jpeg" Type="http://schemas.openxmlformats.org/officeDocument/2006/relationships/image"/><Relationship Id="rId4" Target="https://www.imperial.wedding/indian-marriage-bureau-in-dubai"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 Id="rId4" Target="../media/image5.png" Type="http://schemas.openxmlformats.org/officeDocument/2006/relationships/image"/><Relationship Id="rId5" Target="../media/image6.png" Type="http://schemas.openxmlformats.org/officeDocument/2006/relationships/image"/><Relationship Id="rId6" Target="../media/image7.svg" Type="http://schemas.openxmlformats.org/officeDocument/2006/relationships/image"/><Relationship Id="rId7" Target="../media/image1.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 Id="rId3" Target="../media/image7.svg" Type="http://schemas.openxmlformats.org/officeDocument/2006/relationships/image"/><Relationship Id="rId4" Target="../media/image1.png" Type="http://schemas.openxmlformats.org/officeDocument/2006/relationships/image"/><Relationship Id="rId5" Target="../media/image8.jpeg" Type="http://schemas.openxmlformats.org/officeDocument/2006/relationships/image"/><Relationship Id="rId6" Target="https://www.imperial.wedding/indian-marriage-bureau-in-dubai" TargetMode="External" Type="http://schemas.openxmlformats.org/officeDocument/2006/relationships/hyperlink"/></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tel:011-40505815" TargetMode="External" Type="http://schemas.openxmlformats.org/officeDocument/2006/relationships/hyperlink"/><Relationship Id="rId11" Target="tel:9773525525" TargetMode="External" Type="http://schemas.openxmlformats.org/officeDocument/2006/relationships/hyperlink"/><Relationship Id="rId12" Target="mailto:info@imperial.wedding" TargetMode="External" Type="http://schemas.openxmlformats.org/officeDocument/2006/relationships/hyperlink"/><Relationship Id="rId13" Target="../media/image1.png" Type="http://schemas.openxmlformats.org/officeDocument/2006/relationships/image"/><Relationship Id="rId2" Target="../media/image3.png" Type="http://schemas.openxmlformats.org/officeDocument/2006/relationships/image"/><Relationship Id="rId3" Target="../media/image4.svg" Type="http://schemas.openxmlformats.org/officeDocument/2006/relationships/image"/><Relationship Id="rId4" Target="../media/image9.png" Type="http://schemas.openxmlformats.org/officeDocument/2006/relationships/image"/><Relationship Id="rId5" Target="../media/image10.svg" Type="http://schemas.openxmlformats.org/officeDocument/2006/relationships/image"/><Relationship Id="rId6" Target="../media/image11.png" Type="http://schemas.openxmlformats.org/officeDocument/2006/relationships/image"/><Relationship Id="rId7" Target="../media/image12.svg" Type="http://schemas.openxmlformats.org/officeDocument/2006/relationships/image"/><Relationship Id="rId8" Target="../media/image13.png" Type="http://schemas.openxmlformats.org/officeDocument/2006/relationships/image"/><Relationship Id="rId9" Target="../media/image14.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40076">
                <a:alpha val="100000"/>
              </a:srgbClr>
            </a:gs>
            <a:gs pos="100000">
              <a:srgbClr val="B71058">
                <a:alpha val="100000"/>
              </a:srgbClr>
            </a:gs>
          </a:gsLst>
          <a:lin ang="5400000"/>
        </a:gradFill>
      </p:bgPr>
    </p:bg>
    <p:spTree>
      <p:nvGrpSpPr>
        <p:cNvPr id="1" name=""/>
        <p:cNvGrpSpPr/>
        <p:nvPr/>
      </p:nvGrpSpPr>
      <p:grpSpPr>
        <a:xfrm>
          <a:off x="0" y="0"/>
          <a:ext cx="0" cy="0"/>
          <a:chOff x="0" y="0"/>
          <a:chExt cx="0" cy="0"/>
        </a:xfrm>
      </p:grpSpPr>
      <p:sp>
        <p:nvSpPr>
          <p:cNvPr name="Freeform 2" id="2"/>
          <p:cNvSpPr/>
          <p:nvPr/>
        </p:nvSpPr>
        <p:spPr>
          <a:xfrm flipH="false" flipV="false" rot="0">
            <a:off x="256982" y="0"/>
            <a:ext cx="3748019" cy="2922047"/>
          </a:xfrm>
          <a:custGeom>
            <a:avLst/>
            <a:gdLst/>
            <a:ahLst/>
            <a:cxnLst/>
            <a:rect r="r" b="b" t="t" l="l"/>
            <a:pathLst>
              <a:path h="2922047" w="3748019">
                <a:moveTo>
                  <a:pt x="0" y="0"/>
                </a:moveTo>
                <a:lnTo>
                  <a:pt x="3748019" y="0"/>
                </a:lnTo>
                <a:lnTo>
                  <a:pt x="3748019" y="2922047"/>
                </a:lnTo>
                <a:lnTo>
                  <a:pt x="0" y="2922047"/>
                </a:lnTo>
                <a:lnTo>
                  <a:pt x="0" y="0"/>
                </a:lnTo>
                <a:close/>
              </a:path>
            </a:pathLst>
          </a:custGeom>
          <a:blipFill>
            <a:blip r:embed="rId2"/>
            <a:stretch>
              <a:fillRect l="-4573" t="0" r="-4573" b="0"/>
            </a:stretch>
          </a:blipFill>
        </p:spPr>
      </p:sp>
      <p:grpSp>
        <p:nvGrpSpPr>
          <p:cNvPr name="Group 3" id="3"/>
          <p:cNvGrpSpPr>
            <a:grpSpLocks noChangeAspect="true"/>
          </p:cNvGrpSpPr>
          <p:nvPr/>
        </p:nvGrpSpPr>
        <p:grpSpPr>
          <a:xfrm rot="0">
            <a:off x="11259361" y="2566263"/>
            <a:ext cx="7028639" cy="7720737"/>
            <a:chOff x="0" y="0"/>
            <a:chExt cx="5803900" cy="6375400"/>
          </a:xfrm>
        </p:grpSpPr>
        <p:sp>
          <p:nvSpPr>
            <p:cNvPr name="Freeform 4" id="4"/>
            <p:cNvSpPr/>
            <p:nvPr/>
          </p:nvSpPr>
          <p:spPr>
            <a:xfrm flipH="false" flipV="false" rot="0">
              <a:off x="12700" y="12700"/>
              <a:ext cx="5778500" cy="6350000"/>
            </a:xfrm>
            <a:custGeom>
              <a:avLst/>
              <a:gdLst/>
              <a:ahLst/>
              <a:cxnLst/>
              <a:rect r="r" b="b" t="t" l="l"/>
              <a:pathLst>
                <a:path h="6350000" w="5778500">
                  <a:moveTo>
                    <a:pt x="2889250" y="0"/>
                  </a:moveTo>
                  <a:cubicBezTo>
                    <a:pt x="1258570" y="0"/>
                    <a:pt x="0" y="1144270"/>
                    <a:pt x="0" y="2917190"/>
                  </a:cubicBezTo>
                  <a:cubicBezTo>
                    <a:pt x="0" y="4175760"/>
                    <a:pt x="0" y="6350000"/>
                    <a:pt x="0" y="6350000"/>
                  </a:cubicBezTo>
                  <a:lnTo>
                    <a:pt x="2889250" y="6350000"/>
                  </a:lnTo>
                  <a:lnTo>
                    <a:pt x="5778500" y="6350000"/>
                  </a:lnTo>
                  <a:cubicBezTo>
                    <a:pt x="5778500" y="6350000"/>
                    <a:pt x="5778500" y="4175760"/>
                    <a:pt x="5778500" y="2917190"/>
                  </a:cubicBezTo>
                  <a:cubicBezTo>
                    <a:pt x="5778500" y="1144270"/>
                    <a:pt x="4519930" y="0"/>
                    <a:pt x="2889250" y="0"/>
                  </a:cubicBezTo>
                  <a:close/>
                </a:path>
              </a:pathLst>
            </a:custGeom>
            <a:blipFill>
              <a:blip r:embed="rId3"/>
              <a:stretch>
                <a:fillRect l="-4945" t="0" r="-4945" b="0"/>
              </a:stretch>
            </a:blipFill>
          </p:spPr>
        </p:sp>
        <p:sp>
          <p:nvSpPr>
            <p:cNvPr name="Freeform 5" id="5"/>
            <p:cNvSpPr/>
            <p:nvPr/>
          </p:nvSpPr>
          <p:spPr>
            <a:xfrm flipH="false" flipV="false" rot="0">
              <a:off x="0" y="0"/>
              <a:ext cx="5803900" cy="6375400"/>
            </a:xfrm>
            <a:custGeom>
              <a:avLst/>
              <a:gdLst/>
              <a:ahLst/>
              <a:cxnLst/>
              <a:rect r="r" b="b" t="t" l="l"/>
              <a:pathLst>
                <a:path h="6375400" w="5803900">
                  <a:moveTo>
                    <a:pt x="5803900" y="6375400"/>
                  </a:moveTo>
                  <a:lnTo>
                    <a:pt x="0" y="6375400"/>
                  </a:lnTo>
                  <a:lnTo>
                    <a:pt x="0" y="2929890"/>
                  </a:lnTo>
                  <a:cubicBezTo>
                    <a:pt x="0" y="2495550"/>
                    <a:pt x="74930" y="2089150"/>
                    <a:pt x="223520" y="1720850"/>
                  </a:cubicBezTo>
                  <a:cubicBezTo>
                    <a:pt x="365760" y="1367790"/>
                    <a:pt x="571500" y="1056640"/>
                    <a:pt x="836930" y="797560"/>
                  </a:cubicBezTo>
                  <a:cubicBezTo>
                    <a:pt x="1361440" y="283210"/>
                    <a:pt x="2095500" y="0"/>
                    <a:pt x="2901950" y="0"/>
                  </a:cubicBezTo>
                  <a:cubicBezTo>
                    <a:pt x="3708400" y="0"/>
                    <a:pt x="4441190" y="283210"/>
                    <a:pt x="4966970" y="797560"/>
                  </a:cubicBezTo>
                  <a:cubicBezTo>
                    <a:pt x="5232400" y="1056640"/>
                    <a:pt x="5438140" y="1367790"/>
                    <a:pt x="5580380" y="1722120"/>
                  </a:cubicBezTo>
                  <a:cubicBezTo>
                    <a:pt x="5728970" y="2090420"/>
                    <a:pt x="5803900" y="2496820"/>
                    <a:pt x="5803900" y="2931160"/>
                  </a:cubicBezTo>
                  <a:lnTo>
                    <a:pt x="5803900" y="6375400"/>
                  </a:lnTo>
                  <a:close/>
                  <a:moveTo>
                    <a:pt x="25400" y="6350000"/>
                  </a:moveTo>
                  <a:lnTo>
                    <a:pt x="5778500" y="6350000"/>
                  </a:lnTo>
                  <a:lnTo>
                    <a:pt x="5778500" y="2929890"/>
                  </a:lnTo>
                  <a:cubicBezTo>
                    <a:pt x="5778500" y="2499360"/>
                    <a:pt x="5703570" y="2095500"/>
                    <a:pt x="5557520" y="1731010"/>
                  </a:cubicBezTo>
                  <a:cubicBezTo>
                    <a:pt x="5416550" y="1380490"/>
                    <a:pt x="5212080" y="1073150"/>
                    <a:pt x="4949190" y="815340"/>
                  </a:cubicBezTo>
                  <a:cubicBezTo>
                    <a:pt x="4428490" y="306070"/>
                    <a:pt x="3700780" y="25400"/>
                    <a:pt x="2901950" y="25400"/>
                  </a:cubicBezTo>
                  <a:cubicBezTo>
                    <a:pt x="2103120" y="25400"/>
                    <a:pt x="1375410" y="306070"/>
                    <a:pt x="854710" y="815340"/>
                  </a:cubicBezTo>
                  <a:cubicBezTo>
                    <a:pt x="591820" y="1071880"/>
                    <a:pt x="387350" y="1380490"/>
                    <a:pt x="246380" y="1731010"/>
                  </a:cubicBezTo>
                  <a:cubicBezTo>
                    <a:pt x="100330" y="2095500"/>
                    <a:pt x="25400" y="2499360"/>
                    <a:pt x="25400" y="2929890"/>
                  </a:cubicBezTo>
                  <a:lnTo>
                    <a:pt x="25400" y="6350000"/>
                  </a:lnTo>
                  <a:close/>
                </a:path>
              </a:pathLst>
            </a:custGeom>
            <a:solidFill>
              <a:srgbClr val="59130E"/>
            </a:solidFill>
          </p:spPr>
        </p:sp>
      </p:grpSp>
      <p:sp>
        <p:nvSpPr>
          <p:cNvPr name="TextBox 6" id="6"/>
          <p:cNvSpPr txBox="true"/>
          <p:nvPr/>
        </p:nvSpPr>
        <p:spPr>
          <a:xfrm rot="0">
            <a:off x="14351014" y="593027"/>
            <a:ext cx="2907102" cy="400637"/>
          </a:xfrm>
          <a:prstGeom prst="rect">
            <a:avLst/>
          </a:prstGeom>
        </p:spPr>
        <p:txBody>
          <a:bodyPr anchor="t" rtlCol="false" tIns="0" lIns="0" bIns="0" rIns="0">
            <a:spAutoFit/>
          </a:bodyPr>
          <a:lstStyle/>
          <a:p>
            <a:pPr algn="r">
              <a:lnSpc>
                <a:spcPts val="3126"/>
              </a:lnSpc>
              <a:spcBef>
                <a:spcPct val="0"/>
              </a:spcBef>
            </a:pPr>
            <a:r>
              <a:rPr lang="en-US" sz="2233" spc="-44">
                <a:solidFill>
                  <a:srgbClr val="FFFFFF"/>
                </a:solidFill>
                <a:latin typeface="Poppins"/>
                <a:ea typeface="Poppins"/>
                <a:cs typeface="Poppins"/>
                <a:sym typeface="Poppins"/>
              </a:rPr>
              <a:t>Contact</a:t>
            </a:r>
          </a:p>
        </p:txBody>
      </p:sp>
      <p:sp>
        <p:nvSpPr>
          <p:cNvPr name="TextBox 7" id="7"/>
          <p:cNvSpPr txBox="true"/>
          <p:nvPr/>
        </p:nvSpPr>
        <p:spPr>
          <a:xfrm rot="0">
            <a:off x="11443912" y="590750"/>
            <a:ext cx="2907102" cy="400637"/>
          </a:xfrm>
          <a:prstGeom prst="rect">
            <a:avLst/>
          </a:prstGeom>
        </p:spPr>
        <p:txBody>
          <a:bodyPr anchor="t" rtlCol="false" tIns="0" lIns="0" bIns="0" rIns="0">
            <a:spAutoFit/>
          </a:bodyPr>
          <a:lstStyle/>
          <a:p>
            <a:pPr algn="r">
              <a:lnSpc>
                <a:spcPts val="3126"/>
              </a:lnSpc>
              <a:spcBef>
                <a:spcPct val="0"/>
              </a:spcBef>
            </a:pPr>
            <a:r>
              <a:rPr lang="en-US" sz="2233" spc="-44">
                <a:solidFill>
                  <a:srgbClr val="FFFFFF"/>
                </a:solidFill>
                <a:latin typeface="Poppins"/>
                <a:ea typeface="Poppins"/>
                <a:cs typeface="Poppins"/>
                <a:sym typeface="Poppins"/>
              </a:rPr>
              <a:t>About Us</a:t>
            </a:r>
          </a:p>
        </p:txBody>
      </p:sp>
      <p:sp>
        <p:nvSpPr>
          <p:cNvPr name="TextBox 8" id="8"/>
          <p:cNvSpPr txBox="true"/>
          <p:nvPr/>
        </p:nvSpPr>
        <p:spPr>
          <a:xfrm rot="0">
            <a:off x="8536809" y="593027"/>
            <a:ext cx="2907102" cy="400637"/>
          </a:xfrm>
          <a:prstGeom prst="rect">
            <a:avLst/>
          </a:prstGeom>
        </p:spPr>
        <p:txBody>
          <a:bodyPr anchor="t" rtlCol="false" tIns="0" lIns="0" bIns="0" rIns="0">
            <a:spAutoFit/>
          </a:bodyPr>
          <a:lstStyle/>
          <a:p>
            <a:pPr algn="r">
              <a:lnSpc>
                <a:spcPts val="3126"/>
              </a:lnSpc>
              <a:spcBef>
                <a:spcPct val="0"/>
              </a:spcBef>
            </a:pPr>
            <a:r>
              <a:rPr lang="en-US" sz="2233" spc="-44">
                <a:solidFill>
                  <a:srgbClr val="FFFFFF"/>
                </a:solidFill>
                <a:latin typeface="Poppins"/>
                <a:ea typeface="Poppins"/>
                <a:cs typeface="Poppins"/>
                <a:sym typeface="Poppins"/>
              </a:rPr>
              <a:t>Service</a:t>
            </a:r>
          </a:p>
        </p:txBody>
      </p:sp>
      <p:sp>
        <p:nvSpPr>
          <p:cNvPr name="TextBox 9" id="9"/>
          <p:cNvSpPr txBox="true"/>
          <p:nvPr/>
        </p:nvSpPr>
        <p:spPr>
          <a:xfrm rot="0">
            <a:off x="5629707" y="593027"/>
            <a:ext cx="2907102" cy="400637"/>
          </a:xfrm>
          <a:prstGeom prst="rect">
            <a:avLst/>
          </a:prstGeom>
        </p:spPr>
        <p:txBody>
          <a:bodyPr anchor="t" rtlCol="false" tIns="0" lIns="0" bIns="0" rIns="0">
            <a:spAutoFit/>
          </a:bodyPr>
          <a:lstStyle/>
          <a:p>
            <a:pPr algn="r">
              <a:lnSpc>
                <a:spcPts val="3126"/>
              </a:lnSpc>
              <a:spcBef>
                <a:spcPct val="0"/>
              </a:spcBef>
            </a:pPr>
            <a:r>
              <a:rPr lang="en-US" sz="2233" spc="-44">
                <a:solidFill>
                  <a:srgbClr val="FFFFFF"/>
                </a:solidFill>
                <a:latin typeface="Poppins"/>
                <a:ea typeface="Poppins"/>
                <a:cs typeface="Poppins"/>
                <a:sym typeface="Poppins"/>
              </a:rPr>
              <a:t>Home</a:t>
            </a:r>
          </a:p>
        </p:txBody>
      </p:sp>
      <p:sp>
        <p:nvSpPr>
          <p:cNvPr name="TextBox 10" id="10"/>
          <p:cNvSpPr txBox="true"/>
          <p:nvPr/>
        </p:nvSpPr>
        <p:spPr>
          <a:xfrm rot="0">
            <a:off x="10366934" y="1489598"/>
            <a:ext cx="8215445" cy="909073"/>
          </a:xfrm>
          <a:prstGeom prst="rect">
            <a:avLst/>
          </a:prstGeom>
        </p:spPr>
        <p:txBody>
          <a:bodyPr anchor="t" rtlCol="false" tIns="0" lIns="0" bIns="0" rIns="0">
            <a:spAutoFit/>
          </a:bodyPr>
          <a:lstStyle/>
          <a:p>
            <a:pPr algn="ctr">
              <a:lnSpc>
                <a:spcPts val="7040"/>
              </a:lnSpc>
            </a:pPr>
            <a:r>
              <a:rPr lang="en-US" sz="6176" spc="203">
                <a:solidFill>
                  <a:srgbClr val="FFFF66"/>
                </a:solidFill>
                <a:latin typeface="The Seasons"/>
                <a:ea typeface="The Seasons"/>
                <a:cs typeface="The Seasons"/>
                <a:sym typeface="The Seasons"/>
              </a:rPr>
              <a:t>Imperial Weddings</a:t>
            </a:r>
          </a:p>
        </p:txBody>
      </p:sp>
      <p:sp>
        <p:nvSpPr>
          <p:cNvPr name="TextBox 11" id="11"/>
          <p:cNvSpPr txBox="true"/>
          <p:nvPr/>
        </p:nvSpPr>
        <p:spPr>
          <a:xfrm rot="0">
            <a:off x="676264" y="3690207"/>
            <a:ext cx="10302662" cy="2254251"/>
          </a:xfrm>
          <a:prstGeom prst="rect">
            <a:avLst/>
          </a:prstGeom>
        </p:spPr>
        <p:txBody>
          <a:bodyPr anchor="t" rtlCol="false" tIns="0" lIns="0" bIns="0" rIns="0">
            <a:spAutoFit/>
          </a:bodyPr>
          <a:lstStyle/>
          <a:p>
            <a:pPr algn="l">
              <a:lnSpc>
                <a:spcPts val="9099"/>
              </a:lnSpc>
            </a:pPr>
            <a:r>
              <a:rPr lang="en-US" b="true" sz="6499">
                <a:solidFill>
                  <a:srgbClr val="FFF500"/>
                </a:solidFill>
                <a:latin typeface="Canva Sans Bold"/>
                <a:ea typeface="Canva Sans Bold"/>
                <a:cs typeface="Canva Sans Bold"/>
                <a:sym typeface="Canva Sans Bold"/>
                <a:hlinkClick r:id="rId4" tooltip="https://www.imperial.wedding/indian-marriage-bureau-in-dubai"/>
              </a:rPr>
              <a:t>Jain Matrimonial Services in Delhi</a:t>
            </a:r>
          </a:p>
        </p:txBody>
      </p:sp>
      <p:sp>
        <p:nvSpPr>
          <p:cNvPr name="TextBox 12" id="12"/>
          <p:cNvSpPr txBox="true"/>
          <p:nvPr/>
        </p:nvSpPr>
        <p:spPr>
          <a:xfrm rot="0">
            <a:off x="676264" y="6883433"/>
            <a:ext cx="9742776" cy="1780540"/>
          </a:xfrm>
          <a:prstGeom prst="rect">
            <a:avLst/>
          </a:prstGeom>
        </p:spPr>
        <p:txBody>
          <a:bodyPr anchor="t" rtlCol="false" tIns="0" lIns="0" bIns="0" rIns="0">
            <a:spAutoFit/>
          </a:bodyPr>
          <a:lstStyle/>
          <a:p>
            <a:pPr algn="l">
              <a:lnSpc>
                <a:spcPts val="4759"/>
              </a:lnSpc>
            </a:pPr>
            <a:r>
              <a:rPr lang="en-US" sz="3399">
                <a:solidFill>
                  <a:srgbClr val="FFFFFF"/>
                </a:solidFill>
                <a:latin typeface="Canva Sans"/>
                <a:ea typeface="Canva Sans"/>
                <a:cs typeface="Canva Sans"/>
                <a:sym typeface="Canva Sans"/>
              </a:rPr>
              <a:t>Website</a:t>
            </a:r>
          </a:p>
          <a:p>
            <a:pPr algn="l">
              <a:lnSpc>
                <a:spcPts val="4759"/>
              </a:lnSpc>
            </a:pPr>
            <a:r>
              <a:rPr lang="en-US" sz="3399">
                <a:solidFill>
                  <a:srgbClr val="FFFFFF"/>
                </a:solidFill>
                <a:latin typeface="Canva Sans"/>
                <a:ea typeface="Canva Sans"/>
                <a:cs typeface="Canva Sans"/>
                <a:sym typeface="Canva Sans"/>
              </a:rPr>
              <a:t>https://www.imperial.wedding/jain-rishte-in-delhi-ncr-india</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40076">
                <a:alpha val="100000"/>
              </a:srgbClr>
            </a:gs>
            <a:gs pos="100000">
              <a:srgbClr val="B71058">
                <a:alpha val="100000"/>
              </a:srgbClr>
            </a:gs>
          </a:gsLst>
          <a:lin ang="5400000"/>
        </a:gradFill>
      </p:bgPr>
    </p:bg>
    <p:spTree>
      <p:nvGrpSpPr>
        <p:cNvPr id="1" name=""/>
        <p:cNvGrpSpPr/>
        <p:nvPr/>
      </p:nvGrpSpPr>
      <p:grpSpPr>
        <a:xfrm>
          <a:off x="0" y="0"/>
          <a:ext cx="0" cy="0"/>
          <a:chOff x="0" y="0"/>
          <a:chExt cx="0" cy="0"/>
        </a:xfrm>
      </p:grpSpPr>
      <p:sp>
        <p:nvSpPr>
          <p:cNvPr name="Freeform 2" id="2"/>
          <p:cNvSpPr/>
          <p:nvPr/>
        </p:nvSpPr>
        <p:spPr>
          <a:xfrm flipH="false" flipV="false" rot="0">
            <a:off x="15945199" y="7665895"/>
            <a:ext cx="7697951" cy="7697951"/>
          </a:xfrm>
          <a:custGeom>
            <a:avLst/>
            <a:gdLst/>
            <a:ahLst/>
            <a:cxnLst/>
            <a:rect r="r" b="b" t="t" l="l"/>
            <a:pathLst>
              <a:path h="7697951" w="7697951">
                <a:moveTo>
                  <a:pt x="0" y="0"/>
                </a:moveTo>
                <a:lnTo>
                  <a:pt x="7697951" y="0"/>
                </a:lnTo>
                <a:lnTo>
                  <a:pt x="7697951" y="7697950"/>
                </a:lnTo>
                <a:lnTo>
                  <a:pt x="0" y="7697950"/>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9879958" y="2678591"/>
            <a:ext cx="6878816" cy="4929818"/>
          </a:xfrm>
          <a:custGeom>
            <a:avLst/>
            <a:gdLst/>
            <a:ahLst/>
            <a:cxnLst/>
            <a:rect r="r" b="b" t="t" l="l"/>
            <a:pathLst>
              <a:path h="4929818" w="6878816">
                <a:moveTo>
                  <a:pt x="0" y="0"/>
                </a:moveTo>
                <a:lnTo>
                  <a:pt x="6878816" y="0"/>
                </a:lnTo>
                <a:lnTo>
                  <a:pt x="6878816" y="4929818"/>
                </a:lnTo>
                <a:lnTo>
                  <a:pt x="0" y="4929818"/>
                </a:lnTo>
                <a:lnTo>
                  <a:pt x="0" y="0"/>
                </a:lnTo>
                <a:close/>
              </a:path>
            </a:pathLst>
          </a:custGeom>
          <a:blipFill>
            <a:blip r:embed="rId4"/>
            <a:stretch>
              <a:fillRect l="0" t="0" r="0" b="0"/>
            </a:stretch>
          </a:blipFill>
        </p:spPr>
      </p:sp>
      <p:grpSp>
        <p:nvGrpSpPr>
          <p:cNvPr name="Group 4" id="4"/>
          <p:cNvGrpSpPr/>
          <p:nvPr/>
        </p:nvGrpSpPr>
        <p:grpSpPr>
          <a:xfrm rot="0">
            <a:off x="9647002" y="2144254"/>
            <a:ext cx="7344728" cy="6124542"/>
            <a:chOff x="0" y="0"/>
            <a:chExt cx="9792971" cy="8166056"/>
          </a:xfrm>
        </p:grpSpPr>
        <p:sp>
          <p:nvSpPr>
            <p:cNvPr name="Freeform 5" id="5"/>
            <p:cNvSpPr/>
            <p:nvPr/>
          </p:nvSpPr>
          <p:spPr>
            <a:xfrm flipH="false" flipV="false" rot="0">
              <a:off x="0" y="5422856"/>
              <a:ext cx="2743200" cy="2743200"/>
            </a:xfrm>
            <a:custGeom>
              <a:avLst/>
              <a:gdLst/>
              <a:ahLst/>
              <a:cxnLst/>
              <a:rect r="r" b="b" t="t" l="l"/>
              <a:pathLst>
                <a:path h="2743200" w="2743200">
                  <a:moveTo>
                    <a:pt x="0" y="0"/>
                  </a:moveTo>
                  <a:lnTo>
                    <a:pt x="2743200" y="0"/>
                  </a:lnTo>
                  <a:lnTo>
                    <a:pt x="2743200" y="2743200"/>
                  </a:lnTo>
                  <a:lnTo>
                    <a:pt x="0" y="2743200"/>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6" id="6"/>
            <p:cNvSpPr/>
            <p:nvPr/>
          </p:nvSpPr>
          <p:spPr>
            <a:xfrm flipH="false" flipV="true" rot="0">
              <a:off x="0" y="0"/>
              <a:ext cx="2743200" cy="2743200"/>
            </a:xfrm>
            <a:custGeom>
              <a:avLst/>
              <a:gdLst/>
              <a:ahLst/>
              <a:cxnLst/>
              <a:rect r="r" b="b" t="t" l="l"/>
              <a:pathLst>
                <a:path h="2743200" w="2743200">
                  <a:moveTo>
                    <a:pt x="0" y="2743200"/>
                  </a:moveTo>
                  <a:lnTo>
                    <a:pt x="2743200" y="2743200"/>
                  </a:lnTo>
                  <a:lnTo>
                    <a:pt x="2743200" y="0"/>
                  </a:lnTo>
                  <a:lnTo>
                    <a:pt x="0" y="0"/>
                  </a:lnTo>
                  <a:lnTo>
                    <a:pt x="0" y="274320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7" id="7"/>
            <p:cNvSpPr/>
            <p:nvPr/>
          </p:nvSpPr>
          <p:spPr>
            <a:xfrm flipH="true" flipV="true" rot="0">
              <a:off x="7049771" y="0"/>
              <a:ext cx="2743200" cy="2743200"/>
            </a:xfrm>
            <a:custGeom>
              <a:avLst/>
              <a:gdLst/>
              <a:ahLst/>
              <a:cxnLst/>
              <a:rect r="r" b="b" t="t" l="l"/>
              <a:pathLst>
                <a:path h="2743200" w="2743200">
                  <a:moveTo>
                    <a:pt x="2743200" y="2743200"/>
                  </a:moveTo>
                  <a:lnTo>
                    <a:pt x="0" y="2743200"/>
                  </a:lnTo>
                  <a:lnTo>
                    <a:pt x="0" y="0"/>
                  </a:lnTo>
                  <a:lnTo>
                    <a:pt x="2743200" y="0"/>
                  </a:lnTo>
                  <a:lnTo>
                    <a:pt x="2743200" y="274320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Freeform 8" id="8"/>
            <p:cNvSpPr/>
            <p:nvPr/>
          </p:nvSpPr>
          <p:spPr>
            <a:xfrm flipH="true" flipV="false" rot="0">
              <a:off x="7049771" y="5422856"/>
              <a:ext cx="2743200" cy="2743200"/>
            </a:xfrm>
            <a:custGeom>
              <a:avLst/>
              <a:gdLst/>
              <a:ahLst/>
              <a:cxnLst/>
              <a:rect r="r" b="b" t="t" l="l"/>
              <a:pathLst>
                <a:path h="2743200" w="2743200">
                  <a:moveTo>
                    <a:pt x="2743200" y="0"/>
                  </a:moveTo>
                  <a:lnTo>
                    <a:pt x="0" y="0"/>
                  </a:lnTo>
                  <a:lnTo>
                    <a:pt x="0" y="2743200"/>
                  </a:lnTo>
                  <a:lnTo>
                    <a:pt x="2743200" y="2743200"/>
                  </a:lnTo>
                  <a:lnTo>
                    <a:pt x="2743200" y="0"/>
                  </a:lnTo>
                  <a:close/>
                </a:path>
              </a:pathLst>
            </a:custGeom>
            <a:blipFill>
              <a:blip r:embed="rId5">
                <a:extLst>
                  <a:ext uri="{96DAC541-7B7A-43D3-8B79-37D633B846F1}">
                    <asvg:svgBlip xmlns:asvg="http://schemas.microsoft.com/office/drawing/2016/SVG/main" r:embed="rId6"/>
                  </a:ext>
                </a:extLst>
              </a:blip>
              <a:stretch>
                <a:fillRect l="0" t="0" r="0" b="0"/>
              </a:stretch>
            </a:blipFill>
          </p:spPr>
        </p:sp>
      </p:grpSp>
      <p:sp>
        <p:nvSpPr>
          <p:cNvPr name="Freeform 9" id="9"/>
          <p:cNvSpPr/>
          <p:nvPr/>
        </p:nvSpPr>
        <p:spPr>
          <a:xfrm flipH="false" flipV="false" rot="0">
            <a:off x="0" y="37472"/>
            <a:ext cx="2204304" cy="1479247"/>
          </a:xfrm>
          <a:custGeom>
            <a:avLst/>
            <a:gdLst/>
            <a:ahLst/>
            <a:cxnLst/>
            <a:rect r="r" b="b" t="t" l="l"/>
            <a:pathLst>
              <a:path h="1479247" w="2204304">
                <a:moveTo>
                  <a:pt x="0" y="0"/>
                </a:moveTo>
                <a:lnTo>
                  <a:pt x="2204304" y="0"/>
                </a:lnTo>
                <a:lnTo>
                  <a:pt x="2204304" y="1479246"/>
                </a:lnTo>
                <a:lnTo>
                  <a:pt x="0" y="1479246"/>
                </a:lnTo>
                <a:lnTo>
                  <a:pt x="0" y="0"/>
                </a:lnTo>
                <a:close/>
              </a:path>
            </a:pathLst>
          </a:custGeom>
          <a:blipFill>
            <a:blip r:embed="rId7"/>
            <a:stretch>
              <a:fillRect l="0" t="-3219" r="0" b="-3219"/>
            </a:stretch>
          </a:blipFill>
        </p:spPr>
      </p:sp>
      <p:sp>
        <p:nvSpPr>
          <p:cNvPr name="TextBox 10" id="10"/>
          <p:cNvSpPr txBox="true"/>
          <p:nvPr/>
        </p:nvSpPr>
        <p:spPr>
          <a:xfrm rot="0">
            <a:off x="14632282" y="602331"/>
            <a:ext cx="2625833" cy="358801"/>
          </a:xfrm>
          <a:prstGeom prst="rect">
            <a:avLst/>
          </a:prstGeom>
        </p:spPr>
        <p:txBody>
          <a:bodyPr anchor="t" rtlCol="false" tIns="0" lIns="0" bIns="0" rIns="0">
            <a:spAutoFit/>
          </a:bodyPr>
          <a:lstStyle/>
          <a:p>
            <a:pPr algn="r">
              <a:lnSpc>
                <a:spcPts val="2823"/>
              </a:lnSpc>
              <a:spcBef>
                <a:spcPct val="0"/>
              </a:spcBef>
            </a:pPr>
            <a:r>
              <a:rPr lang="en-US" sz="2017" spc="-40">
                <a:solidFill>
                  <a:srgbClr val="FFFFFF"/>
                </a:solidFill>
                <a:latin typeface="Poppins"/>
                <a:ea typeface="Poppins"/>
                <a:cs typeface="Poppins"/>
                <a:sym typeface="Poppins"/>
              </a:rPr>
              <a:t>Contact</a:t>
            </a:r>
          </a:p>
        </p:txBody>
      </p:sp>
      <p:sp>
        <p:nvSpPr>
          <p:cNvPr name="TextBox 11" id="11"/>
          <p:cNvSpPr txBox="true"/>
          <p:nvPr/>
        </p:nvSpPr>
        <p:spPr>
          <a:xfrm rot="0">
            <a:off x="12006449" y="600275"/>
            <a:ext cx="2625833" cy="358801"/>
          </a:xfrm>
          <a:prstGeom prst="rect">
            <a:avLst/>
          </a:prstGeom>
        </p:spPr>
        <p:txBody>
          <a:bodyPr anchor="t" rtlCol="false" tIns="0" lIns="0" bIns="0" rIns="0">
            <a:spAutoFit/>
          </a:bodyPr>
          <a:lstStyle/>
          <a:p>
            <a:pPr algn="r">
              <a:lnSpc>
                <a:spcPts val="2823"/>
              </a:lnSpc>
              <a:spcBef>
                <a:spcPct val="0"/>
              </a:spcBef>
            </a:pPr>
            <a:r>
              <a:rPr lang="en-US" sz="2017" spc="-40">
                <a:solidFill>
                  <a:srgbClr val="FFFFFF"/>
                </a:solidFill>
                <a:latin typeface="Poppins"/>
                <a:ea typeface="Poppins"/>
                <a:cs typeface="Poppins"/>
                <a:sym typeface="Poppins"/>
              </a:rPr>
              <a:t>About Us</a:t>
            </a:r>
          </a:p>
        </p:txBody>
      </p:sp>
      <p:sp>
        <p:nvSpPr>
          <p:cNvPr name="TextBox 12" id="12"/>
          <p:cNvSpPr txBox="true"/>
          <p:nvPr/>
        </p:nvSpPr>
        <p:spPr>
          <a:xfrm rot="0">
            <a:off x="9380616" y="602331"/>
            <a:ext cx="2625833" cy="358801"/>
          </a:xfrm>
          <a:prstGeom prst="rect">
            <a:avLst/>
          </a:prstGeom>
        </p:spPr>
        <p:txBody>
          <a:bodyPr anchor="t" rtlCol="false" tIns="0" lIns="0" bIns="0" rIns="0">
            <a:spAutoFit/>
          </a:bodyPr>
          <a:lstStyle/>
          <a:p>
            <a:pPr algn="r">
              <a:lnSpc>
                <a:spcPts val="2823"/>
              </a:lnSpc>
              <a:spcBef>
                <a:spcPct val="0"/>
              </a:spcBef>
            </a:pPr>
            <a:r>
              <a:rPr lang="en-US" sz="2017" spc="-40">
                <a:solidFill>
                  <a:srgbClr val="FFFFFF"/>
                </a:solidFill>
                <a:latin typeface="Poppins"/>
                <a:ea typeface="Poppins"/>
                <a:cs typeface="Poppins"/>
                <a:sym typeface="Poppins"/>
              </a:rPr>
              <a:t>Service</a:t>
            </a:r>
          </a:p>
        </p:txBody>
      </p:sp>
      <p:sp>
        <p:nvSpPr>
          <p:cNvPr name="TextBox 13" id="13"/>
          <p:cNvSpPr txBox="true"/>
          <p:nvPr/>
        </p:nvSpPr>
        <p:spPr>
          <a:xfrm rot="0">
            <a:off x="6754782" y="602331"/>
            <a:ext cx="2625833" cy="358801"/>
          </a:xfrm>
          <a:prstGeom prst="rect">
            <a:avLst/>
          </a:prstGeom>
        </p:spPr>
        <p:txBody>
          <a:bodyPr anchor="t" rtlCol="false" tIns="0" lIns="0" bIns="0" rIns="0">
            <a:spAutoFit/>
          </a:bodyPr>
          <a:lstStyle/>
          <a:p>
            <a:pPr algn="r">
              <a:lnSpc>
                <a:spcPts val="2823"/>
              </a:lnSpc>
              <a:spcBef>
                <a:spcPct val="0"/>
              </a:spcBef>
            </a:pPr>
            <a:r>
              <a:rPr lang="en-US" sz="2017" spc="-40">
                <a:solidFill>
                  <a:srgbClr val="FFFFFF"/>
                </a:solidFill>
                <a:latin typeface="Poppins"/>
                <a:ea typeface="Poppins"/>
                <a:cs typeface="Poppins"/>
                <a:sym typeface="Poppins"/>
              </a:rPr>
              <a:t>Home</a:t>
            </a:r>
          </a:p>
        </p:txBody>
      </p:sp>
      <p:grpSp>
        <p:nvGrpSpPr>
          <p:cNvPr name="Group 14" id="14"/>
          <p:cNvGrpSpPr/>
          <p:nvPr/>
        </p:nvGrpSpPr>
        <p:grpSpPr>
          <a:xfrm rot="0">
            <a:off x="918277" y="2018204"/>
            <a:ext cx="8225723" cy="6250591"/>
            <a:chOff x="0" y="0"/>
            <a:chExt cx="10967631" cy="8334121"/>
          </a:xfrm>
        </p:grpSpPr>
        <p:sp>
          <p:nvSpPr>
            <p:cNvPr name="TextBox 15" id="15"/>
            <p:cNvSpPr txBox="true"/>
            <p:nvPr/>
          </p:nvSpPr>
          <p:spPr>
            <a:xfrm rot="0">
              <a:off x="0" y="38100"/>
              <a:ext cx="10967631" cy="1498024"/>
            </a:xfrm>
            <a:prstGeom prst="rect">
              <a:avLst/>
            </a:prstGeom>
          </p:spPr>
          <p:txBody>
            <a:bodyPr anchor="t" rtlCol="false" tIns="0" lIns="0" bIns="0" rIns="0">
              <a:spAutoFit/>
            </a:bodyPr>
            <a:lstStyle/>
            <a:p>
              <a:pPr algn="l">
                <a:lnSpc>
                  <a:spcPts val="8485"/>
                </a:lnSpc>
              </a:pPr>
              <a:r>
                <a:rPr lang="en-US" sz="7443" i="true" spc="245">
                  <a:solidFill>
                    <a:srgbClr val="FFFF66"/>
                  </a:solidFill>
                  <a:latin typeface="The Seasons Italics"/>
                  <a:ea typeface="The Seasons Italics"/>
                  <a:cs typeface="The Seasons Italics"/>
                  <a:sym typeface="The Seasons Italics"/>
                </a:rPr>
                <a:t>About us</a:t>
              </a:r>
            </a:p>
          </p:txBody>
        </p:sp>
        <p:sp>
          <p:nvSpPr>
            <p:cNvPr name="TextBox 16" id="16"/>
            <p:cNvSpPr txBox="true"/>
            <p:nvPr/>
          </p:nvSpPr>
          <p:spPr>
            <a:xfrm rot="0">
              <a:off x="0" y="2245550"/>
              <a:ext cx="10967631" cy="6088571"/>
            </a:xfrm>
            <a:prstGeom prst="rect">
              <a:avLst/>
            </a:prstGeom>
          </p:spPr>
          <p:txBody>
            <a:bodyPr anchor="t" rtlCol="false" tIns="0" lIns="0" bIns="0" rIns="0">
              <a:spAutoFit/>
            </a:bodyPr>
            <a:lstStyle/>
            <a:p>
              <a:pPr algn="just">
                <a:lnSpc>
                  <a:spcPts val="3063"/>
                </a:lnSpc>
              </a:pPr>
              <a:r>
                <a:rPr lang="en-US" sz="2188">
                  <a:solidFill>
                    <a:srgbClr val="FFFFFF"/>
                  </a:solidFill>
                  <a:latin typeface="Poppins"/>
                  <a:ea typeface="Poppins"/>
                  <a:cs typeface="Poppins"/>
                  <a:sym typeface="Poppins"/>
                </a:rPr>
                <a:t>At Imperial Wedding, we specialize in creating meaningful matrimonial connections, helping individuals find their perfect life partners across the globe. With a focus on Indian culture and traditions, we offer personalized matchmaking services to meet the diverse needs of our clients. Our dedicated team ensures each match is carefully curated, combining modern values with age-old traditions to foster lasting relationships. Whether you’re seeking a partner locally or internationally, Imperial Wedding is committed to making your journey to marriage smooth, efficient, and successful. Let us help you find your perfect match!</a:t>
              </a:r>
            </a:p>
          </p:txBody>
        </p:sp>
      </p:grpSp>
      <p:sp>
        <p:nvSpPr>
          <p:cNvPr name="TextBox 17" id="17"/>
          <p:cNvSpPr txBox="true"/>
          <p:nvPr/>
        </p:nvSpPr>
        <p:spPr>
          <a:xfrm rot="0">
            <a:off x="918277" y="8839835"/>
            <a:ext cx="9742776" cy="789304"/>
          </a:xfrm>
          <a:prstGeom prst="rect">
            <a:avLst/>
          </a:prstGeom>
        </p:spPr>
        <p:txBody>
          <a:bodyPr anchor="t" rtlCol="false" tIns="0" lIns="0" bIns="0" rIns="0">
            <a:spAutoFit/>
          </a:bodyPr>
          <a:lstStyle/>
          <a:p>
            <a:pPr algn="l">
              <a:lnSpc>
                <a:spcPts val="3220"/>
              </a:lnSpc>
            </a:pPr>
            <a:r>
              <a:rPr lang="en-US" sz="2300">
                <a:solidFill>
                  <a:srgbClr val="FFFFFF"/>
                </a:solidFill>
                <a:latin typeface="Canva Sans"/>
                <a:ea typeface="Canva Sans"/>
                <a:cs typeface="Canva Sans"/>
                <a:sym typeface="Canva Sans"/>
              </a:rPr>
              <a:t> Website</a:t>
            </a:r>
          </a:p>
          <a:p>
            <a:pPr algn="l">
              <a:lnSpc>
                <a:spcPts val="3220"/>
              </a:lnSpc>
            </a:pPr>
            <a:r>
              <a:rPr lang="en-US" sz="2300">
                <a:solidFill>
                  <a:srgbClr val="FFFFFF"/>
                </a:solidFill>
                <a:latin typeface="Canva Sans"/>
                <a:ea typeface="Canva Sans"/>
                <a:cs typeface="Canva Sans"/>
                <a:sym typeface="Canva Sans"/>
              </a:rPr>
              <a:t>https://www.imperial.wedding/jain-rishte-in-delhi-ncr-india</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40076">
                <a:alpha val="100000"/>
              </a:srgbClr>
            </a:gs>
            <a:gs pos="100000">
              <a:srgbClr val="B71058">
                <a:alpha val="100000"/>
              </a:srgbClr>
            </a:gs>
          </a:gsLst>
          <a:lin ang="5400000"/>
        </a:gradFill>
      </p:bgPr>
    </p:bg>
    <p:spTree>
      <p:nvGrpSpPr>
        <p:cNvPr id="1" name=""/>
        <p:cNvGrpSpPr/>
        <p:nvPr/>
      </p:nvGrpSpPr>
      <p:grpSpPr>
        <a:xfrm>
          <a:off x="0" y="0"/>
          <a:ext cx="0" cy="0"/>
          <a:chOff x="0" y="0"/>
          <a:chExt cx="0" cy="0"/>
        </a:xfrm>
      </p:grpSpPr>
      <p:grpSp>
        <p:nvGrpSpPr>
          <p:cNvPr name="Group 2" id="2"/>
          <p:cNvGrpSpPr/>
          <p:nvPr/>
        </p:nvGrpSpPr>
        <p:grpSpPr>
          <a:xfrm rot="0">
            <a:off x="997580" y="2158165"/>
            <a:ext cx="7344728" cy="6124542"/>
            <a:chOff x="0" y="0"/>
            <a:chExt cx="9792971" cy="8166056"/>
          </a:xfrm>
        </p:grpSpPr>
        <p:sp>
          <p:nvSpPr>
            <p:cNvPr name="Freeform 3" id="3"/>
            <p:cNvSpPr/>
            <p:nvPr/>
          </p:nvSpPr>
          <p:spPr>
            <a:xfrm flipH="false" flipV="false" rot="0">
              <a:off x="0" y="5422856"/>
              <a:ext cx="2743200" cy="2743200"/>
            </a:xfrm>
            <a:custGeom>
              <a:avLst/>
              <a:gdLst/>
              <a:ahLst/>
              <a:cxnLst/>
              <a:rect r="r" b="b" t="t" l="l"/>
              <a:pathLst>
                <a:path h="2743200" w="2743200">
                  <a:moveTo>
                    <a:pt x="0" y="0"/>
                  </a:moveTo>
                  <a:lnTo>
                    <a:pt x="2743200" y="0"/>
                  </a:lnTo>
                  <a:lnTo>
                    <a:pt x="2743200" y="2743200"/>
                  </a:lnTo>
                  <a:lnTo>
                    <a:pt x="0" y="2743200"/>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4" id="4"/>
            <p:cNvSpPr/>
            <p:nvPr/>
          </p:nvSpPr>
          <p:spPr>
            <a:xfrm flipH="false" flipV="true" rot="0">
              <a:off x="0" y="0"/>
              <a:ext cx="2743200" cy="2743200"/>
            </a:xfrm>
            <a:custGeom>
              <a:avLst/>
              <a:gdLst/>
              <a:ahLst/>
              <a:cxnLst/>
              <a:rect r="r" b="b" t="t" l="l"/>
              <a:pathLst>
                <a:path h="2743200" w="2743200">
                  <a:moveTo>
                    <a:pt x="0" y="2743200"/>
                  </a:moveTo>
                  <a:lnTo>
                    <a:pt x="2743200" y="2743200"/>
                  </a:lnTo>
                  <a:lnTo>
                    <a:pt x="2743200" y="0"/>
                  </a:lnTo>
                  <a:lnTo>
                    <a:pt x="0" y="0"/>
                  </a:lnTo>
                  <a:lnTo>
                    <a:pt x="0" y="274320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5" id="5"/>
            <p:cNvSpPr/>
            <p:nvPr/>
          </p:nvSpPr>
          <p:spPr>
            <a:xfrm flipH="true" flipV="true" rot="0">
              <a:off x="7049771" y="0"/>
              <a:ext cx="2743200" cy="2743200"/>
            </a:xfrm>
            <a:custGeom>
              <a:avLst/>
              <a:gdLst/>
              <a:ahLst/>
              <a:cxnLst/>
              <a:rect r="r" b="b" t="t" l="l"/>
              <a:pathLst>
                <a:path h="2743200" w="2743200">
                  <a:moveTo>
                    <a:pt x="2743200" y="2743200"/>
                  </a:moveTo>
                  <a:lnTo>
                    <a:pt x="0" y="2743200"/>
                  </a:lnTo>
                  <a:lnTo>
                    <a:pt x="0" y="0"/>
                  </a:lnTo>
                  <a:lnTo>
                    <a:pt x="2743200" y="0"/>
                  </a:lnTo>
                  <a:lnTo>
                    <a:pt x="2743200" y="274320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6" id="6"/>
            <p:cNvSpPr/>
            <p:nvPr/>
          </p:nvSpPr>
          <p:spPr>
            <a:xfrm flipH="true" flipV="false" rot="0">
              <a:off x="7049771" y="5422856"/>
              <a:ext cx="2743200" cy="2743200"/>
            </a:xfrm>
            <a:custGeom>
              <a:avLst/>
              <a:gdLst/>
              <a:ahLst/>
              <a:cxnLst/>
              <a:rect r="r" b="b" t="t" l="l"/>
              <a:pathLst>
                <a:path h="2743200" w="2743200">
                  <a:moveTo>
                    <a:pt x="2743200" y="0"/>
                  </a:moveTo>
                  <a:lnTo>
                    <a:pt x="0" y="0"/>
                  </a:lnTo>
                  <a:lnTo>
                    <a:pt x="0" y="2743200"/>
                  </a:lnTo>
                  <a:lnTo>
                    <a:pt x="2743200" y="2743200"/>
                  </a:lnTo>
                  <a:lnTo>
                    <a:pt x="2743200" y="0"/>
                  </a:lnTo>
                  <a:close/>
                </a:path>
              </a:pathLst>
            </a:custGeom>
            <a:blipFill>
              <a:blip r:embed="rId2">
                <a:extLst>
                  <a:ext uri="{96DAC541-7B7A-43D3-8B79-37D633B846F1}">
                    <asvg:svgBlip xmlns:asvg="http://schemas.microsoft.com/office/drawing/2016/SVG/main" r:embed="rId3"/>
                  </a:ext>
                </a:extLst>
              </a:blip>
              <a:stretch>
                <a:fillRect l="0" t="0" r="0" b="0"/>
              </a:stretch>
            </a:blipFill>
          </p:spPr>
        </p:sp>
      </p:grpSp>
      <p:sp>
        <p:nvSpPr>
          <p:cNvPr name="Freeform 7" id="7"/>
          <p:cNvSpPr/>
          <p:nvPr/>
        </p:nvSpPr>
        <p:spPr>
          <a:xfrm flipH="false" flipV="false" rot="0">
            <a:off x="0" y="37472"/>
            <a:ext cx="2204304" cy="1479247"/>
          </a:xfrm>
          <a:custGeom>
            <a:avLst/>
            <a:gdLst/>
            <a:ahLst/>
            <a:cxnLst/>
            <a:rect r="r" b="b" t="t" l="l"/>
            <a:pathLst>
              <a:path h="1479247" w="2204304">
                <a:moveTo>
                  <a:pt x="0" y="0"/>
                </a:moveTo>
                <a:lnTo>
                  <a:pt x="2204304" y="0"/>
                </a:lnTo>
                <a:lnTo>
                  <a:pt x="2204304" y="1479246"/>
                </a:lnTo>
                <a:lnTo>
                  <a:pt x="0" y="1479246"/>
                </a:lnTo>
                <a:lnTo>
                  <a:pt x="0" y="0"/>
                </a:lnTo>
                <a:close/>
              </a:path>
            </a:pathLst>
          </a:custGeom>
          <a:blipFill>
            <a:blip r:embed="rId4"/>
            <a:stretch>
              <a:fillRect l="0" t="-3219" r="0" b="-3219"/>
            </a:stretch>
          </a:blipFill>
        </p:spPr>
      </p:sp>
      <p:sp>
        <p:nvSpPr>
          <p:cNvPr name="Freeform 8" id="8"/>
          <p:cNvSpPr/>
          <p:nvPr/>
        </p:nvSpPr>
        <p:spPr>
          <a:xfrm flipH="false" flipV="false" rot="0">
            <a:off x="1684608" y="2235100"/>
            <a:ext cx="5970671" cy="5970671"/>
          </a:xfrm>
          <a:custGeom>
            <a:avLst/>
            <a:gdLst/>
            <a:ahLst/>
            <a:cxnLst/>
            <a:rect r="r" b="b" t="t" l="l"/>
            <a:pathLst>
              <a:path h="5970671" w="5970671">
                <a:moveTo>
                  <a:pt x="0" y="0"/>
                </a:moveTo>
                <a:lnTo>
                  <a:pt x="5970671" y="0"/>
                </a:lnTo>
                <a:lnTo>
                  <a:pt x="5970671" y="5970671"/>
                </a:lnTo>
                <a:lnTo>
                  <a:pt x="0" y="5970671"/>
                </a:lnTo>
                <a:lnTo>
                  <a:pt x="0" y="0"/>
                </a:lnTo>
                <a:close/>
              </a:path>
            </a:pathLst>
          </a:custGeom>
          <a:blipFill>
            <a:blip r:embed="rId5"/>
            <a:stretch>
              <a:fillRect l="0" t="0" r="0" b="0"/>
            </a:stretch>
          </a:blipFill>
        </p:spPr>
      </p:sp>
      <p:sp>
        <p:nvSpPr>
          <p:cNvPr name="TextBox 9" id="9"/>
          <p:cNvSpPr txBox="true"/>
          <p:nvPr/>
        </p:nvSpPr>
        <p:spPr>
          <a:xfrm rot="0">
            <a:off x="14286180" y="593077"/>
            <a:ext cx="2971936" cy="408085"/>
          </a:xfrm>
          <a:prstGeom prst="rect">
            <a:avLst/>
          </a:prstGeom>
        </p:spPr>
        <p:txBody>
          <a:bodyPr anchor="t" rtlCol="false" tIns="0" lIns="0" bIns="0" rIns="0">
            <a:spAutoFit/>
          </a:bodyPr>
          <a:lstStyle/>
          <a:p>
            <a:pPr algn="r">
              <a:lnSpc>
                <a:spcPts val="3196"/>
              </a:lnSpc>
              <a:spcBef>
                <a:spcPct val="0"/>
              </a:spcBef>
            </a:pPr>
            <a:r>
              <a:rPr lang="en-US" sz="2282" spc="-45">
                <a:solidFill>
                  <a:srgbClr val="FFFFFF"/>
                </a:solidFill>
                <a:latin typeface="Poppins"/>
                <a:ea typeface="Poppins"/>
                <a:cs typeface="Poppins"/>
                <a:sym typeface="Poppins"/>
              </a:rPr>
              <a:t>Contact</a:t>
            </a:r>
          </a:p>
        </p:txBody>
      </p:sp>
      <p:sp>
        <p:nvSpPr>
          <p:cNvPr name="TextBox 10" id="10"/>
          <p:cNvSpPr txBox="true"/>
          <p:nvPr/>
        </p:nvSpPr>
        <p:spPr>
          <a:xfrm rot="0">
            <a:off x="11314244" y="590750"/>
            <a:ext cx="2971936" cy="408085"/>
          </a:xfrm>
          <a:prstGeom prst="rect">
            <a:avLst/>
          </a:prstGeom>
        </p:spPr>
        <p:txBody>
          <a:bodyPr anchor="t" rtlCol="false" tIns="0" lIns="0" bIns="0" rIns="0">
            <a:spAutoFit/>
          </a:bodyPr>
          <a:lstStyle/>
          <a:p>
            <a:pPr algn="r">
              <a:lnSpc>
                <a:spcPts val="3196"/>
              </a:lnSpc>
              <a:spcBef>
                <a:spcPct val="0"/>
              </a:spcBef>
            </a:pPr>
            <a:r>
              <a:rPr lang="en-US" sz="2282" spc="-45">
                <a:solidFill>
                  <a:srgbClr val="FFFFFF"/>
                </a:solidFill>
                <a:latin typeface="Poppins"/>
                <a:ea typeface="Poppins"/>
                <a:cs typeface="Poppins"/>
                <a:sym typeface="Poppins"/>
              </a:rPr>
              <a:t>About Us</a:t>
            </a:r>
          </a:p>
        </p:txBody>
      </p:sp>
      <p:sp>
        <p:nvSpPr>
          <p:cNvPr name="TextBox 11" id="11"/>
          <p:cNvSpPr txBox="true"/>
          <p:nvPr/>
        </p:nvSpPr>
        <p:spPr>
          <a:xfrm rot="0">
            <a:off x="8342308" y="593077"/>
            <a:ext cx="2971936" cy="408085"/>
          </a:xfrm>
          <a:prstGeom prst="rect">
            <a:avLst/>
          </a:prstGeom>
        </p:spPr>
        <p:txBody>
          <a:bodyPr anchor="t" rtlCol="false" tIns="0" lIns="0" bIns="0" rIns="0">
            <a:spAutoFit/>
          </a:bodyPr>
          <a:lstStyle/>
          <a:p>
            <a:pPr algn="r">
              <a:lnSpc>
                <a:spcPts val="3196"/>
              </a:lnSpc>
              <a:spcBef>
                <a:spcPct val="0"/>
              </a:spcBef>
            </a:pPr>
            <a:r>
              <a:rPr lang="en-US" sz="2282" spc="-45">
                <a:solidFill>
                  <a:srgbClr val="FFFFFF"/>
                </a:solidFill>
                <a:latin typeface="Poppins"/>
                <a:ea typeface="Poppins"/>
                <a:cs typeface="Poppins"/>
                <a:sym typeface="Poppins"/>
              </a:rPr>
              <a:t>Service</a:t>
            </a:r>
          </a:p>
        </p:txBody>
      </p:sp>
      <p:sp>
        <p:nvSpPr>
          <p:cNvPr name="TextBox 12" id="12"/>
          <p:cNvSpPr txBox="true"/>
          <p:nvPr/>
        </p:nvSpPr>
        <p:spPr>
          <a:xfrm rot="0">
            <a:off x="5370372" y="593077"/>
            <a:ext cx="2971936" cy="408085"/>
          </a:xfrm>
          <a:prstGeom prst="rect">
            <a:avLst/>
          </a:prstGeom>
        </p:spPr>
        <p:txBody>
          <a:bodyPr anchor="t" rtlCol="false" tIns="0" lIns="0" bIns="0" rIns="0">
            <a:spAutoFit/>
          </a:bodyPr>
          <a:lstStyle/>
          <a:p>
            <a:pPr algn="r">
              <a:lnSpc>
                <a:spcPts val="3196"/>
              </a:lnSpc>
              <a:spcBef>
                <a:spcPct val="0"/>
              </a:spcBef>
            </a:pPr>
            <a:r>
              <a:rPr lang="en-US" sz="2282" spc="-45">
                <a:solidFill>
                  <a:srgbClr val="FFFFFF"/>
                </a:solidFill>
                <a:latin typeface="Poppins"/>
                <a:ea typeface="Poppins"/>
                <a:cs typeface="Poppins"/>
                <a:sym typeface="Poppins"/>
              </a:rPr>
              <a:t>Home</a:t>
            </a:r>
          </a:p>
        </p:txBody>
      </p:sp>
      <p:grpSp>
        <p:nvGrpSpPr>
          <p:cNvPr name="Group 13" id="13"/>
          <p:cNvGrpSpPr/>
          <p:nvPr/>
        </p:nvGrpSpPr>
        <p:grpSpPr>
          <a:xfrm rot="0">
            <a:off x="8809051" y="-130544"/>
            <a:ext cx="9013217" cy="9759684"/>
            <a:chOff x="0" y="0"/>
            <a:chExt cx="12017623" cy="13012912"/>
          </a:xfrm>
        </p:grpSpPr>
        <p:sp>
          <p:nvSpPr>
            <p:cNvPr name="TextBox 14" id="14"/>
            <p:cNvSpPr txBox="true"/>
            <p:nvPr/>
          </p:nvSpPr>
          <p:spPr>
            <a:xfrm rot="0">
              <a:off x="0" y="19050"/>
              <a:ext cx="12017623" cy="1158744"/>
            </a:xfrm>
            <a:prstGeom prst="rect">
              <a:avLst/>
            </a:prstGeom>
          </p:spPr>
          <p:txBody>
            <a:bodyPr anchor="t" rtlCol="false" tIns="0" lIns="0" bIns="0" rIns="0">
              <a:spAutoFit/>
            </a:bodyPr>
            <a:lstStyle/>
            <a:p>
              <a:pPr algn="ctr">
                <a:lnSpc>
                  <a:spcPts val="6641"/>
                </a:lnSpc>
              </a:pPr>
            </a:p>
          </p:txBody>
        </p:sp>
        <p:sp>
          <p:nvSpPr>
            <p:cNvPr name="TextBox 15" id="15"/>
            <p:cNvSpPr txBox="true"/>
            <p:nvPr/>
          </p:nvSpPr>
          <p:spPr>
            <a:xfrm rot="0">
              <a:off x="0" y="1866250"/>
              <a:ext cx="12017623" cy="11146662"/>
            </a:xfrm>
            <a:prstGeom prst="rect">
              <a:avLst/>
            </a:prstGeom>
          </p:spPr>
          <p:txBody>
            <a:bodyPr anchor="t" rtlCol="false" tIns="0" lIns="0" bIns="0" rIns="0">
              <a:spAutoFit/>
            </a:bodyPr>
            <a:lstStyle/>
            <a:p>
              <a:pPr algn="just">
                <a:lnSpc>
                  <a:spcPts val="4152"/>
                </a:lnSpc>
              </a:pPr>
            </a:p>
            <a:p>
              <a:pPr algn="just">
                <a:lnSpc>
                  <a:spcPts val="4152"/>
                </a:lnSpc>
              </a:pPr>
            </a:p>
            <a:p>
              <a:pPr algn="just">
                <a:lnSpc>
                  <a:spcPts val="4152"/>
                </a:lnSpc>
              </a:pPr>
            </a:p>
            <a:p>
              <a:pPr algn="just">
                <a:lnSpc>
                  <a:spcPts val="4152"/>
                </a:lnSpc>
              </a:pPr>
            </a:p>
            <a:p>
              <a:pPr algn="just">
                <a:lnSpc>
                  <a:spcPts val="4572"/>
                </a:lnSpc>
              </a:pPr>
            </a:p>
            <a:p>
              <a:pPr algn="just">
                <a:lnSpc>
                  <a:spcPts val="4572"/>
                </a:lnSpc>
              </a:pPr>
              <a:r>
                <a:rPr lang="en-US" sz="3266">
                  <a:solidFill>
                    <a:srgbClr val="FFFFFF"/>
                  </a:solidFill>
                  <a:latin typeface="Poppins"/>
                  <a:ea typeface="Poppins"/>
                  <a:cs typeface="Poppins"/>
                  <a:sym typeface="Poppins"/>
                </a:rPr>
                <a:t>Imperial Wedding offers exclusive Jain Matrimonial Services in Delhi, connecting like-minded individuals with shared values and traditions. Our trusted platform ensures personalized matchmaking for Jains seeking meaningful relationships. Experience seamless service and find your perfect life partner with our expert matrimonial solutions in Delhi.</a:t>
              </a:r>
            </a:p>
            <a:p>
              <a:pPr algn="just">
                <a:lnSpc>
                  <a:spcPts val="4572"/>
                </a:lnSpc>
              </a:pPr>
            </a:p>
          </p:txBody>
        </p:sp>
      </p:grpSp>
      <p:sp>
        <p:nvSpPr>
          <p:cNvPr name="TextBox 16" id="16"/>
          <p:cNvSpPr txBox="true"/>
          <p:nvPr/>
        </p:nvSpPr>
        <p:spPr>
          <a:xfrm rot="0">
            <a:off x="1102152" y="8839835"/>
            <a:ext cx="9742776" cy="789304"/>
          </a:xfrm>
          <a:prstGeom prst="rect">
            <a:avLst/>
          </a:prstGeom>
        </p:spPr>
        <p:txBody>
          <a:bodyPr anchor="t" rtlCol="false" tIns="0" lIns="0" bIns="0" rIns="0">
            <a:spAutoFit/>
          </a:bodyPr>
          <a:lstStyle/>
          <a:p>
            <a:pPr algn="l">
              <a:lnSpc>
                <a:spcPts val="3220"/>
              </a:lnSpc>
            </a:pPr>
            <a:r>
              <a:rPr lang="en-US" sz="2300">
                <a:solidFill>
                  <a:srgbClr val="FFFFFF"/>
                </a:solidFill>
                <a:latin typeface="Canva Sans"/>
                <a:ea typeface="Canva Sans"/>
                <a:cs typeface="Canva Sans"/>
                <a:sym typeface="Canva Sans"/>
              </a:rPr>
              <a:t> Website</a:t>
            </a:r>
          </a:p>
          <a:p>
            <a:pPr algn="l">
              <a:lnSpc>
                <a:spcPts val="3220"/>
              </a:lnSpc>
            </a:pPr>
            <a:r>
              <a:rPr lang="en-US" sz="2300">
                <a:solidFill>
                  <a:srgbClr val="FFFFFF"/>
                </a:solidFill>
                <a:latin typeface="Canva Sans"/>
                <a:ea typeface="Canva Sans"/>
                <a:cs typeface="Canva Sans"/>
                <a:sym typeface="Canva Sans"/>
              </a:rPr>
              <a:t>https://www.imperial.wedding/jain-rishte-in-delhi-ncr-india</a:t>
            </a:r>
          </a:p>
        </p:txBody>
      </p:sp>
      <p:sp>
        <p:nvSpPr>
          <p:cNvPr name="TextBox 17" id="17"/>
          <p:cNvSpPr txBox="true"/>
          <p:nvPr/>
        </p:nvSpPr>
        <p:spPr>
          <a:xfrm rot="0">
            <a:off x="9209714" y="1698905"/>
            <a:ext cx="8211889" cy="1651633"/>
          </a:xfrm>
          <a:prstGeom prst="rect">
            <a:avLst/>
          </a:prstGeom>
        </p:spPr>
        <p:txBody>
          <a:bodyPr anchor="t" rtlCol="false" tIns="0" lIns="0" bIns="0" rIns="0">
            <a:spAutoFit/>
          </a:bodyPr>
          <a:lstStyle/>
          <a:p>
            <a:pPr algn="ctr">
              <a:lnSpc>
                <a:spcPts val="6720"/>
              </a:lnSpc>
            </a:pPr>
          </a:p>
          <a:p>
            <a:pPr algn="ctr">
              <a:lnSpc>
                <a:spcPts val="6720"/>
              </a:lnSpc>
            </a:pPr>
            <a:r>
              <a:rPr lang="en-US" b="true" sz="4000" spc="148" u="sng">
                <a:solidFill>
                  <a:srgbClr val="FFF500"/>
                </a:solidFill>
                <a:latin typeface="The Seasons Bold"/>
                <a:ea typeface="The Seasons Bold"/>
                <a:cs typeface="The Seasons Bold"/>
                <a:sym typeface="The Seasons Bold"/>
                <a:hlinkClick r:id="rId6" tooltip="https://www.imperial.wedding/indian-marriage-bureau-in-dubai"/>
              </a:rPr>
              <a:t>Jain Matrimonial Services in Delhi</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gradFill rotWithShape="true">
          <a:gsLst>
            <a:gs pos="0">
              <a:srgbClr val="A40076">
                <a:alpha val="100000"/>
              </a:srgbClr>
            </a:gs>
            <a:gs pos="100000">
              <a:srgbClr val="B71058">
                <a:alpha val="100000"/>
              </a:srgbClr>
            </a:gs>
          </a:gsLst>
          <a:lin ang="5400000"/>
        </a:gradFill>
      </p:bgPr>
    </p:bg>
    <p:spTree>
      <p:nvGrpSpPr>
        <p:cNvPr id="1" name=""/>
        <p:cNvGrpSpPr/>
        <p:nvPr/>
      </p:nvGrpSpPr>
      <p:grpSpPr>
        <a:xfrm>
          <a:off x="0" y="0"/>
          <a:ext cx="0" cy="0"/>
          <a:chOff x="0" y="0"/>
          <a:chExt cx="0" cy="0"/>
        </a:xfrm>
      </p:grpSpPr>
      <p:sp>
        <p:nvSpPr>
          <p:cNvPr name="Freeform 2" id="2"/>
          <p:cNvSpPr/>
          <p:nvPr/>
        </p:nvSpPr>
        <p:spPr>
          <a:xfrm flipH="false" flipV="false" rot="0">
            <a:off x="-3493827" y="7523146"/>
            <a:ext cx="7697951" cy="7697951"/>
          </a:xfrm>
          <a:custGeom>
            <a:avLst/>
            <a:gdLst/>
            <a:ahLst/>
            <a:cxnLst/>
            <a:rect r="r" b="b" t="t" l="l"/>
            <a:pathLst>
              <a:path h="7697951" w="7697951">
                <a:moveTo>
                  <a:pt x="0" y="0"/>
                </a:moveTo>
                <a:lnTo>
                  <a:pt x="7697951" y="0"/>
                </a:lnTo>
                <a:lnTo>
                  <a:pt x="7697951" y="7697951"/>
                </a:lnTo>
                <a:lnTo>
                  <a:pt x="0" y="7697951"/>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TextBox 3" id="3"/>
          <p:cNvSpPr txBox="true"/>
          <p:nvPr/>
        </p:nvSpPr>
        <p:spPr>
          <a:xfrm rot="0">
            <a:off x="14204972" y="593141"/>
            <a:ext cx="3053144" cy="417414"/>
          </a:xfrm>
          <a:prstGeom prst="rect">
            <a:avLst/>
          </a:prstGeom>
        </p:spPr>
        <p:txBody>
          <a:bodyPr anchor="t" rtlCol="false" tIns="0" lIns="0" bIns="0" rIns="0">
            <a:spAutoFit/>
          </a:bodyPr>
          <a:lstStyle/>
          <a:p>
            <a:pPr algn="r">
              <a:lnSpc>
                <a:spcPts val="3283"/>
              </a:lnSpc>
              <a:spcBef>
                <a:spcPct val="0"/>
              </a:spcBef>
            </a:pPr>
            <a:r>
              <a:rPr lang="en-US" sz="2345" spc="-46">
                <a:solidFill>
                  <a:srgbClr val="FFFFFF"/>
                </a:solidFill>
                <a:latin typeface="Poppins"/>
                <a:ea typeface="Poppins"/>
                <a:cs typeface="Poppins"/>
                <a:sym typeface="Poppins"/>
              </a:rPr>
              <a:t>Contact</a:t>
            </a:r>
          </a:p>
        </p:txBody>
      </p:sp>
      <p:sp>
        <p:nvSpPr>
          <p:cNvPr name="TextBox 4" id="4"/>
          <p:cNvSpPr txBox="true"/>
          <p:nvPr/>
        </p:nvSpPr>
        <p:spPr>
          <a:xfrm rot="0">
            <a:off x="11151827" y="590750"/>
            <a:ext cx="3053144" cy="417414"/>
          </a:xfrm>
          <a:prstGeom prst="rect">
            <a:avLst/>
          </a:prstGeom>
        </p:spPr>
        <p:txBody>
          <a:bodyPr anchor="t" rtlCol="false" tIns="0" lIns="0" bIns="0" rIns="0">
            <a:spAutoFit/>
          </a:bodyPr>
          <a:lstStyle/>
          <a:p>
            <a:pPr algn="r">
              <a:lnSpc>
                <a:spcPts val="3283"/>
              </a:lnSpc>
              <a:spcBef>
                <a:spcPct val="0"/>
              </a:spcBef>
            </a:pPr>
            <a:r>
              <a:rPr lang="en-US" sz="2345" spc="-46">
                <a:solidFill>
                  <a:srgbClr val="FFFFFF"/>
                </a:solidFill>
                <a:latin typeface="Poppins"/>
                <a:ea typeface="Poppins"/>
                <a:cs typeface="Poppins"/>
                <a:sym typeface="Poppins"/>
              </a:rPr>
              <a:t>About Us</a:t>
            </a:r>
          </a:p>
        </p:txBody>
      </p:sp>
      <p:sp>
        <p:nvSpPr>
          <p:cNvPr name="TextBox 5" id="5"/>
          <p:cNvSpPr txBox="true"/>
          <p:nvPr/>
        </p:nvSpPr>
        <p:spPr>
          <a:xfrm rot="0">
            <a:off x="8098683" y="593141"/>
            <a:ext cx="3053144" cy="417414"/>
          </a:xfrm>
          <a:prstGeom prst="rect">
            <a:avLst/>
          </a:prstGeom>
        </p:spPr>
        <p:txBody>
          <a:bodyPr anchor="t" rtlCol="false" tIns="0" lIns="0" bIns="0" rIns="0">
            <a:spAutoFit/>
          </a:bodyPr>
          <a:lstStyle/>
          <a:p>
            <a:pPr algn="r">
              <a:lnSpc>
                <a:spcPts val="3283"/>
              </a:lnSpc>
              <a:spcBef>
                <a:spcPct val="0"/>
              </a:spcBef>
            </a:pPr>
            <a:r>
              <a:rPr lang="en-US" sz="2345" spc="-46">
                <a:solidFill>
                  <a:srgbClr val="FFFFFF"/>
                </a:solidFill>
                <a:latin typeface="Poppins"/>
                <a:ea typeface="Poppins"/>
                <a:cs typeface="Poppins"/>
                <a:sym typeface="Poppins"/>
              </a:rPr>
              <a:t>Service</a:t>
            </a:r>
          </a:p>
        </p:txBody>
      </p:sp>
      <p:sp>
        <p:nvSpPr>
          <p:cNvPr name="TextBox 6" id="6"/>
          <p:cNvSpPr txBox="true"/>
          <p:nvPr/>
        </p:nvSpPr>
        <p:spPr>
          <a:xfrm rot="0">
            <a:off x="5045539" y="593141"/>
            <a:ext cx="3053144" cy="417414"/>
          </a:xfrm>
          <a:prstGeom prst="rect">
            <a:avLst/>
          </a:prstGeom>
        </p:spPr>
        <p:txBody>
          <a:bodyPr anchor="t" rtlCol="false" tIns="0" lIns="0" bIns="0" rIns="0">
            <a:spAutoFit/>
          </a:bodyPr>
          <a:lstStyle/>
          <a:p>
            <a:pPr algn="r">
              <a:lnSpc>
                <a:spcPts val="3283"/>
              </a:lnSpc>
              <a:spcBef>
                <a:spcPct val="0"/>
              </a:spcBef>
            </a:pPr>
            <a:r>
              <a:rPr lang="en-US" sz="2345" spc="-46">
                <a:solidFill>
                  <a:srgbClr val="FFFFFF"/>
                </a:solidFill>
                <a:latin typeface="Poppins"/>
                <a:ea typeface="Poppins"/>
                <a:cs typeface="Poppins"/>
                <a:sym typeface="Poppins"/>
              </a:rPr>
              <a:t>Home</a:t>
            </a:r>
          </a:p>
        </p:txBody>
      </p:sp>
      <p:sp>
        <p:nvSpPr>
          <p:cNvPr name="Freeform 7" id="7"/>
          <p:cNvSpPr/>
          <p:nvPr/>
        </p:nvSpPr>
        <p:spPr>
          <a:xfrm flipH="false" flipV="false" rot="0">
            <a:off x="14144183" y="7501968"/>
            <a:ext cx="7697951" cy="7697951"/>
          </a:xfrm>
          <a:custGeom>
            <a:avLst/>
            <a:gdLst/>
            <a:ahLst/>
            <a:cxnLst/>
            <a:rect r="r" b="b" t="t" l="l"/>
            <a:pathLst>
              <a:path h="7697951" w="7697951">
                <a:moveTo>
                  <a:pt x="0" y="0"/>
                </a:moveTo>
                <a:lnTo>
                  <a:pt x="7697950" y="0"/>
                </a:lnTo>
                <a:lnTo>
                  <a:pt x="7697950" y="7697951"/>
                </a:lnTo>
                <a:lnTo>
                  <a:pt x="0" y="7697951"/>
                </a:lnTo>
                <a:lnTo>
                  <a:pt x="0" y="0"/>
                </a:lnTo>
                <a:close/>
              </a:path>
            </a:pathLst>
          </a:custGeom>
          <a:blipFill>
            <a:blip r:embed="rId2">
              <a:alphaModFix amt="25000"/>
              <a:extLst>
                <a:ext uri="{96DAC541-7B7A-43D3-8B79-37D633B846F1}">
                  <asvg:svgBlip xmlns:asvg="http://schemas.microsoft.com/office/drawing/2016/SVG/main" r:embed="rId3"/>
                </a:ext>
              </a:extLst>
            </a:blip>
            <a:stretch>
              <a:fillRect l="0" t="0" r="0" b="0"/>
            </a:stretch>
          </a:blipFill>
        </p:spPr>
      </p:sp>
      <p:sp>
        <p:nvSpPr>
          <p:cNvPr name="TextBox 8" id="8"/>
          <p:cNvSpPr txBox="true"/>
          <p:nvPr/>
        </p:nvSpPr>
        <p:spPr>
          <a:xfrm rot="0">
            <a:off x="4195048" y="3182100"/>
            <a:ext cx="10631763" cy="1203903"/>
          </a:xfrm>
          <a:prstGeom prst="rect">
            <a:avLst/>
          </a:prstGeom>
        </p:spPr>
        <p:txBody>
          <a:bodyPr anchor="t" rtlCol="false" tIns="0" lIns="0" bIns="0" rIns="0">
            <a:spAutoFit/>
          </a:bodyPr>
          <a:lstStyle/>
          <a:p>
            <a:pPr algn="ctr">
              <a:lnSpc>
                <a:spcPts val="9111"/>
              </a:lnSpc>
            </a:pPr>
            <a:r>
              <a:rPr lang="en-US" sz="7992" i="true" spc="263">
                <a:solidFill>
                  <a:srgbClr val="FFFF66"/>
                </a:solidFill>
                <a:latin typeface="The Seasons Italics"/>
                <a:ea typeface="The Seasons Italics"/>
                <a:cs typeface="The Seasons Italics"/>
                <a:sym typeface="The Seasons Italics"/>
              </a:rPr>
              <a:t>Thank you very much</a:t>
            </a:r>
          </a:p>
        </p:txBody>
      </p:sp>
      <p:sp>
        <p:nvSpPr>
          <p:cNvPr name="TextBox 9" id="9"/>
          <p:cNvSpPr txBox="true"/>
          <p:nvPr/>
        </p:nvSpPr>
        <p:spPr>
          <a:xfrm rot="0">
            <a:off x="6572111" y="4757478"/>
            <a:ext cx="4830669" cy="667268"/>
          </a:xfrm>
          <a:prstGeom prst="rect">
            <a:avLst/>
          </a:prstGeom>
        </p:spPr>
        <p:txBody>
          <a:bodyPr anchor="t" rtlCol="false" tIns="0" lIns="0" bIns="0" rIns="0">
            <a:spAutoFit/>
          </a:bodyPr>
          <a:lstStyle/>
          <a:p>
            <a:pPr algn="ctr">
              <a:lnSpc>
                <a:spcPts val="5221"/>
              </a:lnSpc>
              <a:spcBef>
                <a:spcPct val="0"/>
              </a:spcBef>
            </a:pPr>
            <a:r>
              <a:rPr lang="en-US" sz="3729">
                <a:solidFill>
                  <a:srgbClr val="FFFFFF"/>
                </a:solidFill>
                <a:latin typeface="Poppins"/>
                <a:ea typeface="Poppins"/>
                <a:cs typeface="Poppins"/>
                <a:sym typeface="Poppins"/>
              </a:rPr>
              <a:t>contact us :</a:t>
            </a:r>
          </a:p>
        </p:txBody>
      </p:sp>
      <p:sp>
        <p:nvSpPr>
          <p:cNvPr name="Freeform 10" id="10"/>
          <p:cNvSpPr/>
          <p:nvPr/>
        </p:nvSpPr>
        <p:spPr>
          <a:xfrm flipH="false" flipV="false" rot="0">
            <a:off x="2801382" y="6229488"/>
            <a:ext cx="385335" cy="385335"/>
          </a:xfrm>
          <a:custGeom>
            <a:avLst/>
            <a:gdLst/>
            <a:ahLst/>
            <a:cxnLst/>
            <a:rect r="r" b="b" t="t" l="l"/>
            <a:pathLst>
              <a:path h="385335" w="385335">
                <a:moveTo>
                  <a:pt x="0" y="0"/>
                </a:moveTo>
                <a:lnTo>
                  <a:pt x="385335" y="0"/>
                </a:lnTo>
                <a:lnTo>
                  <a:pt x="385335" y="385335"/>
                </a:lnTo>
                <a:lnTo>
                  <a:pt x="0" y="385335"/>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11" id="11"/>
          <p:cNvSpPr/>
          <p:nvPr/>
        </p:nvSpPr>
        <p:spPr>
          <a:xfrm flipH="false" flipV="false" rot="0">
            <a:off x="6656886" y="6229488"/>
            <a:ext cx="233765" cy="362171"/>
          </a:xfrm>
          <a:custGeom>
            <a:avLst/>
            <a:gdLst/>
            <a:ahLst/>
            <a:cxnLst/>
            <a:rect r="r" b="b" t="t" l="l"/>
            <a:pathLst>
              <a:path h="362171" w="233765">
                <a:moveTo>
                  <a:pt x="0" y="0"/>
                </a:moveTo>
                <a:lnTo>
                  <a:pt x="233765" y="0"/>
                </a:lnTo>
                <a:lnTo>
                  <a:pt x="233765" y="362171"/>
                </a:lnTo>
                <a:lnTo>
                  <a:pt x="0" y="362171"/>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2" id="12"/>
          <p:cNvSpPr/>
          <p:nvPr/>
        </p:nvSpPr>
        <p:spPr>
          <a:xfrm flipH="false" flipV="false" rot="0">
            <a:off x="11277413" y="6254378"/>
            <a:ext cx="387943" cy="276895"/>
          </a:xfrm>
          <a:custGeom>
            <a:avLst/>
            <a:gdLst/>
            <a:ahLst/>
            <a:cxnLst/>
            <a:rect r="r" b="b" t="t" l="l"/>
            <a:pathLst>
              <a:path h="276895" w="387943">
                <a:moveTo>
                  <a:pt x="0" y="0"/>
                </a:moveTo>
                <a:lnTo>
                  <a:pt x="387944" y="0"/>
                </a:lnTo>
                <a:lnTo>
                  <a:pt x="387944" y="276895"/>
                </a:lnTo>
                <a:lnTo>
                  <a:pt x="0" y="276895"/>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TextBox 13" id="13"/>
          <p:cNvSpPr txBox="true"/>
          <p:nvPr/>
        </p:nvSpPr>
        <p:spPr>
          <a:xfrm rot="0">
            <a:off x="3584913" y="6096138"/>
            <a:ext cx="2819977" cy="1517942"/>
          </a:xfrm>
          <a:prstGeom prst="rect">
            <a:avLst/>
          </a:prstGeom>
        </p:spPr>
        <p:txBody>
          <a:bodyPr anchor="t" rtlCol="false" tIns="0" lIns="0" bIns="0" rIns="0">
            <a:spAutoFit/>
          </a:bodyPr>
          <a:lstStyle/>
          <a:p>
            <a:pPr algn="l">
              <a:lnSpc>
                <a:spcPts val="4386"/>
              </a:lnSpc>
            </a:pPr>
            <a:r>
              <a:rPr lang="en-US" sz="2691" u="sng">
                <a:solidFill>
                  <a:srgbClr val="FFFFFF"/>
                </a:solidFill>
                <a:latin typeface="Poppins"/>
                <a:ea typeface="Poppins"/>
                <a:cs typeface="Poppins"/>
                <a:sym typeface="Poppins"/>
                <a:hlinkClick r:id="rId10" tooltip="tel:011-40505815"/>
              </a:rPr>
              <a:t>011-40505815</a:t>
            </a:r>
            <a:r>
              <a:rPr lang="en-US" sz="2691">
                <a:solidFill>
                  <a:srgbClr val="FFFFFF"/>
                </a:solidFill>
                <a:latin typeface="Poppins"/>
                <a:ea typeface="Poppins"/>
                <a:cs typeface="Poppins"/>
                <a:sym typeface="Poppins"/>
              </a:rPr>
              <a:t>  </a:t>
            </a:r>
            <a:r>
              <a:rPr lang="en-US" sz="2691" u="sng">
                <a:solidFill>
                  <a:srgbClr val="FFFFFF"/>
                </a:solidFill>
                <a:latin typeface="Poppins"/>
                <a:ea typeface="Poppins"/>
                <a:cs typeface="Poppins"/>
                <a:sym typeface="Poppins"/>
                <a:hlinkClick r:id="rId11" tooltip="tel:9773525525"/>
              </a:rPr>
              <a:t>9773525525</a:t>
            </a:r>
          </a:p>
          <a:p>
            <a:pPr algn="l">
              <a:lnSpc>
                <a:spcPts val="3067"/>
              </a:lnSpc>
            </a:pPr>
          </a:p>
        </p:txBody>
      </p:sp>
      <p:sp>
        <p:nvSpPr>
          <p:cNvPr name="TextBox 14" id="14"/>
          <p:cNvSpPr txBox="true"/>
          <p:nvPr/>
        </p:nvSpPr>
        <p:spPr>
          <a:xfrm rot="0">
            <a:off x="7062754" y="6162813"/>
            <a:ext cx="4255252" cy="1646781"/>
          </a:xfrm>
          <a:prstGeom prst="rect">
            <a:avLst/>
          </a:prstGeom>
        </p:spPr>
        <p:txBody>
          <a:bodyPr anchor="t" rtlCol="false" tIns="0" lIns="0" bIns="0" rIns="0">
            <a:spAutoFit/>
          </a:bodyPr>
          <a:lstStyle/>
          <a:p>
            <a:pPr algn="l">
              <a:lnSpc>
                <a:spcPts val="3347"/>
              </a:lnSpc>
            </a:pPr>
            <a:r>
              <a:rPr lang="en-US" sz="2391">
                <a:solidFill>
                  <a:srgbClr val="FFFFFF"/>
                </a:solidFill>
                <a:latin typeface="Poppins"/>
                <a:ea typeface="Poppins"/>
                <a:cs typeface="Poppins"/>
                <a:sym typeface="Poppins"/>
              </a:rPr>
              <a:t>117, 1st Floor, NDM-1</a:t>
            </a:r>
          </a:p>
          <a:p>
            <a:pPr algn="l">
              <a:lnSpc>
                <a:spcPts val="3347"/>
              </a:lnSpc>
            </a:pPr>
            <a:r>
              <a:rPr lang="en-US" sz="2391">
                <a:solidFill>
                  <a:srgbClr val="FFFFFF"/>
                </a:solidFill>
                <a:latin typeface="Poppins"/>
                <a:ea typeface="Poppins"/>
                <a:cs typeface="Poppins"/>
                <a:sym typeface="Poppins"/>
              </a:rPr>
              <a:t>Netaji Subhash Place</a:t>
            </a:r>
          </a:p>
          <a:p>
            <a:pPr algn="l">
              <a:lnSpc>
                <a:spcPts val="3347"/>
              </a:lnSpc>
            </a:pPr>
            <a:r>
              <a:rPr lang="en-US" sz="2391">
                <a:solidFill>
                  <a:srgbClr val="FFFFFF"/>
                </a:solidFill>
                <a:latin typeface="Poppins"/>
                <a:ea typeface="Poppins"/>
                <a:cs typeface="Poppins"/>
                <a:sym typeface="Poppins"/>
              </a:rPr>
              <a:t>Pitampura, Delhi-110034</a:t>
            </a:r>
          </a:p>
          <a:p>
            <a:pPr algn="l">
              <a:lnSpc>
                <a:spcPts val="3067"/>
              </a:lnSpc>
            </a:pPr>
          </a:p>
        </p:txBody>
      </p:sp>
      <p:sp>
        <p:nvSpPr>
          <p:cNvPr name="TextBox 15" id="15"/>
          <p:cNvSpPr txBox="true"/>
          <p:nvPr/>
        </p:nvSpPr>
        <p:spPr>
          <a:xfrm rot="0">
            <a:off x="11862921" y="6162813"/>
            <a:ext cx="3868623" cy="879701"/>
          </a:xfrm>
          <a:prstGeom prst="rect">
            <a:avLst/>
          </a:prstGeom>
        </p:spPr>
        <p:txBody>
          <a:bodyPr anchor="t" rtlCol="false" tIns="0" lIns="0" bIns="0" rIns="0">
            <a:spAutoFit/>
          </a:bodyPr>
          <a:lstStyle/>
          <a:p>
            <a:pPr algn="l">
              <a:lnSpc>
                <a:spcPts val="3487"/>
              </a:lnSpc>
            </a:pPr>
            <a:r>
              <a:rPr lang="en-US" sz="2491" u="sng">
                <a:solidFill>
                  <a:srgbClr val="FFFFFF"/>
                </a:solidFill>
                <a:latin typeface="Poppins"/>
                <a:ea typeface="Poppins"/>
                <a:cs typeface="Poppins"/>
                <a:sym typeface="Poppins"/>
                <a:hlinkClick r:id="rId12" tooltip="mailto:info@imperial.wedding"/>
              </a:rPr>
              <a:t>info@imperial.wedding</a:t>
            </a:r>
          </a:p>
          <a:p>
            <a:pPr algn="l">
              <a:lnSpc>
                <a:spcPts val="3487"/>
              </a:lnSpc>
            </a:pPr>
          </a:p>
        </p:txBody>
      </p:sp>
      <p:sp>
        <p:nvSpPr>
          <p:cNvPr name="Freeform 16" id="16"/>
          <p:cNvSpPr/>
          <p:nvPr/>
        </p:nvSpPr>
        <p:spPr>
          <a:xfrm flipH="false" flipV="false" rot="0">
            <a:off x="0" y="37472"/>
            <a:ext cx="2204304" cy="1479247"/>
          </a:xfrm>
          <a:custGeom>
            <a:avLst/>
            <a:gdLst/>
            <a:ahLst/>
            <a:cxnLst/>
            <a:rect r="r" b="b" t="t" l="l"/>
            <a:pathLst>
              <a:path h="1479247" w="2204304">
                <a:moveTo>
                  <a:pt x="0" y="0"/>
                </a:moveTo>
                <a:lnTo>
                  <a:pt x="2204304" y="0"/>
                </a:lnTo>
                <a:lnTo>
                  <a:pt x="2204304" y="1479246"/>
                </a:lnTo>
                <a:lnTo>
                  <a:pt x="0" y="1479246"/>
                </a:lnTo>
                <a:lnTo>
                  <a:pt x="0" y="0"/>
                </a:lnTo>
                <a:close/>
              </a:path>
            </a:pathLst>
          </a:custGeom>
          <a:blipFill>
            <a:blip r:embed="rId13"/>
            <a:stretch>
              <a:fillRect l="0" t="-3219" r="0" b="-3219"/>
            </a:stretch>
          </a:blipFill>
        </p:spPr>
      </p:sp>
      <p:sp>
        <p:nvSpPr>
          <p:cNvPr name="TextBox 17" id="17"/>
          <p:cNvSpPr txBox="true"/>
          <p:nvPr/>
        </p:nvSpPr>
        <p:spPr>
          <a:xfrm rot="0">
            <a:off x="1143026" y="1788308"/>
            <a:ext cx="16964458" cy="1064260"/>
          </a:xfrm>
          <a:prstGeom prst="rect">
            <a:avLst/>
          </a:prstGeom>
        </p:spPr>
        <p:txBody>
          <a:bodyPr anchor="t" rtlCol="false" tIns="0" lIns="0" bIns="0" rIns="0">
            <a:spAutoFit/>
          </a:bodyPr>
          <a:lstStyle/>
          <a:p>
            <a:pPr algn="ctr">
              <a:lnSpc>
                <a:spcPts val="4340"/>
              </a:lnSpc>
            </a:pPr>
            <a:r>
              <a:rPr lang="en-US" sz="3100">
                <a:solidFill>
                  <a:srgbClr val="FFFFFF"/>
                </a:solidFill>
                <a:latin typeface="Canva Sans"/>
                <a:ea typeface="Canva Sans"/>
                <a:cs typeface="Canva Sans"/>
                <a:sym typeface="Canva Sans"/>
              </a:rPr>
              <a:t>Website: </a:t>
            </a:r>
          </a:p>
          <a:p>
            <a:pPr algn="ctr">
              <a:lnSpc>
                <a:spcPts val="4340"/>
              </a:lnSpc>
            </a:pPr>
            <a:r>
              <a:rPr lang="en-US" sz="3100">
                <a:solidFill>
                  <a:srgbClr val="FFFFFF"/>
                </a:solidFill>
                <a:latin typeface="Canva Sans"/>
                <a:ea typeface="Canva Sans"/>
                <a:cs typeface="Canva Sans"/>
                <a:sym typeface="Canva Sans"/>
              </a:rPr>
              <a:t>https://www.imperial.wedding/jain-rishte-in-delhi-ncr-india</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DAGQ56gnRmE</dc:identifier>
  <dcterms:modified xsi:type="dcterms:W3CDTF">2011-08-01T06:04:30Z</dcterms:modified>
  <cp:revision>1</cp:revision>
  <dc:title>Jain Matrimonial Services in Delhi</dc:title>
</cp:coreProperties>
</file>