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Lst>
  <p:sldSz cx="18288000" cy="10287000"/>
  <p:notesSz cx="6858000" cy="9144000"/>
  <p:embeddedFontLst>
    <p:embeddedFont>
      <p:font typeface="Now Bold" charset="1" panose="00000800000000000000"/>
      <p:regular r:id="rId12"/>
    </p:embeddedFont>
    <p:embeddedFont>
      <p:font typeface="DM Sans Bold" charset="1" panose="00000000000000000000"/>
      <p:regular r:id="rId13"/>
    </p:embeddedFont>
    <p:embeddedFont>
      <p:font typeface="Canva Sans Bold" charset="1" panose="020B0803030501040103"/>
      <p:regular r:id="rId14"/>
    </p:embeddedFont>
    <p:embeddedFont>
      <p:font typeface="DM Sans" charset="1" panose="000000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png" Type="http://schemas.openxmlformats.org/officeDocument/2006/relationships/image"/><Relationship Id="rId4" Target="../media/image7.svg" Type="http://schemas.openxmlformats.org/officeDocument/2006/relationships/image"/><Relationship Id="rId5"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3.jpeg" Type="http://schemas.openxmlformats.org/officeDocument/2006/relationships/image"/><Relationship Id="rId11" Target="../media/image14.jpeg" Type="http://schemas.openxmlformats.org/officeDocument/2006/relationships/image"/><Relationship Id="rId12" Target="../media/image15.jpeg" Type="http://schemas.openxmlformats.org/officeDocument/2006/relationships/image"/><Relationship Id="rId13" Target="../media/image16.jpeg" Type="http://schemas.openxmlformats.org/officeDocument/2006/relationships/image"/><Relationship Id="rId14" Target="../media/image17.jpeg" Type="http://schemas.openxmlformats.org/officeDocument/2006/relationships/image"/><Relationship Id="rId2" Target="../media/image6.png" Type="http://schemas.openxmlformats.org/officeDocument/2006/relationships/image"/><Relationship Id="rId3" Target="../media/image7.svg" Type="http://schemas.openxmlformats.org/officeDocument/2006/relationships/image"/><Relationship Id="rId4" Target="../media/image3.png" Type="http://schemas.openxmlformats.org/officeDocument/2006/relationships/image"/><Relationship Id="rId5" Target="../media/image8.jpeg" Type="http://schemas.openxmlformats.org/officeDocument/2006/relationships/image"/><Relationship Id="rId6" Target="../media/image9.jpeg" Type="http://schemas.openxmlformats.org/officeDocument/2006/relationships/image"/><Relationship Id="rId7" Target="../media/image10.jpeg" Type="http://schemas.openxmlformats.org/officeDocument/2006/relationships/image"/><Relationship Id="rId8" Target="../media/image11.jpeg" Type="http://schemas.openxmlformats.org/officeDocument/2006/relationships/image"/><Relationship Id="rId9" Target="../media/image12.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2.png" Type="http://schemas.openxmlformats.org/officeDocument/2006/relationships/image"/><Relationship Id="rId11" Target="../media/image23.svg" Type="http://schemas.openxmlformats.org/officeDocument/2006/relationships/image"/><Relationship Id="rId12" Target="mailto:dharampur@pinegroveschool.com" TargetMode="External" Type="http://schemas.openxmlformats.org/officeDocument/2006/relationships/hyperlink"/><Relationship Id="rId13" Target="mailto:subathu@pinegroveschool.com" TargetMode="External" Type="http://schemas.openxmlformats.org/officeDocument/2006/relationships/hyperlink"/><Relationship Id="rId2" Target="../media/image6.png" Type="http://schemas.openxmlformats.org/officeDocument/2006/relationships/image"/><Relationship Id="rId3" Target="../media/image7.svg" Type="http://schemas.openxmlformats.org/officeDocument/2006/relationships/image"/><Relationship Id="rId4" Target="../media/image4.jpeg" Type="http://schemas.openxmlformats.org/officeDocument/2006/relationships/image"/><Relationship Id="rId5" Target="../media/image18.png" Type="http://schemas.openxmlformats.org/officeDocument/2006/relationships/image"/><Relationship Id="rId6" Target="../media/image19.svg" Type="http://schemas.openxmlformats.org/officeDocument/2006/relationships/image"/><Relationship Id="rId7" Target="../media/image20.png" Type="http://schemas.openxmlformats.org/officeDocument/2006/relationships/image"/><Relationship Id="rId8" Target="../media/image21.svg" Type="http://schemas.openxmlformats.org/officeDocument/2006/relationships/image"/><Relationship Id="rId9" Target="../media/image3.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051D40"/>
        </a:solidFill>
      </p:bgPr>
    </p:bg>
    <p:spTree>
      <p:nvGrpSpPr>
        <p:cNvPr id="1" name=""/>
        <p:cNvGrpSpPr/>
        <p:nvPr/>
      </p:nvGrpSpPr>
      <p:grpSpPr>
        <a:xfrm>
          <a:off x="0" y="0"/>
          <a:ext cx="0" cy="0"/>
          <a:chOff x="0" y="0"/>
          <a:chExt cx="0" cy="0"/>
        </a:xfrm>
      </p:grpSpPr>
      <p:sp>
        <p:nvSpPr>
          <p:cNvPr name="Freeform 2" id="2"/>
          <p:cNvSpPr/>
          <p:nvPr/>
        </p:nvSpPr>
        <p:spPr>
          <a:xfrm flipH="false" flipV="false" rot="0">
            <a:off x="-295175" y="8630507"/>
            <a:ext cx="2647750" cy="2647750"/>
          </a:xfrm>
          <a:custGeom>
            <a:avLst/>
            <a:gdLst/>
            <a:ahLst/>
            <a:cxnLst/>
            <a:rect r="r" b="b" t="t" l="l"/>
            <a:pathLst>
              <a:path h="2647750" w="2647750">
                <a:moveTo>
                  <a:pt x="0" y="0"/>
                </a:moveTo>
                <a:lnTo>
                  <a:pt x="2647750" y="0"/>
                </a:lnTo>
                <a:lnTo>
                  <a:pt x="2647750" y="2647751"/>
                </a:lnTo>
                <a:lnTo>
                  <a:pt x="0" y="264775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6762" y="225738"/>
            <a:ext cx="9297808" cy="2115251"/>
          </a:xfrm>
          <a:custGeom>
            <a:avLst/>
            <a:gdLst/>
            <a:ahLst/>
            <a:cxnLst/>
            <a:rect r="r" b="b" t="t" l="l"/>
            <a:pathLst>
              <a:path h="2115251" w="9297808">
                <a:moveTo>
                  <a:pt x="0" y="0"/>
                </a:moveTo>
                <a:lnTo>
                  <a:pt x="9297808" y="0"/>
                </a:lnTo>
                <a:lnTo>
                  <a:pt x="9297808" y="2115252"/>
                </a:lnTo>
                <a:lnTo>
                  <a:pt x="0" y="2115252"/>
                </a:lnTo>
                <a:lnTo>
                  <a:pt x="0" y="0"/>
                </a:lnTo>
                <a:close/>
              </a:path>
            </a:pathLst>
          </a:custGeom>
          <a:blipFill>
            <a:blip r:embed="rId4"/>
            <a:stretch>
              <a:fillRect l="0" t="0" r="0" b="0"/>
            </a:stretch>
          </a:blipFill>
        </p:spPr>
      </p:sp>
      <p:grpSp>
        <p:nvGrpSpPr>
          <p:cNvPr name="Group 4" id="4"/>
          <p:cNvGrpSpPr>
            <a:grpSpLocks noChangeAspect="true"/>
          </p:cNvGrpSpPr>
          <p:nvPr/>
        </p:nvGrpSpPr>
        <p:grpSpPr>
          <a:xfrm rot="0">
            <a:off x="11952316" y="-349576"/>
            <a:ext cx="10986151" cy="10986151"/>
            <a:chOff x="0" y="0"/>
            <a:chExt cx="14840029" cy="14840029"/>
          </a:xfrm>
        </p:grpSpPr>
        <p:sp>
          <p:nvSpPr>
            <p:cNvPr name="Freeform 5" id="5"/>
            <p:cNvSpPr/>
            <p:nvPr/>
          </p:nvSpPr>
          <p:spPr>
            <a:xfrm flipH="false" flipV="false" rot="0">
              <a:off x="-366471" y="-11891"/>
              <a:ext cx="15572971" cy="14863810"/>
            </a:xfrm>
            <a:custGeom>
              <a:avLst/>
              <a:gdLst/>
              <a:ahLst/>
              <a:cxnLst/>
              <a:rect r="r" b="b" t="t" l="l"/>
              <a:pathLst>
                <a:path h="14863810" w="15572971">
                  <a:moveTo>
                    <a:pt x="7786486" y="11891"/>
                  </a:moveTo>
                  <a:cubicBezTo>
                    <a:pt x="5127664" y="0"/>
                    <a:pt x="2665709" y="1411641"/>
                    <a:pt x="1332855" y="3712286"/>
                  </a:cubicBezTo>
                  <a:cubicBezTo>
                    <a:pt x="0" y="6012931"/>
                    <a:pt x="0" y="8850880"/>
                    <a:pt x="1332855" y="11151525"/>
                  </a:cubicBezTo>
                  <a:cubicBezTo>
                    <a:pt x="2665709" y="13452170"/>
                    <a:pt x="5127664" y="14863811"/>
                    <a:pt x="7786486" y="14851920"/>
                  </a:cubicBezTo>
                  <a:cubicBezTo>
                    <a:pt x="10445306" y="14863811"/>
                    <a:pt x="12907262" y="13452170"/>
                    <a:pt x="14240117" y="11151525"/>
                  </a:cubicBezTo>
                  <a:cubicBezTo>
                    <a:pt x="15572971" y="8850880"/>
                    <a:pt x="15572971" y="6012931"/>
                    <a:pt x="14240117" y="3712286"/>
                  </a:cubicBezTo>
                  <a:cubicBezTo>
                    <a:pt x="12907262" y="1411641"/>
                    <a:pt x="10445306" y="0"/>
                    <a:pt x="7786486" y="11891"/>
                  </a:cubicBezTo>
                  <a:close/>
                </a:path>
              </a:pathLst>
            </a:custGeom>
            <a:solidFill>
              <a:srgbClr val="FFFBFB"/>
            </a:solidFill>
          </p:spPr>
        </p:sp>
        <p:sp>
          <p:nvSpPr>
            <p:cNvPr name="Freeform 6" id="6"/>
            <p:cNvSpPr/>
            <p:nvPr/>
          </p:nvSpPr>
          <p:spPr>
            <a:xfrm flipH="false" flipV="false" rot="0">
              <a:off x="-156193" y="188812"/>
              <a:ext cx="15152415" cy="14462405"/>
            </a:xfrm>
            <a:custGeom>
              <a:avLst/>
              <a:gdLst/>
              <a:ahLst/>
              <a:cxnLst/>
              <a:rect r="r" b="b" t="t" l="l"/>
              <a:pathLst>
                <a:path h="14462405" w="15152415">
                  <a:moveTo>
                    <a:pt x="7576208" y="11570"/>
                  </a:moveTo>
                  <a:cubicBezTo>
                    <a:pt x="4989189" y="0"/>
                    <a:pt x="2593721" y="1373519"/>
                    <a:pt x="1296860" y="3612034"/>
                  </a:cubicBezTo>
                  <a:cubicBezTo>
                    <a:pt x="0" y="5850548"/>
                    <a:pt x="0" y="8611857"/>
                    <a:pt x="1296860" y="10850372"/>
                  </a:cubicBezTo>
                  <a:cubicBezTo>
                    <a:pt x="2593721" y="13088886"/>
                    <a:pt x="4989189" y="14462405"/>
                    <a:pt x="7576208" y="14450835"/>
                  </a:cubicBezTo>
                  <a:cubicBezTo>
                    <a:pt x="10163226" y="14462405"/>
                    <a:pt x="12558694" y="13088886"/>
                    <a:pt x="13855555" y="10850372"/>
                  </a:cubicBezTo>
                  <a:cubicBezTo>
                    <a:pt x="15152416" y="8611857"/>
                    <a:pt x="15152416" y="5850548"/>
                    <a:pt x="13855555" y="3612034"/>
                  </a:cubicBezTo>
                  <a:cubicBezTo>
                    <a:pt x="12558694" y="1373519"/>
                    <a:pt x="10163226" y="0"/>
                    <a:pt x="7576208" y="11570"/>
                  </a:cubicBezTo>
                  <a:close/>
                </a:path>
              </a:pathLst>
            </a:custGeom>
            <a:solidFill>
              <a:srgbClr val="FFFFFF"/>
            </a:solidFill>
          </p:spPr>
        </p:sp>
        <p:sp>
          <p:nvSpPr>
            <p:cNvPr name="Freeform 7" id="7"/>
            <p:cNvSpPr/>
            <p:nvPr/>
          </p:nvSpPr>
          <p:spPr>
            <a:xfrm flipH="false" flipV="false" rot="0">
              <a:off x="223301" y="551024"/>
              <a:ext cx="14393427" cy="13737979"/>
            </a:xfrm>
            <a:custGeom>
              <a:avLst/>
              <a:gdLst/>
              <a:ahLst/>
              <a:cxnLst/>
              <a:rect r="r" b="b" t="t" l="l"/>
              <a:pathLst>
                <a:path h="13737979" w="14393427">
                  <a:moveTo>
                    <a:pt x="7196714" y="10990"/>
                  </a:moveTo>
                  <a:cubicBezTo>
                    <a:pt x="4739280" y="0"/>
                    <a:pt x="2463801" y="1304719"/>
                    <a:pt x="1231900" y="3431106"/>
                  </a:cubicBezTo>
                  <a:cubicBezTo>
                    <a:pt x="0" y="5557493"/>
                    <a:pt x="0" y="8180487"/>
                    <a:pt x="1231900" y="10306874"/>
                  </a:cubicBezTo>
                  <a:cubicBezTo>
                    <a:pt x="2463801" y="12433261"/>
                    <a:pt x="4739280" y="13737980"/>
                    <a:pt x="7196714" y="13726990"/>
                  </a:cubicBezTo>
                  <a:cubicBezTo>
                    <a:pt x="9654147" y="13737980"/>
                    <a:pt x="11929626" y="12433261"/>
                    <a:pt x="13161527" y="10306874"/>
                  </a:cubicBezTo>
                  <a:cubicBezTo>
                    <a:pt x="14393427" y="8180487"/>
                    <a:pt x="14393427" y="5557493"/>
                    <a:pt x="13161527" y="3431106"/>
                  </a:cubicBezTo>
                  <a:cubicBezTo>
                    <a:pt x="11929626" y="1304719"/>
                    <a:pt x="9654147" y="0"/>
                    <a:pt x="7196714" y="10990"/>
                  </a:cubicBezTo>
                  <a:close/>
                </a:path>
              </a:pathLst>
            </a:custGeom>
            <a:blipFill>
              <a:blip r:embed="rId5"/>
              <a:stretch>
                <a:fillRect l="-25946" t="0" r="-25946" b="0"/>
              </a:stretch>
            </a:blipFill>
          </p:spPr>
        </p:sp>
      </p:grpSp>
      <p:sp>
        <p:nvSpPr>
          <p:cNvPr name="TextBox 8" id="8"/>
          <p:cNvSpPr txBox="true"/>
          <p:nvPr/>
        </p:nvSpPr>
        <p:spPr>
          <a:xfrm rot="0">
            <a:off x="596762" y="2801725"/>
            <a:ext cx="11355554" cy="1076325"/>
          </a:xfrm>
          <a:prstGeom prst="rect">
            <a:avLst/>
          </a:prstGeom>
        </p:spPr>
        <p:txBody>
          <a:bodyPr anchor="t" rtlCol="false" tIns="0" lIns="0" bIns="0" rIns="0">
            <a:spAutoFit/>
          </a:bodyPr>
          <a:lstStyle/>
          <a:p>
            <a:pPr algn="l">
              <a:lnSpc>
                <a:spcPts val="8449"/>
              </a:lnSpc>
            </a:pPr>
            <a:r>
              <a:rPr lang="en-US" sz="7041" b="true">
                <a:solidFill>
                  <a:srgbClr val="FFFBFB"/>
                </a:solidFill>
                <a:latin typeface="Now Bold"/>
                <a:ea typeface="Now Bold"/>
                <a:cs typeface="Now Bold"/>
                <a:sym typeface="Now Bold"/>
              </a:rPr>
              <a:t>PINEGROVE </a:t>
            </a:r>
            <a:r>
              <a:rPr lang="en-US" sz="7041" b="true">
                <a:solidFill>
                  <a:srgbClr val="56AEFF"/>
                </a:solidFill>
                <a:latin typeface="Now Bold"/>
                <a:ea typeface="Now Bold"/>
                <a:cs typeface="Now Bold"/>
                <a:sym typeface="Now Bold"/>
              </a:rPr>
              <a:t>SCHOOL</a:t>
            </a:r>
          </a:p>
        </p:txBody>
      </p:sp>
      <p:sp>
        <p:nvSpPr>
          <p:cNvPr name="TextBox 9" id="9"/>
          <p:cNvSpPr txBox="true"/>
          <p:nvPr/>
        </p:nvSpPr>
        <p:spPr>
          <a:xfrm rot="0">
            <a:off x="596762" y="6675879"/>
            <a:ext cx="10030248" cy="1249020"/>
          </a:xfrm>
          <a:prstGeom prst="rect">
            <a:avLst/>
          </a:prstGeom>
        </p:spPr>
        <p:txBody>
          <a:bodyPr anchor="t" rtlCol="false" tIns="0" lIns="0" bIns="0" rIns="0">
            <a:spAutoFit/>
          </a:bodyPr>
          <a:lstStyle/>
          <a:p>
            <a:pPr algn="just">
              <a:lnSpc>
                <a:spcPts val="5099"/>
              </a:lnSpc>
            </a:pPr>
            <a:r>
              <a:rPr lang="en-US" sz="3695" b="true">
                <a:solidFill>
                  <a:srgbClr val="4BD1FB"/>
                </a:solidFill>
                <a:latin typeface="DM Sans Bold"/>
                <a:ea typeface="DM Sans Bold"/>
                <a:cs typeface="DM Sans Bold"/>
                <a:sym typeface="DM Sans Bold"/>
              </a:rPr>
              <a:t>Website:-</a:t>
            </a:r>
          </a:p>
          <a:p>
            <a:pPr algn="just" marL="0" indent="0" lvl="0">
              <a:lnSpc>
                <a:spcPts val="5099"/>
              </a:lnSpc>
              <a:spcBef>
                <a:spcPct val="0"/>
              </a:spcBef>
            </a:pPr>
            <a:r>
              <a:rPr lang="en-US" b="true" sz="3695">
                <a:solidFill>
                  <a:srgbClr val="FFFBFB"/>
                </a:solidFill>
                <a:latin typeface="DM Sans Bold"/>
                <a:ea typeface="DM Sans Bold"/>
                <a:cs typeface="DM Sans Bold"/>
                <a:sym typeface="DM Sans Bold"/>
              </a:rPr>
              <a:t>https://pinegrove.in/location.aspx</a:t>
            </a:r>
          </a:p>
        </p:txBody>
      </p:sp>
      <p:sp>
        <p:nvSpPr>
          <p:cNvPr name="TextBox 10" id="10"/>
          <p:cNvSpPr txBox="true"/>
          <p:nvPr/>
        </p:nvSpPr>
        <p:spPr>
          <a:xfrm rot="0">
            <a:off x="596762" y="4154805"/>
            <a:ext cx="10752535" cy="1872615"/>
          </a:xfrm>
          <a:prstGeom prst="rect">
            <a:avLst/>
          </a:prstGeom>
        </p:spPr>
        <p:txBody>
          <a:bodyPr anchor="t" rtlCol="false" tIns="0" lIns="0" bIns="0" rIns="0">
            <a:spAutoFit/>
          </a:bodyPr>
          <a:lstStyle/>
          <a:p>
            <a:pPr algn="l">
              <a:lnSpc>
                <a:spcPts val="7559"/>
              </a:lnSpc>
            </a:pPr>
            <a:r>
              <a:rPr lang="en-US" sz="5399" b="true">
                <a:solidFill>
                  <a:srgbClr val="FFFC00"/>
                </a:solidFill>
                <a:latin typeface="Canva Sans Bold"/>
                <a:ea typeface="Canva Sans Bold"/>
                <a:cs typeface="Canva Sans Bold"/>
                <a:sym typeface="Canva Sans Bold"/>
              </a:rPr>
              <a:t>Boarding schools in Solan </a:t>
            </a:r>
            <a:r>
              <a:rPr lang="en-US" sz="5399" b="true">
                <a:solidFill>
                  <a:srgbClr val="FFFBFB"/>
                </a:solidFill>
                <a:latin typeface="Canva Sans Bold"/>
                <a:ea typeface="Canva Sans Bold"/>
                <a:cs typeface="Canva Sans Bold"/>
                <a:sym typeface="Canva Sans Bold"/>
              </a:rPr>
              <a:t>Himachal Pradesh</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051D40"/>
        </a:solidFill>
      </p:bgPr>
    </p:bg>
    <p:spTree>
      <p:nvGrpSpPr>
        <p:cNvPr id="1" name=""/>
        <p:cNvGrpSpPr/>
        <p:nvPr/>
      </p:nvGrpSpPr>
      <p:grpSpPr>
        <a:xfrm>
          <a:off x="0" y="0"/>
          <a:ext cx="0" cy="0"/>
          <a:chOff x="0" y="0"/>
          <a:chExt cx="0" cy="0"/>
        </a:xfrm>
      </p:grpSpPr>
      <p:grpSp>
        <p:nvGrpSpPr>
          <p:cNvPr name="Group 2" id="2"/>
          <p:cNvGrpSpPr>
            <a:grpSpLocks noChangeAspect="true"/>
          </p:cNvGrpSpPr>
          <p:nvPr/>
        </p:nvGrpSpPr>
        <p:grpSpPr>
          <a:xfrm rot="0">
            <a:off x="10980047" y="113326"/>
            <a:ext cx="8958965" cy="9313047"/>
            <a:chOff x="0" y="0"/>
            <a:chExt cx="6108573" cy="6350000"/>
          </a:xfrm>
        </p:grpSpPr>
        <p:sp>
          <p:nvSpPr>
            <p:cNvPr name="Freeform 3" id="3"/>
            <p:cNvSpPr/>
            <p:nvPr/>
          </p:nvSpPr>
          <p:spPr>
            <a:xfrm flipH="false" flipV="false" rot="0">
              <a:off x="0" y="0"/>
              <a:ext cx="6108573" cy="6350000"/>
            </a:xfrm>
            <a:custGeom>
              <a:avLst/>
              <a:gdLst/>
              <a:ahLst/>
              <a:cxnLst/>
              <a:rect r="r" b="b" t="t" l="l"/>
              <a:pathLst>
                <a:path h="6350000" w="6108573">
                  <a:moveTo>
                    <a:pt x="6108573" y="0"/>
                  </a:moveTo>
                  <a:lnTo>
                    <a:pt x="6108573" y="3295396"/>
                  </a:lnTo>
                  <a:cubicBezTo>
                    <a:pt x="6108573" y="4982464"/>
                    <a:pt x="4741164" y="6350000"/>
                    <a:pt x="3054350" y="6350000"/>
                  </a:cubicBezTo>
                  <a:cubicBezTo>
                    <a:pt x="1367536" y="6350000"/>
                    <a:pt x="0" y="4982464"/>
                    <a:pt x="0" y="3295523"/>
                  </a:cubicBezTo>
                  <a:lnTo>
                    <a:pt x="0" y="0"/>
                  </a:lnTo>
                  <a:lnTo>
                    <a:pt x="6108573" y="0"/>
                  </a:lnTo>
                  <a:close/>
                </a:path>
              </a:pathLst>
            </a:custGeom>
            <a:blipFill>
              <a:blip r:embed="rId2"/>
              <a:stretch>
                <a:fillRect l="-65502" t="0" r="-65502" b="0"/>
              </a:stretch>
            </a:blipFill>
          </p:spPr>
        </p:sp>
      </p:grpSp>
      <p:sp>
        <p:nvSpPr>
          <p:cNvPr name="Freeform 4" id="4"/>
          <p:cNvSpPr/>
          <p:nvPr/>
        </p:nvSpPr>
        <p:spPr>
          <a:xfrm flipH="false" flipV="false" rot="0">
            <a:off x="17259300" y="8127303"/>
            <a:ext cx="1802889" cy="1802889"/>
          </a:xfrm>
          <a:custGeom>
            <a:avLst/>
            <a:gdLst/>
            <a:ahLst/>
            <a:cxnLst/>
            <a:rect r="r" b="b" t="t" l="l"/>
            <a:pathLst>
              <a:path h="1802889" w="1802889">
                <a:moveTo>
                  <a:pt x="0" y="0"/>
                </a:moveTo>
                <a:lnTo>
                  <a:pt x="1802889" y="0"/>
                </a:lnTo>
                <a:lnTo>
                  <a:pt x="1802889" y="1802889"/>
                </a:lnTo>
                <a:lnTo>
                  <a:pt x="0" y="1802889"/>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0">
            <a:off x="9833387" y="-1033334"/>
            <a:ext cx="2293320" cy="2293320"/>
          </a:xfrm>
          <a:custGeom>
            <a:avLst/>
            <a:gdLst/>
            <a:ahLst/>
            <a:cxnLst/>
            <a:rect r="r" b="b" t="t" l="l"/>
            <a:pathLst>
              <a:path h="2293320" w="2293320">
                <a:moveTo>
                  <a:pt x="0" y="0"/>
                </a:moveTo>
                <a:lnTo>
                  <a:pt x="2293320" y="0"/>
                </a:lnTo>
                <a:lnTo>
                  <a:pt x="2293320" y="2293319"/>
                </a:lnTo>
                <a:lnTo>
                  <a:pt x="0" y="2293319"/>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6" id="6"/>
          <p:cNvGrpSpPr/>
          <p:nvPr/>
        </p:nvGrpSpPr>
        <p:grpSpPr>
          <a:xfrm rot="0">
            <a:off x="-2323514" y="-54747"/>
            <a:ext cx="2760734" cy="10341747"/>
            <a:chOff x="0" y="0"/>
            <a:chExt cx="727107" cy="2723752"/>
          </a:xfrm>
        </p:grpSpPr>
        <p:sp>
          <p:nvSpPr>
            <p:cNvPr name="Freeform 7" id="7"/>
            <p:cNvSpPr/>
            <p:nvPr/>
          </p:nvSpPr>
          <p:spPr>
            <a:xfrm flipH="false" flipV="false" rot="0">
              <a:off x="0" y="0"/>
              <a:ext cx="727107" cy="2723752"/>
            </a:xfrm>
            <a:custGeom>
              <a:avLst/>
              <a:gdLst/>
              <a:ahLst/>
              <a:cxnLst/>
              <a:rect r="r" b="b" t="t" l="l"/>
              <a:pathLst>
                <a:path h="2723752" w="727107">
                  <a:moveTo>
                    <a:pt x="0" y="0"/>
                  </a:moveTo>
                  <a:lnTo>
                    <a:pt x="727107" y="0"/>
                  </a:lnTo>
                  <a:lnTo>
                    <a:pt x="727107" y="2723752"/>
                  </a:lnTo>
                  <a:lnTo>
                    <a:pt x="0" y="2723752"/>
                  </a:lnTo>
                  <a:close/>
                </a:path>
              </a:pathLst>
            </a:custGeom>
            <a:solidFill>
              <a:srgbClr val="145DA0"/>
            </a:solidFill>
          </p:spPr>
        </p:sp>
        <p:sp>
          <p:nvSpPr>
            <p:cNvPr name="TextBox 8" id="8"/>
            <p:cNvSpPr txBox="true"/>
            <p:nvPr/>
          </p:nvSpPr>
          <p:spPr>
            <a:xfrm>
              <a:off x="0" y="-38100"/>
              <a:ext cx="727107" cy="2761852"/>
            </a:xfrm>
            <a:prstGeom prst="rect">
              <a:avLst/>
            </a:prstGeom>
          </p:spPr>
          <p:txBody>
            <a:bodyPr anchor="ctr" rtlCol="false" tIns="50800" lIns="50800" bIns="50800" rIns="50800"/>
            <a:lstStyle/>
            <a:p>
              <a:pPr algn="ctr">
                <a:lnSpc>
                  <a:spcPts val="2605"/>
                </a:lnSpc>
              </a:pPr>
            </a:p>
          </p:txBody>
        </p:sp>
      </p:grpSp>
      <p:sp>
        <p:nvSpPr>
          <p:cNvPr name="Freeform 9" id="9"/>
          <p:cNvSpPr/>
          <p:nvPr/>
        </p:nvSpPr>
        <p:spPr>
          <a:xfrm flipH="false" flipV="false" rot="0">
            <a:off x="690616" y="428848"/>
            <a:ext cx="5273425" cy="1199704"/>
          </a:xfrm>
          <a:custGeom>
            <a:avLst/>
            <a:gdLst/>
            <a:ahLst/>
            <a:cxnLst/>
            <a:rect r="r" b="b" t="t" l="l"/>
            <a:pathLst>
              <a:path h="1199704" w="5273425">
                <a:moveTo>
                  <a:pt x="0" y="0"/>
                </a:moveTo>
                <a:lnTo>
                  <a:pt x="5273425" y="0"/>
                </a:lnTo>
                <a:lnTo>
                  <a:pt x="5273425" y="1199704"/>
                </a:lnTo>
                <a:lnTo>
                  <a:pt x="0" y="1199704"/>
                </a:lnTo>
                <a:lnTo>
                  <a:pt x="0" y="0"/>
                </a:lnTo>
                <a:close/>
              </a:path>
            </a:pathLst>
          </a:custGeom>
          <a:blipFill>
            <a:blip r:embed="rId5"/>
            <a:stretch>
              <a:fillRect l="0" t="0" r="0" b="0"/>
            </a:stretch>
          </a:blipFill>
        </p:spPr>
      </p:sp>
      <p:sp>
        <p:nvSpPr>
          <p:cNvPr name="TextBox 10" id="10"/>
          <p:cNvSpPr txBox="true"/>
          <p:nvPr/>
        </p:nvSpPr>
        <p:spPr>
          <a:xfrm rot="0">
            <a:off x="1028700" y="2272754"/>
            <a:ext cx="6235170" cy="1009650"/>
          </a:xfrm>
          <a:prstGeom prst="rect">
            <a:avLst/>
          </a:prstGeom>
        </p:spPr>
        <p:txBody>
          <a:bodyPr anchor="t" rtlCol="false" tIns="0" lIns="0" bIns="0" rIns="0">
            <a:spAutoFit/>
          </a:bodyPr>
          <a:lstStyle/>
          <a:p>
            <a:pPr algn="l" marL="0" indent="0" lvl="0">
              <a:lnSpc>
                <a:spcPts val="7884"/>
              </a:lnSpc>
              <a:spcBef>
                <a:spcPct val="0"/>
              </a:spcBef>
            </a:pPr>
            <a:r>
              <a:rPr lang="en-US" b="true" sz="6570">
                <a:solidFill>
                  <a:srgbClr val="FFFFFF"/>
                </a:solidFill>
                <a:latin typeface="Now Bold"/>
                <a:ea typeface="Now Bold"/>
                <a:cs typeface="Now Bold"/>
                <a:sym typeface="Now Bold"/>
              </a:rPr>
              <a:t>ABOUT US</a:t>
            </a:r>
          </a:p>
        </p:txBody>
      </p:sp>
      <p:sp>
        <p:nvSpPr>
          <p:cNvPr name="TextBox 11" id="11"/>
          <p:cNvSpPr txBox="true"/>
          <p:nvPr/>
        </p:nvSpPr>
        <p:spPr>
          <a:xfrm rot="0">
            <a:off x="773293" y="3461175"/>
            <a:ext cx="9870682" cy="4439732"/>
          </a:xfrm>
          <a:prstGeom prst="rect">
            <a:avLst/>
          </a:prstGeom>
        </p:spPr>
        <p:txBody>
          <a:bodyPr anchor="t" rtlCol="false" tIns="0" lIns="0" bIns="0" rIns="0">
            <a:spAutoFit/>
          </a:bodyPr>
          <a:lstStyle/>
          <a:p>
            <a:pPr algn="just" marL="0" indent="0" lvl="0">
              <a:lnSpc>
                <a:spcPts val="3959"/>
              </a:lnSpc>
              <a:spcBef>
                <a:spcPct val="0"/>
              </a:spcBef>
            </a:pPr>
            <a:r>
              <a:rPr lang="en-US" sz="2869">
                <a:solidFill>
                  <a:srgbClr val="FFFFFF"/>
                </a:solidFill>
                <a:latin typeface="DM Sans"/>
                <a:ea typeface="DM Sans"/>
                <a:cs typeface="DM Sans"/>
                <a:sym typeface="DM Sans"/>
              </a:rPr>
              <a:t>Pinegrove School is among the best residential schools in India, renowned for its commitment to holistic education and excellence. Established in 1991, it is a co-educational, English-medium school affiliated with the CBSE board. Located in the picturesque Solan district of Himachal Pradesh, Pinegrove operates across two campuses: Dharampur and Subathu. These campuses are set amidst the serene Shimla Hills, providing an ideal learning environment</a:t>
            </a:r>
          </a:p>
        </p:txBody>
      </p:sp>
      <p:sp>
        <p:nvSpPr>
          <p:cNvPr name="TextBox 12" id="12"/>
          <p:cNvSpPr txBox="true"/>
          <p:nvPr/>
        </p:nvSpPr>
        <p:spPr>
          <a:xfrm rot="0">
            <a:off x="1028700" y="8070153"/>
            <a:ext cx="9951347" cy="1249020"/>
          </a:xfrm>
          <a:prstGeom prst="rect">
            <a:avLst/>
          </a:prstGeom>
        </p:spPr>
        <p:txBody>
          <a:bodyPr anchor="t" rtlCol="false" tIns="0" lIns="0" bIns="0" rIns="0">
            <a:spAutoFit/>
          </a:bodyPr>
          <a:lstStyle/>
          <a:p>
            <a:pPr algn="l">
              <a:lnSpc>
                <a:spcPts val="5099"/>
              </a:lnSpc>
            </a:pPr>
            <a:r>
              <a:rPr lang="en-US" sz="3695" b="true">
                <a:solidFill>
                  <a:srgbClr val="4BD1FB"/>
                </a:solidFill>
                <a:latin typeface="DM Sans Bold"/>
                <a:ea typeface="DM Sans Bold"/>
                <a:cs typeface="DM Sans Bold"/>
                <a:sym typeface="DM Sans Bold"/>
              </a:rPr>
              <a:t>Website:-</a:t>
            </a:r>
          </a:p>
          <a:p>
            <a:pPr algn="l" marL="0" indent="0" lvl="0">
              <a:lnSpc>
                <a:spcPts val="5099"/>
              </a:lnSpc>
              <a:spcBef>
                <a:spcPct val="0"/>
              </a:spcBef>
            </a:pPr>
            <a:r>
              <a:rPr lang="en-US" b="true" sz="3695">
                <a:solidFill>
                  <a:srgbClr val="FFFFFF"/>
                </a:solidFill>
                <a:latin typeface="DM Sans Bold"/>
                <a:ea typeface="DM Sans Bold"/>
                <a:cs typeface="DM Sans Bold"/>
                <a:sym typeface="DM Sans Bold"/>
              </a:rPr>
              <a:t>https://pinegrove.in/location.aspx</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051D40"/>
        </a:solidFill>
      </p:bgPr>
    </p:bg>
    <p:spTree>
      <p:nvGrpSpPr>
        <p:cNvPr id="1" name=""/>
        <p:cNvGrpSpPr/>
        <p:nvPr/>
      </p:nvGrpSpPr>
      <p:grpSpPr>
        <a:xfrm>
          <a:off x="0" y="0"/>
          <a:ext cx="0" cy="0"/>
          <a:chOff x="0" y="0"/>
          <a:chExt cx="0" cy="0"/>
        </a:xfrm>
      </p:grpSpPr>
      <p:sp>
        <p:nvSpPr>
          <p:cNvPr name="Freeform 2" id="2"/>
          <p:cNvSpPr/>
          <p:nvPr/>
        </p:nvSpPr>
        <p:spPr>
          <a:xfrm flipH="false" flipV="false" rot="0">
            <a:off x="596762" y="225738"/>
            <a:ext cx="9297808" cy="2115251"/>
          </a:xfrm>
          <a:custGeom>
            <a:avLst/>
            <a:gdLst/>
            <a:ahLst/>
            <a:cxnLst/>
            <a:rect r="r" b="b" t="t" l="l"/>
            <a:pathLst>
              <a:path h="2115251" w="9297808">
                <a:moveTo>
                  <a:pt x="0" y="0"/>
                </a:moveTo>
                <a:lnTo>
                  <a:pt x="9297808" y="0"/>
                </a:lnTo>
                <a:lnTo>
                  <a:pt x="9297808" y="2115252"/>
                </a:lnTo>
                <a:lnTo>
                  <a:pt x="0" y="2115252"/>
                </a:lnTo>
                <a:lnTo>
                  <a:pt x="0" y="0"/>
                </a:lnTo>
                <a:close/>
              </a:path>
            </a:pathLst>
          </a:custGeom>
          <a:blipFill>
            <a:blip r:embed="rId2"/>
            <a:stretch>
              <a:fillRect l="0" t="0" r="0" b="0"/>
            </a:stretch>
          </a:blipFill>
        </p:spPr>
      </p:sp>
      <p:grpSp>
        <p:nvGrpSpPr>
          <p:cNvPr name="Group 3" id="3"/>
          <p:cNvGrpSpPr>
            <a:grpSpLocks noChangeAspect="true"/>
          </p:cNvGrpSpPr>
          <p:nvPr/>
        </p:nvGrpSpPr>
        <p:grpSpPr>
          <a:xfrm rot="0">
            <a:off x="11417260" y="158746"/>
            <a:ext cx="6712453" cy="6712453"/>
            <a:chOff x="0" y="0"/>
            <a:chExt cx="14840029" cy="14840029"/>
          </a:xfrm>
        </p:grpSpPr>
        <p:sp>
          <p:nvSpPr>
            <p:cNvPr name="Freeform 4" id="4"/>
            <p:cNvSpPr/>
            <p:nvPr/>
          </p:nvSpPr>
          <p:spPr>
            <a:xfrm flipH="false" flipV="false" rot="0">
              <a:off x="-366471" y="-11891"/>
              <a:ext cx="15572971" cy="14863810"/>
            </a:xfrm>
            <a:custGeom>
              <a:avLst/>
              <a:gdLst/>
              <a:ahLst/>
              <a:cxnLst/>
              <a:rect r="r" b="b" t="t" l="l"/>
              <a:pathLst>
                <a:path h="14863810" w="15572971">
                  <a:moveTo>
                    <a:pt x="7786486" y="11891"/>
                  </a:moveTo>
                  <a:cubicBezTo>
                    <a:pt x="5127664" y="0"/>
                    <a:pt x="2665709" y="1411641"/>
                    <a:pt x="1332855" y="3712286"/>
                  </a:cubicBezTo>
                  <a:cubicBezTo>
                    <a:pt x="0" y="6012931"/>
                    <a:pt x="0" y="8850880"/>
                    <a:pt x="1332855" y="11151525"/>
                  </a:cubicBezTo>
                  <a:cubicBezTo>
                    <a:pt x="2665709" y="13452170"/>
                    <a:pt x="5127664" y="14863811"/>
                    <a:pt x="7786486" y="14851920"/>
                  </a:cubicBezTo>
                  <a:cubicBezTo>
                    <a:pt x="10445306" y="14863811"/>
                    <a:pt x="12907262" y="13452170"/>
                    <a:pt x="14240117" y="11151525"/>
                  </a:cubicBezTo>
                  <a:cubicBezTo>
                    <a:pt x="15572971" y="8850880"/>
                    <a:pt x="15572971" y="6012931"/>
                    <a:pt x="14240117" y="3712286"/>
                  </a:cubicBezTo>
                  <a:cubicBezTo>
                    <a:pt x="12907262" y="1411641"/>
                    <a:pt x="10445306" y="0"/>
                    <a:pt x="7786486" y="11891"/>
                  </a:cubicBezTo>
                  <a:close/>
                </a:path>
              </a:pathLst>
            </a:custGeom>
            <a:solidFill>
              <a:srgbClr val="FFFBFB"/>
            </a:solidFill>
          </p:spPr>
        </p:sp>
        <p:sp>
          <p:nvSpPr>
            <p:cNvPr name="Freeform 5" id="5"/>
            <p:cNvSpPr/>
            <p:nvPr/>
          </p:nvSpPr>
          <p:spPr>
            <a:xfrm flipH="false" flipV="false" rot="0">
              <a:off x="-156193" y="188812"/>
              <a:ext cx="15152415" cy="14462405"/>
            </a:xfrm>
            <a:custGeom>
              <a:avLst/>
              <a:gdLst/>
              <a:ahLst/>
              <a:cxnLst/>
              <a:rect r="r" b="b" t="t" l="l"/>
              <a:pathLst>
                <a:path h="14462405" w="15152415">
                  <a:moveTo>
                    <a:pt x="7576208" y="11570"/>
                  </a:moveTo>
                  <a:cubicBezTo>
                    <a:pt x="4989189" y="0"/>
                    <a:pt x="2593721" y="1373519"/>
                    <a:pt x="1296860" y="3612034"/>
                  </a:cubicBezTo>
                  <a:cubicBezTo>
                    <a:pt x="0" y="5850548"/>
                    <a:pt x="0" y="8611857"/>
                    <a:pt x="1296860" y="10850372"/>
                  </a:cubicBezTo>
                  <a:cubicBezTo>
                    <a:pt x="2593721" y="13088886"/>
                    <a:pt x="4989189" y="14462405"/>
                    <a:pt x="7576208" y="14450835"/>
                  </a:cubicBezTo>
                  <a:cubicBezTo>
                    <a:pt x="10163226" y="14462405"/>
                    <a:pt x="12558694" y="13088886"/>
                    <a:pt x="13855555" y="10850372"/>
                  </a:cubicBezTo>
                  <a:cubicBezTo>
                    <a:pt x="15152416" y="8611857"/>
                    <a:pt x="15152416" y="5850548"/>
                    <a:pt x="13855555" y="3612034"/>
                  </a:cubicBezTo>
                  <a:cubicBezTo>
                    <a:pt x="12558694" y="1373519"/>
                    <a:pt x="10163226" y="0"/>
                    <a:pt x="7576208" y="11570"/>
                  </a:cubicBezTo>
                  <a:close/>
                </a:path>
              </a:pathLst>
            </a:custGeom>
            <a:solidFill>
              <a:srgbClr val="FFFFFF"/>
            </a:solidFill>
          </p:spPr>
        </p:sp>
        <p:sp>
          <p:nvSpPr>
            <p:cNvPr name="Freeform 6" id="6"/>
            <p:cNvSpPr/>
            <p:nvPr/>
          </p:nvSpPr>
          <p:spPr>
            <a:xfrm flipH="false" flipV="false" rot="0">
              <a:off x="223301" y="551024"/>
              <a:ext cx="14393427" cy="13737979"/>
            </a:xfrm>
            <a:custGeom>
              <a:avLst/>
              <a:gdLst/>
              <a:ahLst/>
              <a:cxnLst/>
              <a:rect r="r" b="b" t="t" l="l"/>
              <a:pathLst>
                <a:path h="13737979" w="14393427">
                  <a:moveTo>
                    <a:pt x="7196714" y="10990"/>
                  </a:moveTo>
                  <a:cubicBezTo>
                    <a:pt x="4739280" y="0"/>
                    <a:pt x="2463801" y="1304719"/>
                    <a:pt x="1231900" y="3431106"/>
                  </a:cubicBezTo>
                  <a:cubicBezTo>
                    <a:pt x="0" y="5557493"/>
                    <a:pt x="0" y="8180487"/>
                    <a:pt x="1231900" y="10306874"/>
                  </a:cubicBezTo>
                  <a:cubicBezTo>
                    <a:pt x="2463801" y="12433261"/>
                    <a:pt x="4739280" y="13737980"/>
                    <a:pt x="7196714" y="13726990"/>
                  </a:cubicBezTo>
                  <a:cubicBezTo>
                    <a:pt x="9654147" y="13737980"/>
                    <a:pt x="11929626" y="12433261"/>
                    <a:pt x="13161527" y="10306874"/>
                  </a:cubicBezTo>
                  <a:cubicBezTo>
                    <a:pt x="14393427" y="8180487"/>
                    <a:pt x="14393427" y="5557493"/>
                    <a:pt x="13161527" y="3431106"/>
                  </a:cubicBezTo>
                  <a:cubicBezTo>
                    <a:pt x="11929626" y="1304719"/>
                    <a:pt x="9654147" y="0"/>
                    <a:pt x="7196714" y="10990"/>
                  </a:cubicBezTo>
                  <a:close/>
                </a:path>
              </a:pathLst>
            </a:custGeom>
            <a:blipFill>
              <a:blip r:embed="rId3"/>
              <a:stretch>
                <a:fillRect l="-25946" t="0" r="-25946" b="0"/>
              </a:stretch>
            </a:blipFill>
          </p:spPr>
        </p:sp>
      </p:grpSp>
      <p:grpSp>
        <p:nvGrpSpPr>
          <p:cNvPr name="Group 7" id="7"/>
          <p:cNvGrpSpPr/>
          <p:nvPr/>
        </p:nvGrpSpPr>
        <p:grpSpPr>
          <a:xfrm rot="0">
            <a:off x="16391659" y="8727200"/>
            <a:ext cx="631248" cy="631248"/>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FFFFFF"/>
            </a:solidFill>
          </p:spPr>
        </p:sp>
        <p:sp>
          <p:nvSpPr>
            <p:cNvPr name="TextBox 9" id="9"/>
            <p:cNvSpPr txBox="true"/>
            <p:nvPr/>
          </p:nvSpPr>
          <p:spPr>
            <a:xfrm>
              <a:off x="0" y="165100"/>
              <a:ext cx="711200" cy="444500"/>
            </a:xfrm>
            <a:prstGeom prst="rect">
              <a:avLst/>
            </a:prstGeom>
          </p:spPr>
          <p:txBody>
            <a:bodyPr anchor="ctr" rtlCol="false" tIns="50800" lIns="50800" bIns="50800" rIns="50800"/>
            <a:lstStyle/>
            <a:p>
              <a:pPr algn="ctr">
                <a:lnSpc>
                  <a:spcPts val="2605"/>
                </a:lnSpc>
              </a:pPr>
            </a:p>
          </p:txBody>
        </p:sp>
      </p:grpSp>
      <p:sp>
        <p:nvSpPr>
          <p:cNvPr name="TextBox 10" id="10"/>
          <p:cNvSpPr txBox="true"/>
          <p:nvPr/>
        </p:nvSpPr>
        <p:spPr>
          <a:xfrm rot="0">
            <a:off x="596762" y="4443037"/>
            <a:ext cx="10602835" cy="5213967"/>
          </a:xfrm>
          <a:prstGeom prst="rect">
            <a:avLst/>
          </a:prstGeom>
        </p:spPr>
        <p:txBody>
          <a:bodyPr anchor="t" rtlCol="false" tIns="0" lIns="0" bIns="0" rIns="0">
            <a:spAutoFit/>
          </a:bodyPr>
          <a:lstStyle/>
          <a:p>
            <a:pPr algn="l">
              <a:lnSpc>
                <a:spcPts val="3796"/>
              </a:lnSpc>
              <a:spcBef>
                <a:spcPct val="0"/>
              </a:spcBef>
            </a:pPr>
            <a:r>
              <a:rPr lang="en-US" sz="2750">
                <a:solidFill>
                  <a:srgbClr val="FFFFFF"/>
                </a:solidFill>
                <a:latin typeface="DM Sans"/>
                <a:ea typeface="DM Sans"/>
                <a:cs typeface="DM Sans"/>
                <a:sym typeface="DM Sans"/>
              </a:rPr>
              <a:t>Looking for top boarding schools in Solan, Himachal Pradesh? Pine Grove School offers an exceptional learning environment amidst the serene beauty of the Himalayan foothills. Known for its academic excellence, holistic development programs, and state-of-the-art facilities, Pine Grove School ensures every student receives a well-rounded education. With a focus on discipline, values, and personal growth, our school is the perfect choice for your child’s educational journey. Experience world-class education in a peaceful, nurturing atmosphere. Enroll now and give your child the best foundation for success at Pine Grove School, Solan.</a:t>
            </a:r>
          </a:p>
        </p:txBody>
      </p:sp>
      <p:sp>
        <p:nvSpPr>
          <p:cNvPr name="TextBox 11" id="11"/>
          <p:cNvSpPr txBox="true"/>
          <p:nvPr/>
        </p:nvSpPr>
        <p:spPr>
          <a:xfrm rot="0">
            <a:off x="8888124" y="8705362"/>
            <a:ext cx="10030248" cy="1222731"/>
          </a:xfrm>
          <a:prstGeom prst="rect">
            <a:avLst/>
          </a:prstGeom>
        </p:spPr>
        <p:txBody>
          <a:bodyPr anchor="t" rtlCol="false" tIns="0" lIns="0" bIns="0" rIns="0">
            <a:spAutoFit/>
          </a:bodyPr>
          <a:lstStyle/>
          <a:p>
            <a:pPr algn="ctr">
              <a:lnSpc>
                <a:spcPts val="5099"/>
              </a:lnSpc>
            </a:pPr>
            <a:r>
              <a:rPr lang="en-US" sz="3695" b="true">
                <a:solidFill>
                  <a:srgbClr val="4BD1FB"/>
                </a:solidFill>
                <a:latin typeface="DM Sans Bold"/>
                <a:ea typeface="DM Sans Bold"/>
                <a:cs typeface="DM Sans Bold"/>
                <a:sym typeface="DM Sans Bold"/>
              </a:rPr>
              <a:t>Website:-</a:t>
            </a:r>
          </a:p>
          <a:p>
            <a:pPr algn="ctr" marL="0" indent="0" lvl="0">
              <a:lnSpc>
                <a:spcPts val="4823"/>
              </a:lnSpc>
              <a:spcBef>
                <a:spcPct val="0"/>
              </a:spcBef>
            </a:pPr>
            <a:r>
              <a:rPr lang="en-US" b="true" sz="3495">
                <a:solidFill>
                  <a:srgbClr val="FFFBFB"/>
                </a:solidFill>
                <a:latin typeface="DM Sans Bold"/>
                <a:ea typeface="DM Sans Bold"/>
                <a:cs typeface="DM Sans Bold"/>
                <a:sym typeface="DM Sans Bold"/>
              </a:rPr>
              <a:t>https://pinegrove.in/location.aspx</a:t>
            </a:r>
          </a:p>
        </p:txBody>
      </p:sp>
      <p:sp>
        <p:nvSpPr>
          <p:cNvPr name="TextBox 12" id="12"/>
          <p:cNvSpPr txBox="true"/>
          <p:nvPr/>
        </p:nvSpPr>
        <p:spPr>
          <a:xfrm rot="0">
            <a:off x="596762" y="2642483"/>
            <a:ext cx="9589099" cy="1659255"/>
          </a:xfrm>
          <a:prstGeom prst="rect">
            <a:avLst/>
          </a:prstGeom>
        </p:spPr>
        <p:txBody>
          <a:bodyPr anchor="t" rtlCol="false" tIns="0" lIns="0" bIns="0" rIns="0">
            <a:spAutoFit/>
          </a:bodyPr>
          <a:lstStyle/>
          <a:p>
            <a:pPr algn="l">
              <a:lnSpc>
                <a:spcPts val="6720"/>
              </a:lnSpc>
            </a:pPr>
            <a:r>
              <a:rPr lang="en-US" sz="4800" b="true">
                <a:solidFill>
                  <a:srgbClr val="FFFBFB"/>
                </a:solidFill>
                <a:latin typeface="Canva Sans Bold"/>
                <a:ea typeface="Canva Sans Bold"/>
                <a:cs typeface="Canva Sans Bold"/>
                <a:sym typeface="Canva Sans Bold"/>
              </a:rPr>
              <a:t>Boarding schools in Solan Himachal Pradesh</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051D40"/>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5768306" cy="1312290"/>
          </a:xfrm>
          <a:custGeom>
            <a:avLst/>
            <a:gdLst/>
            <a:ahLst/>
            <a:cxnLst/>
            <a:rect r="r" b="b" t="t" l="l"/>
            <a:pathLst>
              <a:path h="1312290" w="5768306">
                <a:moveTo>
                  <a:pt x="0" y="0"/>
                </a:moveTo>
                <a:lnTo>
                  <a:pt x="5768306" y="0"/>
                </a:lnTo>
                <a:lnTo>
                  <a:pt x="5768306" y="1312290"/>
                </a:lnTo>
                <a:lnTo>
                  <a:pt x="0" y="1312290"/>
                </a:lnTo>
                <a:lnTo>
                  <a:pt x="0" y="0"/>
                </a:lnTo>
                <a:close/>
              </a:path>
            </a:pathLst>
          </a:custGeom>
          <a:blipFill>
            <a:blip r:embed="rId2"/>
            <a:stretch>
              <a:fillRect l="0" t="0" r="0" b="0"/>
            </a:stretch>
          </a:blipFill>
        </p:spPr>
      </p:sp>
      <p:grpSp>
        <p:nvGrpSpPr>
          <p:cNvPr name="Group 3" id="3"/>
          <p:cNvGrpSpPr/>
          <p:nvPr/>
        </p:nvGrpSpPr>
        <p:grpSpPr>
          <a:xfrm rot="0">
            <a:off x="13248409" y="9014114"/>
            <a:ext cx="488373" cy="488373"/>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FFFFFF"/>
            </a:solidFill>
          </p:spPr>
        </p:sp>
        <p:sp>
          <p:nvSpPr>
            <p:cNvPr name="TextBox 5" id="5"/>
            <p:cNvSpPr txBox="true"/>
            <p:nvPr/>
          </p:nvSpPr>
          <p:spPr>
            <a:xfrm>
              <a:off x="0" y="165100"/>
              <a:ext cx="711200" cy="444500"/>
            </a:xfrm>
            <a:prstGeom prst="rect">
              <a:avLst/>
            </a:prstGeom>
          </p:spPr>
          <p:txBody>
            <a:bodyPr anchor="ctr" rtlCol="false" tIns="50800" lIns="50800" bIns="50800" rIns="50800"/>
            <a:lstStyle/>
            <a:p>
              <a:pPr algn="ctr">
                <a:lnSpc>
                  <a:spcPts val="2605"/>
                </a:lnSpc>
              </a:pPr>
            </a:p>
          </p:txBody>
        </p:sp>
      </p:grpSp>
      <p:sp>
        <p:nvSpPr>
          <p:cNvPr name="TextBox 6" id="6"/>
          <p:cNvSpPr txBox="true"/>
          <p:nvPr/>
        </p:nvSpPr>
        <p:spPr>
          <a:xfrm rot="0">
            <a:off x="11139055" y="8956964"/>
            <a:ext cx="10030248" cy="1026897"/>
          </a:xfrm>
          <a:prstGeom prst="rect">
            <a:avLst/>
          </a:prstGeom>
        </p:spPr>
        <p:txBody>
          <a:bodyPr anchor="t" rtlCol="false" tIns="0" lIns="0" bIns="0" rIns="0">
            <a:spAutoFit/>
          </a:bodyPr>
          <a:lstStyle/>
          <a:p>
            <a:pPr algn="l">
              <a:lnSpc>
                <a:spcPts val="4271"/>
              </a:lnSpc>
            </a:pPr>
            <a:r>
              <a:rPr lang="en-US" sz="3095" b="true">
                <a:solidFill>
                  <a:srgbClr val="4BD1FB"/>
                </a:solidFill>
                <a:latin typeface="DM Sans Bold"/>
                <a:ea typeface="DM Sans Bold"/>
                <a:cs typeface="DM Sans Bold"/>
                <a:sym typeface="DM Sans Bold"/>
              </a:rPr>
              <a:t>Website:-</a:t>
            </a:r>
          </a:p>
          <a:p>
            <a:pPr algn="l" marL="0" indent="0" lvl="0">
              <a:lnSpc>
                <a:spcPts val="3995"/>
              </a:lnSpc>
              <a:spcBef>
                <a:spcPct val="0"/>
              </a:spcBef>
            </a:pPr>
            <a:r>
              <a:rPr lang="en-US" b="true" sz="2895">
                <a:solidFill>
                  <a:srgbClr val="FFFBFB"/>
                </a:solidFill>
                <a:latin typeface="DM Sans Bold"/>
                <a:ea typeface="DM Sans Bold"/>
                <a:cs typeface="DM Sans Bold"/>
                <a:sym typeface="DM Sans Bold"/>
              </a:rPr>
              <a:t>https://pinegrove.in/location.aspx</a:t>
            </a:r>
          </a:p>
        </p:txBody>
      </p:sp>
      <p:sp>
        <p:nvSpPr>
          <p:cNvPr name="TextBox 7" id="7"/>
          <p:cNvSpPr txBox="true"/>
          <p:nvPr/>
        </p:nvSpPr>
        <p:spPr>
          <a:xfrm rot="0">
            <a:off x="985134" y="3427730"/>
            <a:ext cx="14291397" cy="4573270"/>
          </a:xfrm>
          <a:prstGeom prst="rect">
            <a:avLst/>
          </a:prstGeom>
        </p:spPr>
        <p:txBody>
          <a:bodyPr anchor="t" rtlCol="false" tIns="0" lIns="0" bIns="0" rIns="0">
            <a:spAutoFit/>
          </a:bodyPr>
          <a:lstStyle/>
          <a:p>
            <a:pPr algn="l" marL="798828" indent="-399414" lvl="1">
              <a:lnSpc>
                <a:spcPts val="5179"/>
              </a:lnSpc>
              <a:buFont typeface="Arial"/>
              <a:buChar char="•"/>
            </a:pPr>
            <a:r>
              <a:rPr lang="en-US" b="true" sz="3699">
                <a:solidFill>
                  <a:srgbClr val="FFFFFF"/>
                </a:solidFill>
                <a:latin typeface="Canva Sans Bold"/>
                <a:ea typeface="Canva Sans Bold"/>
                <a:cs typeface="Canva Sans Bold"/>
                <a:sym typeface="Canva Sans Bold"/>
              </a:rPr>
              <a:t>Well-equipped classrooms with modern technology.</a:t>
            </a:r>
          </a:p>
          <a:p>
            <a:pPr algn="l" marL="798828" indent="-399414" lvl="1">
              <a:lnSpc>
                <a:spcPts val="5179"/>
              </a:lnSpc>
              <a:buFont typeface="Arial"/>
              <a:buChar char="•"/>
            </a:pPr>
            <a:r>
              <a:rPr lang="en-US" b="true" sz="3699">
                <a:solidFill>
                  <a:srgbClr val="FFFFFF"/>
                </a:solidFill>
                <a:latin typeface="Canva Sans Bold"/>
                <a:ea typeface="Canva Sans Bold"/>
                <a:cs typeface="Canva Sans Bold"/>
                <a:sym typeface="Canva Sans Bold"/>
              </a:rPr>
              <a:t>State-of-the-art sports facilities for holistic development.</a:t>
            </a:r>
          </a:p>
          <a:p>
            <a:pPr algn="l" marL="798828" indent="-399414" lvl="1">
              <a:lnSpc>
                <a:spcPts val="5179"/>
              </a:lnSpc>
              <a:buFont typeface="Arial"/>
              <a:buChar char="•"/>
            </a:pPr>
            <a:r>
              <a:rPr lang="en-US" b="true" sz="3699">
                <a:solidFill>
                  <a:srgbClr val="FFFFFF"/>
                </a:solidFill>
                <a:latin typeface="Canva Sans Bold"/>
                <a:ea typeface="Canva Sans Bold"/>
                <a:cs typeface="Canva Sans Bold"/>
                <a:sym typeface="Canva Sans Bold"/>
              </a:rPr>
              <a:t>Comfortable, secure boarding accommodations.</a:t>
            </a:r>
          </a:p>
          <a:p>
            <a:pPr algn="l" marL="798828" indent="-399414" lvl="1">
              <a:lnSpc>
                <a:spcPts val="5179"/>
              </a:lnSpc>
              <a:buFont typeface="Arial"/>
              <a:buChar char="•"/>
            </a:pPr>
            <a:r>
              <a:rPr lang="en-US" b="true" sz="3699">
                <a:solidFill>
                  <a:srgbClr val="FFFFFF"/>
                </a:solidFill>
                <a:latin typeface="Canva Sans Bold"/>
                <a:ea typeface="Canva Sans Bold"/>
                <a:cs typeface="Canva Sans Bold"/>
                <a:sym typeface="Canva Sans Bold"/>
              </a:rPr>
              <a:t>Comprehensive library and research resources.</a:t>
            </a:r>
          </a:p>
          <a:p>
            <a:pPr algn="l" marL="798828" indent="-399414" lvl="1">
              <a:lnSpc>
                <a:spcPts val="5179"/>
              </a:lnSpc>
              <a:buFont typeface="Arial"/>
              <a:buChar char="•"/>
            </a:pPr>
            <a:r>
              <a:rPr lang="en-US" b="true" sz="3699">
                <a:solidFill>
                  <a:srgbClr val="FFFFFF"/>
                </a:solidFill>
                <a:latin typeface="Canva Sans Bold"/>
                <a:ea typeface="Canva Sans Bold"/>
                <a:cs typeface="Canva Sans Bold"/>
                <a:sym typeface="Canva Sans Bold"/>
              </a:rPr>
              <a:t>Dedicated healthcare and counseling support.</a:t>
            </a:r>
          </a:p>
          <a:p>
            <a:pPr algn="l" marL="798828" indent="-399414" lvl="1">
              <a:lnSpc>
                <a:spcPts val="5179"/>
              </a:lnSpc>
              <a:buFont typeface="Arial"/>
              <a:buChar char="•"/>
            </a:pPr>
            <a:r>
              <a:rPr lang="en-US" b="true" sz="3699">
                <a:solidFill>
                  <a:srgbClr val="FFFFFF"/>
                </a:solidFill>
                <a:latin typeface="Canva Sans Bold"/>
                <a:ea typeface="Canva Sans Bold"/>
                <a:cs typeface="Canva Sans Bold"/>
                <a:sym typeface="Canva Sans Bold"/>
              </a:rPr>
              <a:t>Focused extracurricular programs for overall growth.</a:t>
            </a:r>
          </a:p>
          <a:p>
            <a:pPr algn="l">
              <a:lnSpc>
                <a:spcPts val="5179"/>
              </a:lnSpc>
            </a:pPr>
          </a:p>
        </p:txBody>
      </p:sp>
      <p:sp>
        <p:nvSpPr>
          <p:cNvPr name="TextBox 8" id="8"/>
          <p:cNvSpPr txBox="true"/>
          <p:nvPr/>
        </p:nvSpPr>
        <p:spPr>
          <a:xfrm rot="0">
            <a:off x="1111444" y="1831224"/>
            <a:ext cx="15042735" cy="1039472"/>
          </a:xfrm>
          <a:prstGeom prst="rect">
            <a:avLst/>
          </a:prstGeom>
        </p:spPr>
        <p:txBody>
          <a:bodyPr anchor="t" rtlCol="false" tIns="0" lIns="0" bIns="0" rIns="0">
            <a:spAutoFit/>
          </a:bodyPr>
          <a:lstStyle/>
          <a:p>
            <a:pPr algn="l">
              <a:lnSpc>
                <a:spcPts val="8549"/>
              </a:lnSpc>
              <a:spcBef>
                <a:spcPct val="0"/>
              </a:spcBef>
            </a:pPr>
            <a:r>
              <a:rPr lang="en-US" b="true" sz="6195">
                <a:solidFill>
                  <a:srgbClr val="FFFC00"/>
                </a:solidFill>
                <a:latin typeface="DM Sans Bold"/>
                <a:ea typeface="DM Sans Bold"/>
                <a:cs typeface="DM Sans Bold"/>
                <a:sym typeface="DM Sans Bold"/>
              </a:rPr>
              <a:t>FACILITIES AT PINE GROVE SCHOOL</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051D40"/>
        </a:solidFill>
      </p:bgPr>
    </p:bg>
    <p:spTree>
      <p:nvGrpSpPr>
        <p:cNvPr id="1" name=""/>
        <p:cNvGrpSpPr/>
        <p:nvPr/>
      </p:nvGrpSpPr>
      <p:grpSpPr>
        <a:xfrm>
          <a:off x="0" y="0"/>
          <a:ext cx="0" cy="0"/>
          <a:chOff x="0" y="0"/>
          <a:chExt cx="0" cy="0"/>
        </a:xfrm>
      </p:grpSpPr>
      <p:sp>
        <p:nvSpPr>
          <p:cNvPr name="Freeform 2" id="2"/>
          <p:cNvSpPr/>
          <p:nvPr/>
        </p:nvSpPr>
        <p:spPr>
          <a:xfrm flipH="false" flipV="false" rot="0">
            <a:off x="17259300" y="8127303"/>
            <a:ext cx="1802889" cy="1802889"/>
          </a:xfrm>
          <a:custGeom>
            <a:avLst/>
            <a:gdLst/>
            <a:ahLst/>
            <a:cxnLst/>
            <a:rect r="r" b="b" t="t" l="l"/>
            <a:pathLst>
              <a:path h="1802889" w="1802889">
                <a:moveTo>
                  <a:pt x="0" y="0"/>
                </a:moveTo>
                <a:lnTo>
                  <a:pt x="1802889" y="0"/>
                </a:lnTo>
                <a:lnTo>
                  <a:pt x="1802889" y="1802889"/>
                </a:lnTo>
                <a:lnTo>
                  <a:pt x="0" y="180288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833387" y="-1033334"/>
            <a:ext cx="2293320" cy="2293320"/>
          </a:xfrm>
          <a:custGeom>
            <a:avLst/>
            <a:gdLst/>
            <a:ahLst/>
            <a:cxnLst/>
            <a:rect r="r" b="b" t="t" l="l"/>
            <a:pathLst>
              <a:path h="2293320" w="2293320">
                <a:moveTo>
                  <a:pt x="0" y="0"/>
                </a:moveTo>
                <a:lnTo>
                  <a:pt x="2293320" y="0"/>
                </a:lnTo>
                <a:lnTo>
                  <a:pt x="2293320" y="2293319"/>
                </a:lnTo>
                <a:lnTo>
                  <a:pt x="0" y="229331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4" id="4"/>
          <p:cNvGrpSpPr/>
          <p:nvPr/>
        </p:nvGrpSpPr>
        <p:grpSpPr>
          <a:xfrm rot="0">
            <a:off x="-2323514" y="-54747"/>
            <a:ext cx="2760734" cy="10341747"/>
            <a:chOff x="0" y="0"/>
            <a:chExt cx="727107" cy="2723752"/>
          </a:xfrm>
        </p:grpSpPr>
        <p:sp>
          <p:nvSpPr>
            <p:cNvPr name="Freeform 5" id="5"/>
            <p:cNvSpPr/>
            <p:nvPr/>
          </p:nvSpPr>
          <p:spPr>
            <a:xfrm flipH="false" flipV="false" rot="0">
              <a:off x="0" y="0"/>
              <a:ext cx="727107" cy="2723752"/>
            </a:xfrm>
            <a:custGeom>
              <a:avLst/>
              <a:gdLst/>
              <a:ahLst/>
              <a:cxnLst/>
              <a:rect r="r" b="b" t="t" l="l"/>
              <a:pathLst>
                <a:path h="2723752" w="727107">
                  <a:moveTo>
                    <a:pt x="0" y="0"/>
                  </a:moveTo>
                  <a:lnTo>
                    <a:pt x="727107" y="0"/>
                  </a:lnTo>
                  <a:lnTo>
                    <a:pt x="727107" y="2723752"/>
                  </a:lnTo>
                  <a:lnTo>
                    <a:pt x="0" y="2723752"/>
                  </a:lnTo>
                  <a:close/>
                </a:path>
              </a:pathLst>
            </a:custGeom>
            <a:solidFill>
              <a:srgbClr val="145DA0"/>
            </a:solidFill>
          </p:spPr>
        </p:sp>
        <p:sp>
          <p:nvSpPr>
            <p:cNvPr name="TextBox 6" id="6"/>
            <p:cNvSpPr txBox="true"/>
            <p:nvPr/>
          </p:nvSpPr>
          <p:spPr>
            <a:xfrm>
              <a:off x="0" y="-38100"/>
              <a:ext cx="727107" cy="2761852"/>
            </a:xfrm>
            <a:prstGeom prst="rect">
              <a:avLst/>
            </a:prstGeom>
          </p:spPr>
          <p:txBody>
            <a:bodyPr anchor="ctr" rtlCol="false" tIns="50800" lIns="50800" bIns="50800" rIns="50800"/>
            <a:lstStyle/>
            <a:p>
              <a:pPr algn="ctr">
                <a:lnSpc>
                  <a:spcPts val="2605"/>
                </a:lnSpc>
              </a:pPr>
            </a:p>
          </p:txBody>
        </p:sp>
      </p:grpSp>
      <p:sp>
        <p:nvSpPr>
          <p:cNvPr name="Freeform 7" id="7"/>
          <p:cNvSpPr/>
          <p:nvPr/>
        </p:nvSpPr>
        <p:spPr>
          <a:xfrm flipH="false" flipV="false" rot="0">
            <a:off x="690616" y="428848"/>
            <a:ext cx="5273425" cy="1199704"/>
          </a:xfrm>
          <a:custGeom>
            <a:avLst/>
            <a:gdLst/>
            <a:ahLst/>
            <a:cxnLst/>
            <a:rect r="r" b="b" t="t" l="l"/>
            <a:pathLst>
              <a:path h="1199704" w="5273425">
                <a:moveTo>
                  <a:pt x="0" y="0"/>
                </a:moveTo>
                <a:lnTo>
                  <a:pt x="5273425" y="0"/>
                </a:lnTo>
                <a:lnTo>
                  <a:pt x="5273425" y="1199704"/>
                </a:lnTo>
                <a:lnTo>
                  <a:pt x="0" y="1199704"/>
                </a:lnTo>
                <a:lnTo>
                  <a:pt x="0" y="0"/>
                </a:lnTo>
                <a:close/>
              </a:path>
            </a:pathLst>
          </a:custGeom>
          <a:blipFill>
            <a:blip r:embed="rId4"/>
            <a:stretch>
              <a:fillRect l="0" t="0" r="0" b="0"/>
            </a:stretch>
          </a:blipFill>
        </p:spPr>
      </p:sp>
      <p:grpSp>
        <p:nvGrpSpPr>
          <p:cNvPr name="Group 8" id="8"/>
          <p:cNvGrpSpPr/>
          <p:nvPr/>
        </p:nvGrpSpPr>
        <p:grpSpPr>
          <a:xfrm rot="0">
            <a:off x="690616" y="2337597"/>
            <a:ext cx="2778529" cy="2778529"/>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5"/>
              <a:stretch>
                <a:fillRect l="-35664" t="0" r="-35664" b="0"/>
              </a:stretch>
            </a:blipFill>
          </p:spPr>
        </p:sp>
      </p:grpSp>
      <p:grpSp>
        <p:nvGrpSpPr>
          <p:cNvPr name="Group 10" id="10"/>
          <p:cNvGrpSpPr/>
          <p:nvPr/>
        </p:nvGrpSpPr>
        <p:grpSpPr>
          <a:xfrm rot="0">
            <a:off x="3726320" y="2337597"/>
            <a:ext cx="2778529" cy="2778529"/>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6"/>
              <a:stretch>
                <a:fillRect l="-44117" t="0" r="-44117" b="0"/>
              </a:stretch>
            </a:blipFill>
          </p:spPr>
        </p:sp>
      </p:grpSp>
      <p:grpSp>
        <p:nvGrpSpPr>
          <p:cNvPr name="Group 12" id="12"/>
          <p:cNvGrpSpPr/>
          <p:nvPr/>
        </p:nvGrpSpPr>
        <p:grpSpPr>
          <a:xfrm rot="0">
            <a:off x="6831906" y="2337597"/>
            <a:ext cx="2778529" cy="2778529"/>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7"/>
              <a:stretch>
                <a:fillRect l="-10018" t="0" r="-10018" b="0"/>
              </a:stretch>
            </a:blipFill>
          </p:spPr>
        </p:sp>
      </p:grpSp>
      <p:grpSp>
        <p:nvGrpSpPr>
          <p:cNvPr name="Group 14" id="14"/>
          <p:cNvGrpSpPr/>
          <p:nvPr/>
        </p:nvGrpSpPr>
        <p:grpSpPr>
          <a:xfrm rot="0">
            <a:off x="9934285" y="2364971"/>
            <a:ext cx="2778529" cy="2778529"/>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8"/>
              <a:stretch>
                <a:fillRect l="-25000" t="0" r="-25000" b="0"/>
              </a:stretch>
            </a:blipFill>
          </p:spPr>
        </p:sp>
      </p:grpSp>
      <p:grpSp>
        <p:nvGrpSpPr>
          <p:cNvPr name="Group 16" id="16"/>
          <p:cNvGrpSpPr/>
          <p:nvPr/>
        </p:nvGrpSpPr>
        <p:grpSpPr>
          <a:xfrm rot="0">
            <a:off x="13036664" y="2337597"/>
            <a:ext cx="2778529" cy="2778529"/>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9"/>
              <a:stretch>
                <a:fillRect l="-32240" t="0" r="-32240" b="0"/>
              </a:stretch>
            </a:blipFill>
          </p:spPr>
        </p:sp>
      </p:grpSp>
      <p:grpSp>
        <p:nvGrpSpPr>
          <p:cNvPr name="Group 18" id="18"/>
          <p:cNvGrpSpPr/>
          <p:nvPr/>
        </p:nvGrpSpPr>
        <p:grpSpPr>
          <a:xfrm rot="0">
            <a:off x="690616" y="5348774"/>
            <a:ext cx="2778529" cy="2778529"/>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10"/>
              <a:stretch>
                <a:fillRect l="-25073" t="0" r="-25073" b="0"/>
              </a:stretch>
            </a:blipFill>
          </p:spPr>
        </p:sp>
      </p:grpSp>
      <p:grpSp>
        <p:nvGrpSpPr>
          <p:cNvPr name="Group 20" id="20"/>
          <p:cNvGrpSpPr/>
          <p:nvPr/>
        </p:nvGrpSpPr>
        <p:grpSpPr>
          <a:xfrm rot="0">
            <a:off x="3726320" y="5348774"/>
            <a:ext cx="2778529" cy="2778529"/>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11"/>
              <a:stretch>
                <a:fillRect l="-25073" t="0" r="-25073" b="0"/>
              </a:stretch>
            </a:blipFill>
          </p:spPr>
        </p:sp>
      </p:grpSp>
      <p:grpSp>
        <p:nvGrpSpPr>
          <p:cNvPr name="Group 22" id="22"/>
          <p:cNvGrpSpPr/>
          <p:nvPr/>
        </p:nvGrpSpPr>
        <p:grpSpPr>
          <a:xfrm rot="0">
            <a:off x="6831906" y="5348774"/>
            <a:ext cx="2778529" cy="2778529"/>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12"/>
              <a:stretch>
                <a:fillRect l="-25117" t="0" r="-25117" b="0"/>
              </a:stretch>
            </a:blipFill>
          </p:spPr>
        </p:sp>
      </p:grpSp>
      <p:grpSp>
        <p:nvGrpSpPr>
          <p:cNvPr name="Group 24" id="24"/>
          <p:cNvGrpSpPr/>
          <p:nvPr/>
        </p:nvGrpSpPr>
        <p:grpSpPr>
          <a:xfrm rot="0">
            <a:off x="9867610" y="5348774"/>
            <a:ext cx="2778529" cy="2778529"/>
            <a:chOff x="0" y="0"/>
            <a:chExt cx="812800" cy="812800"/>
          </a:xfrm>
        </p:grpSpPr>
        <p:sp>
          <p:nvSpPr>
            <p:cNvPr name="Freeform 25" id="25"/>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13"/>
              <a:stretch>
                <a:fillRect l="-25117" t="0" r="-25117" b="0"/>
              </a:stretch>
            </a:blipFill>
          </p:spPr>
        </p:sp>
      </p:grpSp>
      <p:grpSp>
        <p:nvGrpSpPr>
          <p:cNvPr name="Group 26" id="26"/>
          <p:cNvGrpSpPr/>
          <p:nvPr/>
        </p:nvGrpSpPr>
        <p:grpSpPr>
          <a:xfrm rot="0">
            <a:off x="13036664" y="5348774"/>
            <a:ext cx="2778529" cy="2778529"/>
            <a:chOff x="0" y="0"/>
            <a:chExt cx="812800" cy="812800"/>
          </a:xfrm>
        </p:grpSpPr>
        <p:sp>
          <p:nvSpPr>
            <p:cNvPr name="Freeform 27" id="27"/>
            <p:cNvSpPr/>
            <p:nvPr/>
          </p:nvSpPr>
          <p:spPr>
            <a:xfrm flipH="false" flipV="false" rot="0">
              <a:off x="0" y="0"/>
              <a:ext cx="812800" cy="812800"/>
            </a:xfrm>
            <a:custGeom>
              <a:avLst/>
              <a:gdLst/>
              <a:ahLst/>
              <a:cxnLst/>
              <a:rect r="r" b="b" t="t" l="l"/>
              <a:pathLst>
                <a:path h="812800" w="812800">
                  <a:moveTo>
                    <a:pt x="0" y="0"/>
                  </a:moveTo>
                  <a:lnTo>
                    <a:pt x="812800" y="0"/>
                  </a:lnTo>
                  <a:lnTo>
                    <a:pt x="812800" y="812800"/>
                  </a:lnTo>
                  <a:lnTo>
                    <a:pt x="0" y="812800"/>
                  </a:lnTo>
                  <a:close/>
                </a:path>
              </a:pathLst>
            </a:custGeom>
            <a:blipFill>
              <a:blip r:embed="rId14"/>
              <a:stretch>
                <a:fillRect l="-26685" t="0" r="-23373" b="0"/>
              </a:stretch>
            </a:blipFill>
          </p:spPr>
        </p:sp>
      </p:grpSp>
      <p:sp>
        <p:nvSpPr>
          <p:cNvPr name="TextBox 28" id="28"/>
          <p:cNvSpPr txBox="true"/>
          <p:nvPr/>
        </p:nvSpPr>
        <p:spPr>
          <a:xfrm rot="0">
            <a:off x="1028700" y="8971597"/>
            <a:ext cx="11606412" cy="610845"/>
          </a:xfrm>
          <a:prstGeom prst="rect">
            <a:avLst/>
          </a:prstGeom>
        </p:spPr>
        <p:txBody>
          <a:bodyPr anchor="t" rtlCol="false" tIns="0" lIns="0" bIns="0" rIns="0">
            <a:spAutoFit/>
          </a:bodyPr>
          <a:lstStyle/>
          <a:p>
            <a:pPr algn="l" marL="0" indent="0" lvl="0">
              <a:lnSpc>
                <a:spcPts val="5099"/>
              </a:lnSpc>
              <a:spcBef>
                <a:spcPct val="0"/>
              </a:spcBef>
            </a:pPr>
            <a:r>
              <a:rPr lang="en-US" b="true" sz="3695">
                <a:solidFill>
                  <a:srgbClr val="4BD1FB"/>
                </a:solidFill>
                <a:latin typeface="DM Sans Bold"/>
                <a:ea typeface="DM Sans Bold"/>
                <a:cs typeface="DM Sans Bold"/>
                <a:sym typeface="DM Sans Bold"/>
              </a:rPr>
              <a:t>Website:-</a:t>
            </a:r>
            <a:r>
              <a:rPr lang="en-US" b="true" sz="3695">
                <a:solidFill>
                  <a:srgbClr val="FFFFFF"/>
                </a:solidFill>
                <a:latin typeface="DM Sans Bold"/>
                <a:ea typeface="DM Sans Bold"/>
                <a:cs typeface="DM Sans Bold"/>
                <a:sym typeface="DM Sans Bold"/>
              </a:rPr>
              <a:t>https://pinegrove.in/location.aspx</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051D40"/>
        </a:solidFill>
      </p:bgPr>
    </p:bg>
    <p:spTree>
      <p:nvGrpSpPr>
        <p:cNvPr id="1" name=""/>
        <p:cNvGrpSpPr/>
        <p:nvPr/>
      </p:nvGrpSpPr>
      <p:grpSpPr>
        <a:xfrm>
          <a:off x="0" y="0"/>
          <a:ext cx="0" cy="0"/>
          <a:chOff x="0" y="0"/>
          <a:chExt cx="0" cy="0"/>
        </a:xfrm>
      </p:grpSpPr>
      <p:sp>
        <p:nvSpPr>
          <p:cNvPr name="Freeform 2" id="2"/>
          <p:cNvSpPr/>
          <p:nvPr/>
        </p:nvSpPr>
        <p:spPr>
          <a:xfrm flipH="false" flipV="false" rot="0">
            <a:off x="16683520" y="935794"/>
            <a:ext cx="2651835" cy="2651835"/>
          </a:xfrm>
          <a:custGeom>
            <a:avLst/>
            <a:gdLst/>
            <a:ahLst/>
            <a:cxnLst/>
            <a:rect r="r" b="b" t="t" l="l"/>
            <a:pathLst>
              <a:path h="2651835" w="2651835">
                <a:moveTo>
                  <a:pt x="0" y="0"/>
                </a:moveTo>
                <a:lnTo>
                  <a:pt x="2651835" y="0"/>
                </a:lnTo>
                <a:lnTo>
                  <a:pt x="2651835" y="2651836"/>
                </a:lnTo>
                <a:lnTo>
                  <a:pt x="0" y="2651836"/>
                </a:lnTo>
                <a:lnTo>
                  <a:pt x="0" y="0"/>
                </a:lnTo>
                <a:close/>
              </a:path>
            </a:pathLst>
          </a:custGeom>
          <a:blipFill>
            <a:blip r:embed="rId2">
              <a:alphaModFix amt="20999"/>
              <a:extLst>
                <a:ext uri="{96DAC541-7B7A-43D3-8B79-37D633B846F1}">
                  <asvg:svgBlip xmlns:asvg="http://schemas.microsoft.com/office/drawing/2016/SVG/main" r:embed="rId3"/>
                </a:ext>
              </a:extLst>
            </a:blip>
            <a:stretch>
              <a:fillRect l="0" t="0" r="0" b="0"/>
            </a:stretch>
          </a:blipFill>
        </p:spPr>
      </p:sp>
      <p:grpSp>
        <p:nvGrpSpPr>
          <p:cNvPr name="Group 3" id="3"/>
          <p:cNvGrpSpPr>
            <a:grpSpLocks noChangeAspect="true"/>
          </p:cNvGrpSpPr>
          <p:nvPr/>
        </p:nvGrpSpPr>
        <p:grpSpPr>
          <a:xfrm rot="0">
            <a:off x="10106583" y="2261712"/>
            <a:ext cx="8571076" cy="8571076"/>
            <a:chOff x="0" y="0"/>
            <a:chExt cx="3331210" cy="3331210"/>
          </a:xfrm>
        </p:grpSpPr>
        <p:sp>
          <p:nvSpPr>
            <p:cNvPr name="Freeform 4" id="4"/>
            <p:cNvSpPr/>
            <p:nvPr/>
          </p:nvSpPr>
          <p:spPr>
            <a:xfrm flipH="false" flipV="false" rot="0">
              <a:off x="0" y="0"/>
              <a:ext cx="3331210" cy="3331210"/>
            </a:xfrm>
            <a:custGeom>
              <a:avLst/>
              <a:gdLst/>
              <a:ahLst/>
              <a:cxnLst/>
              <a:rect r="r" b="b" t="t" l="l"/>
              <a:pathLst>
                <a:path h="3331210" w="3331210">
                  <a:moveTo>
                    <a:pt x="3331210" y="3331210"/>
                  </a:moveTo>
                  <a:lnTo>
                    <a:pt x="0" y="3331210"/>
                  </a:lnTo>
                  <a:cubicBezTo>
                    <a:pt x="0" y="1490980"/>
                    <a:pt x="1490980" y="0"/>
                    <a:pt x="3331210" y="0"/>
                  </a:cubicBezTo>
                  <a:lnTo>
                    <a:pt x="3331210" y="3331210"/>
                  </a:lnTo>
                  <a:close/>
                </a:path>
              </a:pathLst>
            </a:custGeom>
            <a:blipFill>
              <a:blip r:embed="rId4"/>
              <a:stretch>
                <a:fillRect l="-26286" t="0" r="-26286" b="0"/>
              </a:stretch>
            </a:blipFill>
          </p:spPr>
        </p:sp>
      </p:grpSp>
      <p:sp>
        <p:nvSpPr>
          <p:cNvPr name="Freeform 5" id="5"/>
          <p:cNvSpPr/>
          <p:nvPr/>
        </p:nvSpPr>
        <p:spPr>
          <a:xfrm flipH="false" flipV="false" rot="0">
            <a:off x="803421" y="4624164"/>
            <a:ext cx="673858" cy="673858"/>
          </a:xfrm>
          <a:custGeom>
            <a:avLst/>
            <a:gdLst/>
            <a:ahLst/>
            <a:cxnLst/>
            <a:rect r="r" b="b" t="t" l="l"/>
            <a:pathLst>
              <a:path h="673858" w="673858">
                <a:moveTo>
                  <a:pt x="0" y="0"/>
                </a:moveTo>
                <a:lnTo>
                  <a:pt x="673857" y="0"/>
                </a:lnTo>
                <a:lnTo>
                  <a:pt x="673857" y="673858"/>
                </a:lnTo>
                <a:lnTo>
                  <a:pt x="0" y="673858"/>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794781" y="5979997"/>
            <a:ext cx="682497" cy="682497"/>
          </a:xfrm>
          <a:custGeom>
            <a:avLst/>
            <a:gdLst/>
            <a:ahLst/>
            <a:cxnLst/>
            <a:rect r="r" b="b" t="t" l="l"/>
            <a:pathLst>
              <a:path h="682497" w="682497">
                <a:moveTo>
                  <a:pt x="0" y="0"/>
                </a:moveTo>
                <a:lnTo>
                  <a:pt x="682497" y="0"/>
                </a:lnTo>
                <a:lnTo>
                  <a:pt x="682497" y="682497"/>
                </a:lnTo>
                <a:lnTo>
                  <a:pt x="0" y="68249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0">
            <a:off x="331515" y="391791"/>
            <a:ext cx="6224162" cy="1415997"/>
          </a:xfrm>
          <a:custGeom>
            <a:avLst/>
            <a:gdLst/>
            <a:ahLst/>
            <a:cxnLst/>
            <a:rect r="r" b="b" t="t" l="l"/>
            <a:pathLst>
              <a:path h="1415997" w="6224162">
                <a:moveTo>
                  <a:pt x="0" y="0"/>
                </a:moveTo>
                <a:lnTo>
                  <a:pt x="6224163" y="0"/>
                </a:lnTo>
                <a:lnTo>
                  <a:pt x="6224163" y="1415997"/>
                </a:lnTo>
                <a:lnTo>
                  <a:pt x="0" y="1415997"/>
                </a:lnTo>
                <a:lnTo>
                  <a:pt x="0" y="0"/>
                </a:lnTo>
                <a:close/>
              </a:path>
            </a:pathLst>
          </a:custGeom>
          <a:blipFill>
            <a:blip r:embed="rId9"/>
            <a:stretch>
              <a:fillRect l="0" t="0" r="0" b="0"/>
            </a:stretch>
          </a:blipFill>
        </p:spPr>
      </p:sp>
      <p:sp>
        <p:nvSpPr>
          <p:cNvPr name="Freeform 8" id="8"/>
          <p:cNvSpPr/>
          <p:nvPr/>
        </p:nvSpPr>
        <p:spPr>
          <a:xfrm flipH="false" flipV="false" rot="0">
            <a:off x="854883" y="7303652"/>
            <a:ext cx="562294" cy="720890"/>
          </a:xfrm>
          <a:custGeom>
            <a:avLst/>
            <a:gdLst/>
            <a:ahLst/>
            <a:cxnLst/>
            <a:rect r="r" b="b" t="t" l="l"/>
            <a:pathLst>
              <a:path h="720890" w="562294">
                <a:moveTo>
                  <a:pt x="0" y="0"/>
                </a:moveTo>
                <a:lnTo>
                  <a:pt x="562294" y="0"/>
                </a:lnTo>
                <a:lnTo>
                  <a:pt x="562294" y="720890"/>
                </a:lnTo>
                <a:lnTo>
                  <a:pt x="0" y="72089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9" id="9"/>
          <p:cNvSpPr txBox="true"/>
          <p:nvPr/>
        </p:nvSpPr>
        <p:spPr>
          <a:xfrm rot="0">
            <a:off x="794781" y="3701804"/>
            <a:ext cx="9364819" cy="617560"/>
          </a:xfrm>
          <a:prstGeom prst="rect">
            <a:avLst/>
          </a:prstGeom>
        </p:spPr>
        <p:txBody>
          <a:bodyPr anchor="t" rtlCol="false" tIns="0" lIns="0" bIns="0" rIns="0">
            <a:spAutoFit/>
          </a:bodyPr>
          <a:lstStyle/>
          <a:p>
            <a:pPr algn="l" marL="0" indent="0" lvl="0">
              <a:lnSpc>
                <a:spcPts val="5099"/>
              </a:lnSpc>
              <a:spcBef>
                <a:spcPct val="0"/>
              </a:spcBef>
            </a:pPr>
            <a:r>
              <a:rPr lang="en-US" b="true" sz="3695">
                <a:solidFill>
                  <a:srgbClr val="4BD1FB"/>
                </a:solidFill>
                <a:latin typeface="DM Sans Bold"/>
                <a:ea typeface="DM Sans Bold"/>
                <a:cs typeface="DM Sans Bold"/>
                <a:sym typeface="DM Sans Bold"/>
              </a:rPr>
              <a:t>Connect with us.</a:t>
            </a:r>
          </a:p>
        </p:txBody>
      </p:sp>
      <p:sp>
        <p:nvSpPr>
          <p:cNvPr name="TextBox 10" id="10"/>
          <p:cNvSpPr txBox="true"/>
          <p:nvPr/>
        </p:nvSpPr>
        <p:spPr>
          <a:xfrm rot="0">
            <a:off x="758728" y="2369763"/>
            <a:ext cx="10434893" cy="1119993"/>
          </a:xfrm>
          <a:prstGeom prst="rect">
            <a:avLst/>
          </a:prstGeom>
        </p:spPr>
        <p:txBody>
          <a:bodyPr anchor="t" rtlCol="false" tIns="0" lIns="0" bIns="0" rIns="0">
            <a:spAutoFit/>
          </a:bodyPr>
          <a:lstStyle/>
          <a:p>
            <a:pPr algn="l" marL="0" indent="0" lvl="0">
              <a:lnSpc>
                <a:spcPts val="9143"/>
              </a:lnSpc>
            </a:pPr>
            <a:r>
              <a:rPr lang="en-US" b="true" sz="6530" spc="398">
                <a:solidFill>
                  <a:srgbClr val="FFFFFF"/>
                </a:solidFill>
                <a:latin typeface="Now Bold"/>
                <a:ea typeface="Now Bold"/>
                <a:cs typeface="Now Bold"/>
                <a:sym typeface="Now Bold"/>
              </a:rPr>
              <a:t>Thank's For Watching</a:t>
            </a:r>
          </a:p>
        </p:txBody>
      </p:sp>
      <p:sp>
        <p:nvSpPr>
          <p:cNvPr name="TextBox 11" id="11"/>
          <p:cNvSpPr txBox="true"/>
          <p:nvPr/>
        </p:nvSpPr>
        <p:spPr>
          <a:xfrm rot="0">
            <a:off x="1640968" y="6103502"/>
            <a:ext cx="6634454" cy="1200150"/>
          </a:xfrm>
          <a:prstGeom prst="rect">
            <a:avLst/>
          </a:prstGeom>
        </p:spPr>
        <p:txBody>
          <a:bodyPr anchor="t" rtlCol="false" tIns="0" lIns="0" bIns="0" rIns="0">
            <a:spAutoFit/>
          </a:bodyPr>
          <a:lstStyle/>
          <a:p>
            <a:pPr algn="l">
              <a:lnSpc>
                <a:spcPts val="3209"/>
              </a:lnSpc>
            </a:pPr>
            <a:r>
              <a:rPr lang="en-US" sz="2674" spc="133" u="sng">
                <a:solidFill>
                  <a:srgbClr val="FFFBFB"/>
                </a:solidFill>
                <a:latin typeface="DM Sans"/>
                <a:ea typeface="DM Sans"/>
                <a:cs typeface="DM Sans"/>
                <a:sym typeface="DM Sans"/>
                <a:hlinkClick r:id="rId12" tooltip="mailto:dharampur@pinegroveschool.com"/>
              </a:rPr>
              <a:t>dharampur@pinegroveschool.com</a:t>
            </a:r>
          </a:p>
          <a:p>
            <a:pPr algn="l">
              <a:lnSpc>
                <a:spcPts val="3209"/>
              </a:lnSpc>
            </a:pPr>
            <a:r>
              <a:rPr lang="en-US" sz="2674" spc="133" u="sng">
                <a:solidFill>
                  <a:srgbClr val="FFFBFB"/>
                </a:solidFill>
                <a:latin typeface="DM Sans"/>
                <a:ea typeface="DM Sans"/>
                <a:cs typeface="DM Sans"/>
                <a:sym typeface="DM Sans"/>
                <a:hlinkClick r:id="rId13" tooltip="mailto:subathu@pinegroveschool.com"/>
              </a:rPr>
              <a:t>subathu@pinegroveschool.com</a:t>
            </a:r>
          </a:p>
          <a:p>
            <a:pPr algn="l">
              <a:lnSpc>
                <a:spcPts val="3209"/>
              </a:lnSpc>
            </a:pPr>
          </a:p>
        </p:txBody>
      </p:sp>
      <p:sp>
        <p:nvSpPr>
          <p:cNvPr name="TextBox 12" id="12"/>
          <p:cNvSpPr txBox="true"/>
          <p:nvPr/>
        </p:nvSpPr>
        <p:spPr>
          <a:xfrm rot="0">
            <a:off x="1640968" y="4727613"/>
            <a:ext cx="4686830" cy="976160"/>
          </a:xfrm>
          <a:prstGeom prst="rect">
            <a:avLst/>
          </a:prstGeom>
        </p:spPr>
        <p:txBody>
          <a:bodyPr anchor="t" rtlCol="false" tIns="0" lIns="0" bIns="0" rIns="0">
            <a:spAutoFit/>
          </a:bodyPr>
          <a:lstStyle/>
          <a:p>
            <a:pPr algn="l">
              <a:lnSpc>
                <a:spcPts val="3938"/>
              </a:lnSpc>
            </a:pPr>
            <a:r>
              <a:rPr lang="en-US" sz="2874" spc="143">
                <a:solidFill>
                  <a:srgbClr val="FFFBFB"/>
                </a:solidFill>
                <a:latin typeface="DM Sans"/>
                <a:ea typeface="DM Sans"/>
                <a:cs typeface="DM Sans"/>
                <a:sym typeface="DM Sans"/>
              </a:rPr>
              <a:t>+91 980 5004 114</a:t>
            </a:r>
          </a:p>
          <a:p>
            <a:pPr algn="l" marL="0" indent="0" lvl="0">
              <a:lnSpc>
                <a:spcPts val="3938"/>
              </a:lnSpc>
            </a:pPr>
            <a:r>
              <a:rPr lang="en-US" sz="2874" spc="143">
                <a:solidFill>
                  <a:srgbClr val="FFFBFB"/>
                </a:solidFill>
                <a:latin typeface="DM Sans"/>
                <a:ea typeface="DM Sans"/>
                <a:cs typeface="DM Sans"/>
                <a:sym typeface="DM Sans"/>
              </a:rPr>
              <a:t>+91 980 5004 115</a:t>
            </a:r>
          </a:p>
        </p:txBody>
      </p:sp>
      <p:sp>
        <p:nvSpPr>
          <p:cNvPr name="TextBox 13" id="13"/>
          <p:cNvSpPr txBox="true"/>
          <p:nvPr/>
        </p:nvSpPr>
        <p:spPr>
          <a:xfrm rot="0">
            <a:off x="1640968" y="7338769"/>
            <a:ext cx="5666544" cy="2680971"/>
          </a:xfrm>
          <a:prstGeom prst="rect">
            <a:avLst/>
          </a:prstGeom>
        </p:spPr>
        <p:txBody>
          <a:bodyPr anchor="t" rtlCol="false" tIns="0" lIns="0" bIns="0" rIns="0">
            <a:spAutoFit/>
          </a:bodyPr>
          <a:lstStyle/>
          <a:p>
            <a:pPr algn="l">
              <a:lnSpc>
                <a:spcPts val="3564"/>
              </a:lnSpc>
            </a:pPr>
            <a:r>
              <a:rPr lang="en-US" sz="2874" spc="143">
                <a:solidFill>
                  <a:srgbClr val="FFFBFB"/>
                </a:solidFill>
                <a:latin typeface="DM Sans"/>
                <a:ea typeface="DM Sans"/>
                <a:cs typeface="DM Sans"/>
                <a:sym typeface="DM Sans"/>
              </a:rPr>
              <a:t>Kuthar Road, Subathu 173 206 District Solan HP,India</a:t>
            </a:r>
          </a:p>
          <a:p>
            <a:pPr algn="l">
              <a:lnSpc>
                <a:spcPts val="3564"/>
              </a:lnSpc>
            </a:pPr>
          </a:p>
          <a:p>
            <a:pPr algn="l">
              <a:lnSpc>
                <a:spcPts val="3564"/>
              </a:lnSpc>
            </a:pPr>
            <a:r>
              <a:rPr lang="en-US" sz="2874" spc="143">
                <a:solidFill>
                  <a:srgbClr val="FFFBFB"/>
                </a:solidFill>
                <a:latin typeface="DM Sans"/>
                <a:ea typeface="DM Sans"/>
                <a:cs typeface="DM Sans"/>
                <a:sym typeface="DM Sans"/>
              </a:rPr>
              <a:t>Kasauli Road, Dharampur </a:t>
            </a:r>
            <a:r>
              <a:rPr lang="en-US" sz="2874" spc="143">
                <a:solidFill>
                  <a:srgbClr val="FFFBFB"/>
                </a:solidFill>
                <a:latin typeface="DM Sans"/>
                <a:ea typeface="DM Sans"/>
                <a:cs typeface="DM Sans"/>
                <a:sym typeface="DM Sans"/>
              </a:rPr>
              <a:t>173 209 District Solan HP,India</a:t>
            </a:r>
          </a:p>
          <a:p>
            <a:pPr algn="l">
              <a:lnSpc>
                <a:spcPts val="3564"/>
              </a:lnSpc>
            </a:pPr>
          </a:p>
        </p:txBody>
      </p:sp>
      <p:sp>
        <p:nvSpPr>
          <p:cNvPr name="TextBox 14" id="14"/>
          <p:cNvSpPr txBox="true"/>
          <p:nvPr/>
        </p:nvSpPr>
        <p:spPr>
          <a:xfrm rot="0">
            <a:off x="7494071" y="86559"/>
            <a:ext cx="10982957" cy="553314"/>
          </a:xfrm>
          <a:prstGeom prst="rect">
            <a:avLst/>
          </a:prstGeom>
        </p:spPr>
        <p:txBody>
          <a:bodyPr anchor="t" rtlCol="false" tIns="0" lIns="0" bIns="0" rIns="0">
            <a:spAutoFit/>
          </a:bodyPr>
          <a:lstStyle/>
          <a:p>
            <a:pPr algn="l" marL="0" indent="0" lvl="0">
              <a:lnSpc>
                <a:spcPts val="4547"/>
              </a:lnSpc>
              <a:spcBef>
                <a:spcPct val="0"/>
              </a:spcBef>
            </a:pPr>
            <a:r>
              <a:rPr lang="en-US" b="true" sz="3295">
                <a:solidFill>
                  <a:srgbClr val="4BD1FB"/>
                </a:solidFill>
                <a:latin typeface="DM Sans Bold"/>
                <a:ea typeface="DM Sans Bold"/>
                <a:cs typeface="DM Sans Bold"/>
                <a:sym typeface="DM Sans Bold"/>
              </a:rPr>
              <a:t>Website:-</a:t>
            </a:r>
            <a:r>
              <a:rPr lang="en-US" b="true" sz="3295">
                <a:solidFill>
                  <a:srgbClr val="FFFFFF"/>
                </a:solidFill>
                <a:latin typeface="DM Sans Bold"/>
                <a:ea typeface="DM Sans Bold"/>
                <a:cs typeface="DM Sans Bold"/>
                <a:sym typeface="DM Sans Bold"/>
              </a:rPr>
              <a:t>https://pinegrove.in/location.aspx</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DAGPT9RWOzY</dc:identifier>
  <dcterms:modified xsi:type="dcterms:W3CDTF">2011-08-01T06:04:30Z</dcterms:modified>
  <cp:revision>1</cp:revision>
  <dc:title>Boarding schools in Solan Himachal Pradesh</dc:title>
</cp:coreProperties>
</file>