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Cinzel Decorative Bold" charset="1" panose="00000800000000000000"/>
      <p:regular r:id="rId9"/>
    </p:embeddedFont>
    <p:embeddedFont>
      <p:font typeface="Times New Roman" charset="1" panose="02030502070405020303"/>
      <p:regular r:id="rId10"/>
    </p:embeddedFont>
    <p:embeddedFont>
      <p:font typeface="Playfair Display Bold" charset="1" panose="00000000000000000000"/>
      <p:regular r:id="rId11"/>
    </p:embeddedFont>
    <p:embeddedFont>
      <p:font typeface="Maharlika" charset="1" panose="00000000000000000000"/>
      <p:regular r:id="rId12"/>
    </p:embeddedFont>
    <p:embeddedFont>
      <p:font typeface="Now Bold" charset="1" panose="000008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https://www.machinesequipments.com/fire-detection-system" TargetMode="External" Type="http://schemas.openxmlformats.org/officeDocument/2006/relationships/hyperlink"/><Relationship Id="rId7" Target="https://www.machinesequipments.com/fire-detection-system"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2" Target="../media/image1.png" Type="http://schemas.openxmlformats.org/officeDocument/2006/relationships/image"/><Relationship Id="rId3" Target="../media/image3.png" Type="http://schemas.openxmlformats.org/officeDocument/2006/relationships/image"/><Relationship Id="rId4" Target="../media/image2.png" Type="http://schemas.openxmlformats.org/officeDocument/2006/relationships/image"/><Relationship Id="rId5" Target="../media/image5.png" Type="http://schemas.openxmlformats.org/officeDocument/2006/relationships/image"/><Relationship Id="rId6" Target="../media/image6.svg" Type="http://schemas.openxmlformats.org/officeDocument/2006/relationships/image"/><Relationship Id="rId7" Target="../media/image4.pn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grpSp>
        <p:nvGrpSpPr>
          <p:cNvPr name="Group 2" id="2"/>
          <p:cNvGrpSpPr/>
          <p:nvPr/>
        </p:nvGrpSpPr>
        <p:grpSpPr>
          <a:xfrm rot="0">
            <a:off x="0" y="-23886"/>
            <a:ext cx="18288000" cy="8292223"/>
            <a:chOff x="0" y="0"/>
            <a:chExt cx="24384000" cy="11056298"/>
          </a:xfrm>
        </p:grpSpPr>
        <p:pic>
          <p:nvPicPr>
            <p:cNvPr name="Picture 3" id="3"/>
            <p:cNvPicPr>
              <a:picLocks noChangeAspect="true"/>
            </p:cNvPicPr>
            <p:nvPr/>
          </p:nvPicPr>
          <p:blipFill>
            <a:blip r:embed="rId2"/>
            <a:srcRect l="0" t="31324" r="0" b="31324"/>
            <a:stretch>
              <a:fillRect/>
            </a:stretch>
          </p:blipFill>
          <p:spPr>
            <a:xfrm flipH="false" flipV="false">
              <a:off x="0" y="0"/>
              <a:ext cx="24384000" cy="5464649"/>
            </a:xfrm>
            <a:prstGeom prst="rect">
              <a:avLst/>
            </a:prstGeom>
          </p:spPr>
        </p:pic>
        <p:pic>
          <p:nvPicPr>
            <p:cNvPr name="Picture 4" id="4"/>
            <p:cNvPicPr>
              <a:picLocks noChangeAspect="true"/>
            </p:cNvPicPr>
            <p:nvPr/>
          </p:nvPicPr>
          <p:blipFill>
            <a:blip r:embed="rId3"/>
            <a:srcRect l="0" t="30690" r="0" b="30690"/>
            <a:stretch>
              <a:fillRect/>
            </a:stretch>
          </p:blipFill>
          <p:spPr>
            <a:xfrm flipH="false" flipV="false">
              <a:off x="0" y="5591649"/>
              <a:ext cx="14149917" cy="5464649"/>
            </a:xfrm>
            <a:prstGeom prst="rect">
              <a:avLst/>
            </a:prstGeom>
          </p:spPr>
        </p:pic>
        <p:pic>
          <p:nvPicPr>
            <p:cNvPr name="Picture 5" id="5"/>
            <p:cNvPicPr>
              <a:picLocks noChangeAspect="true"/>
            </p:cNvPicPr>
            <p:nvPr/>
          </p:nvPicPr>
          <p:blipFill>
            <a:blip r:embed="rId4"/>
            <a:srcRect l="0" t="27439" r="0" b="27439"/>
            <a:stretch>
              <a:fillRect/>
            </a:stretch>
          </p:blipFill>
          <p:spPr>
            <a:xfrm flipH="false" flipV="false">
              <a:off x="14276917" y="5591649"/>
              <a:ext cx="10107083" cy="5464649"/>
            </a:xfrm>
            <a:prstGeom prst="rect">
              <a:avLst/>
            </a:prstGeom>
          </p:spPr>
        </p:pic>
      </p:grpSp>
      <p:sp>
        <p:nvSpPr>
          <p:cNvPr name="Freeform 6" id="6"/>
          <p:cNvSpPr/>
          <p:nvPr/>
        </p:nvSpPr>
        <p:spPr>
          <a:xfrm flipH="false" flipV="false" rot="0">
            <a:off x="1028700" y="525344"/>
            <a:ext cx="1006713" cy="1006713"/>
          </a:xfrm>
          <a:custGeom>
            <a:avLst/>
            <a:gdLst/>
            <a:ahLst/>
            <a:cxnLst/>
            <a:rect r="r" b="b" t="t" l="l"/>
            <a:pathLst>
              <a:path h="1006713" w="1006713">
                <a:moveTo>
                  <a:pt x="0" y="0"/>
                </a:moveTo>
                <a:lnTo>
                  <a:pt x="1006713" y="0"/>
                </a:lnTo>
                <a:lnTo>
                  <a:pt x="1006713" y="1006712"/>
                </a:lnTo>
                <a:lnTo>
                  <a:pt x="0" y="1006712"/>
                </a:lnTo>
                <a:lnTo>
                  <a:pt x="0" y="0"/>
                </a:lnTo>
                <a:close/>
              </a:path>
            </a:pathLst>
          </a:custGeom>
          <a:blipFill>
            <a:blip r:embed="rId5"/>
            <a:stretch>
              <a:fillRect l="0" t="0" r="0" b="0"/>
            </a:stretch>
          </a:blipFill>
        </p:spPr>
      </p:sp>
      <p:sp>
        <p:nvSpPr>
          <p:cNvPr name="TextBox 7" id="7"/>
          <p:cNvSpPr txBox="true"/>
          <p:nvPr/>
        </p:nvSpPr>
        <p:spPr>
          <a:xfrm rot="0">
            <a:off x="4037633" y="8352155"/>
            <a:ext cx="10212735" cy="1009651"/>
          </a:xfrm>
          <a:prstGeom prst="rect">
            <a:avLst/>
          </a:prstGeom>
        </p:spPr>
        <p:txBody>
          <a:bodyPr anchor="t" rtlCol="false" tIns="0" lIns="0" bIns="0" rIns="0">
            <a:spAutoFit/>
          </a:bodyPr>
          <a:lstStyle/>
          <a:p>
            <a:pPr algn="ctr">
              <a:lnSpc>
                <a:spcPts val="8399"/>
              </a:lnSpc>
            </a:pPr>
            <a:r>
              <a:rPr lang="en-US" sz="5999" b="true">
                <a:solidFill>
                  <a:srgbClr val="145DA0"/>
                </a:solidFill>
                <a:latin typeface="Cinzel Decorative Bold"/>
                <a:ea typeface="Cinzel Decorative Bold"/>
                <a:cs typeface="Cinzel Decorative Bold"/>
                <a:sym typeface="Cinzel Decorative Bold"/>
              </a:rPr>
              <a:t> Machines Equipments</a:t>
            </a:r>
          </a:p>
        </p:txBody>
      </p:sp>
      <p:sp>
        <p:nvSpPr>
          <p:cNvPr name="TextBox 8" id="8"/>
          <p:cNvSpPr txBox="true"/>
          <p:nvPr/>
        </p:nvSpPr>
        <p:spPr>
          <a:xfrm rot="0">
            <a:off x="5633442" y="9380856"/>
            <a:ext cx="7021116" cy="647065"/>
          </a:xfrm>
          <a:prstGeom prst="rect">
            <a:avLst/>
          </a:prstGeom>
        </p:spPr>
        <p:txBody>
          <a:bodyPr anchor="t" rtlCol="false" tIns="0" lIns="0" bIns="0" rIns="0">
            <a:spAutoFit/>
          </a:bodyPr>
          <a:lstStyle/>
          <a:p>
            <a:pPr algn="ctr">
              <a:lnSpc>
                <a:spcPts val="4759"/>
              </a:lnSpc>
            </a:pPr>
            <a:r>
              <a:rPr lang="en-US" sz="3399" u="sng">
                <a:solidFill>
                  <a:srgbClr val="145DA0"/>
                </a:solidFill>
                <a:latin typeface="Times New Roman"/>
                <a:ea typeface="Times New Roman"/>
                <a:cs typeface="Times New Roman"/>
                <a:sym typeface="Times New Roman"/>
                <a:hlinkClick r:id="rId6" tooltip="https://www.machinesequipments.com/fire-detection-system"/>
              </a:rPr>
              <a:t>Fire Detection Equipments Exporters</a:t>
            </a:r>
            <a:r>
              <a:rPr lang="en-US" sz="3399" u="sng">
                <a:solidFill>
                  <a:srgbClr val="145DA0"/>
                </a:solidFill>
                <a:latin typeface="Times New Roman"/>
                <a:ea typeface="Times New Roman"/>
                <a:cs typeface="Times New Roman"/>
                <a:sym typeface="Times New Roman"/>
                <a:hlinkClick r:id="rId7" tooltip="https://www.machinesequipments.com/fire-detection-system"/>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000675" y="1509629"/>
            <a:ext cx="6992751" cy="8074770"/>
            <a:chOff x="0" y="0"/>
            <a:chExt cx="5499100" cy="6350000"/>
          </a:xfrm>
        </p:grpSpPr>
        <p:sp>
          <p:nvSpPr>
            <p:cNvPr name="Freeform 3" id="3"/>
            <p:cNvSpPr/>
            <p:nvPr/>
          </p:nvSpPr>
          <p:spPr>
            <a:xfrm flipH="false" flipV="false" rot="0">
              <a:off x="0" y="0"/>
              <a:ext cx="5499100" cy="6350000"/>
            </a:xfrm>
            <a:custGeom>
              <a:avLst/>
              <a:gdLst/>
              <a:ahLst/>
              <a:cxnLst/>
              <a:rect r="r" b="b" t="t" l="l"/>
              <a:pathLst>
                <a:path h="6350000" w="5499100">
                  <a:moveTo>
                    <a:pt x="2749550" y="6350000"/>
                  </a:moveTo>
                  <a:lnTo>
                    <a:pt x="0" y="4762500"/>
                  </a:lnTo>
                  <a:lnTo>
                    <a:pt x="0" y="1587500"/>
                  </a:lnTo>
                  <a:lnTo>
                    <a:pt x="2749550" y="0"/>
                  </a:lnTo>
                  <a:lnTo>
                    <a:pt x="5499100" y="1587500"/>
                  </a:lnTo>
                  <a:lnTo>
                    <a:pt x="5499100" y="4762500"/>
                  </a:lnTo>
                  <a:lnTo>
                    <a:pt x="2749550" y="6350000"/>
                  </a:lnTo>
                  <a:close/>
                </a:path>
              </a:pathLst>
            </a:custGeom>
            <a:solidFill>
              <a:srgbClr val="56AEFF"/>
            </a:solidFill>
            <a:ln w="12700">
              <a:solidFill>
                <a:srgbClr val="000000"/>
              </a:solidFill>
            </a:ln>
          </p:spPr>
        </p:sp>
      </p:grpSp>
      <p:grpSp>
        <p:nvGrpSpPr>
          <p:cNvPr name="Group 4" id="4"/>
          <p:cNvGrpSpPr>
            <a:grpSpLocks noChangeAspect="true"/>
          </p:cNvGrpSpPr>
          <p:nvPr/>
        </p:nvGrpSpPr>
        <p:grpSpPr>
          <a:xfrm rot="0">
            <a:off x="9400629" y="413221"/>
            <a:ext cx="8192843" cy="9460558"/>
            <a:chOff x="0" y="0"/>
            <a:chExt cx="5499100" cy="6350000"/>
          </a:xfrm>
        </p:grpSpPr>
        <p:sp>
          <p:nvSpPr>
            <p:cNvPr name="Freeform 5" id="5"/>
            <p:cNvSpPr/>
            <p:nvPr/>
          </p:nvSpPr>
          <p:spPr>
            <a:xfrm flipH="false" flipV="false" rot="0">
              <a:off x="0" y="0"/>
              <a:ext cx="5499100" cy="6350000"/>
            </a:xfrm>
            <a:custGeom>
              <a:avLst/>
              <a:gdLst/>
              <a:ahLst/>
              <a:cxnLst/>
              <a:rect r="r" b="b" t="t" l="l"/>
              <a:pathLst>
                <a:path h="6350000" w="5499100">
                  <a:moveTo>
                    <a:pt x="2749550" y="6350000"/>
                  </a:moveTo>
                  <a:lnTo>
                    <a:pt x="0" y="4762500"/>
                  </a:lnTo>
                  <a:lnTo>
                    <a:pt x="0" y="1587500"/>
                  </a:lnTo>
                  <a:lnTo>
                    <a:pt x="2749550" y="0"/>
                  </a:lnTo>
                  <a:lnTo>
                    <a:pt x="5499100" y="1587500"/>
                  </a:lnTo>
                  <a:lnTo>
                    <a:pt x="5499100" y="4762500"/>
                  </a:lnTo>
                  <a:lnTo>
                    <a:pt x="2749550" y="6350000"/>
                  </a:lnTo>
                  <a:close/>
                </a:path>
              </a:pathLst>
            </a:custGeom>
            <a:blipFill>
              <a:blip r:embed="rId2"/>
              <a:stretch>
                <a:fillRect l="-7736" t="0" r="-7736" b="0"/>
              </a:stretch>
            </a:blipFill>
          </p:spPr>
        </p:sp>
      </p:grpSp>
      <p:sp>
        <p:nvSpPr>
          <p:cNvPr name="Freeform 6" id="6"/>
          <p:cNvSpPr/>
          <p:nvPr/>
        </p:nvSpPr>
        <p:spPr>
          <a:xfrm flipH="false" flipV="false" rot="0">
            <a:off x="1028700" y="413221"/>
            <a:ext cx="851277" cy="851277"/>
          </a:xfrm>
          <a:custGeom>
            <a:avLst/>
            <a:gdLst/>
            <a:ahLst/>
            <a:cxnLst/>
            <a:rect r="r" b="b" t="t" l="l"/>
            <a:pathLst>
              <a:path h="851277" w="851277">
                <a:moveTo>
                  <a:pt x="0" y="0"/>
                </a:moveTo>
                <a:lnTo>
                  <a:pt x="851277" y="0"/>
                </a:lnTo>
                <a:lnTo>
                  <a:pt x="851277" y="851277"/>
                </a:lnTo>
                <a:lnTo>
                  <a:pt x="0" y="851277"/>
                </a:lnTo>
                <a:lnTo>
                  <a:pt x="0" y="0"/>
                </a:lnTo>
                <a:close/>
              </a:path>
            </a:pathLst>
          </a:custGeom>
          <a:blipFill>
            <a:blip r:embed="rId3"/>
            <a:stretch>
              <a:fillRect l="0" t="0" r="0" b="0"/>
            </a:stretch>
          </a:blipFill>
        </p:spPr>
      </p:sp>
      <p:sp>
        <p:nvSpPr>
          <p:cNvPr name="TextBox 7" id="7"/>
          <p:cNvSpPr txBox="true"/>
          <p:nvPr/>
        </p:nvSpPr>
        <p:spPr>
          <a:xfrm rot="0">
            <a:off x="1028700" y="1995117"/>
            <a:ext cx="7697883" cy="6660515"/>
          </a:xfrm>
          <a:prstGeom prst="rect">
            <a:avLst/>
          </a:prstGeom>
        </p:spPr>
        <p:txBody>
          <a:bodyPr anchor="t" rtlCol="false" tIns="0" lIns="0" bIns="0" rIns="0">
            <a:spAutoFit/>
          </a:bodyPr>
          <a:lstStyle/>
          <a:p>
            <a:pPr algn="l">
              <a:lnSpc>
                <a:spcPts val="4060"/>
              </a:lnSpc>
            </a:pPr>
            <a:r>
              <a:rPr lang="en-US" sz="2900" b="true">
                <a:solidFill>
                  <a:srgbClr val="145DA0"/>
                </a:solidFill>
                <a:latin typeface="Playfair Display Bold"/>
                <a:ea typeface="Playfair Display Bold"/>
                <a:cs typeface="Playfair Display Bold"/>
                <a:sym typeface="Playfair Display Bold"/>
              </a:rPr>
              <a:t>Discover premium-quality Fire Detection Equipment Exporters at </a:t>
            </a:r>
            <a:r>
              <a:rPr lang="en-US" sz="2900" b="true">
                <a:solidFill>
                  <a:srgbClr val="145DA0"/>
                </a:solidFill>
                <a:latin typeface="Playfair Display Bold"/>
                <a:ea typeface="Playfair Display Bold"/>
                <a:cs typeface="Playfair Display Bold"/>
                <a:sym typeface="Playfair Display Bold"/>
              </a:rPr>
              <a:t>Machines Equipments. We offer advanced fire detection systems designed for residential, commercial, and industrial safety. Our products meet international standards, ensuring reliability and precision in early fire detection. With competitive pricing, global delivery, and exceptional customer support, we provide innovative solutions tailored to diverse safety requirements. Trust our expertise to enhance fire protection for your spaces effectively and efficiently.</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grpSp>
        <p:nvGrpSpPr>
          <p:cNvPr name="Group 2" id="2"/>
          <p:cNvGrpSpPr/>
          <p:nvPr/>
        </p:nvGrpSpPr>
        <p:grpSpPr>
          <a:xfrm rot="0">
            <a:off x="8139719" y="0"/>
            <a:ext cx="10148281" cy="10287000"/>
            <a:chOff x="0" y="0"/>
            <a:chExt cx="13531042" cy="13716000"/>
          </a:xfrm>
        </p:grpSpPr>
        <p:pic>
          <p:nvPicPr>
            <p:cNvPr name="Picture 3" id="3"/>
            <p:cNvPicPr>
              <a:picLocks noChangeAspect="true"/>
            </p:cNvPicPr>
            <p:nvPr/>
          </p:nvPicPr>
          <p:blipFill>
            <a:blip r:embed="rId2"/>
            <a:srcRect l="0" t="8154" r="0" b="8154"/>
            <a:stretch>
              <a:fillRect/>
            </a:stretch>
          </p:blipFill>
          <p:spPr>
            <a:xfrm flipH="false" flipV="false">
              <a:off x="0" y="0"/>
              <a:ext cx="13531042" cy="6794500"/>
            </a:xfrm>
            <a:prstGeom prst="rect">
              <a:avLst/>
            </a:prstGeom>
          </p:spPr>
        </p:pic>
        <p:pic>
          <p:nvPicPr>
            <p:cNvPr name="Picture 4" id="4"/>
            <p:cNvPicPr>
              <a:picLocks noChangeAspect="true"/>
            </p:cNvPicPr>
            <p:nvPr/>
          </p:nvPicPr>
          <p:blipFill>
            <a:blip r:embed="rId3"/>
            <a:srcRect l="0" t="7696" r="0" b="7696"/>
            <a:stretch>
              <a:fillRect/>
            </a:stretch>
          </p:blipFill>
          <p:spPr>
            <a:xfrm flipH="false" flipV="false">
              <a:off x="0" y="6921500"/>
              <a:ext cx="6702021" cy="6794500"/>
            </a:xfrm>
            <a:prstGeom prst="rect">
              <a:avLst/>
            </a:prstGeom>
          </p:spPr>
        </p:pic>
        <p:pic>
          <p:nvPicPr>
            <p:cNvPr name="Picture 5" id="5"/>
            <p:cNvPicPr>
              <a:picLocks noChangeAspect="true"/>
            </p:cNvPicPr>
            <p:nvPr/>
          </p:nvPicPr>
          <p:blipFill>
            <a:blip r:embed="rId4"/>
            <a:srcRect l="680" t="0" r="680" b="0"/>
            <a:stretch>
              <a:fillRect/>
            </a:stretch>
          </p:blipFill>
          <p:spPr>
            <a:xfrm flipH="false" flipV="false">
              <a:off x="6829021" y="6921500"/>
              <a:ext cx="6702021" cy="6794500"/>
            </a:xfrm>
            <a:prstGeom prst="rect">
              <a:avLst/>
            </a:prstGeom>
          </p:spPr>
        </p:pic>
      </p:grpSp>
      <p:sp>
        <p:nvSpPr>
          <p:cNvPr name="Freeform 6" id="6"/>
          <p:cNvSpPr/>
          <p:nvPr/>
        </p:nvSpPr>
        <p:spPr>
          <a:xfrm flipH="false" flipV="false" rot="0">
            <a:off x="16683520" y="1590911"/>
            <a:ext cx="2651835" cy="2651835"/>
          </a:xfrm>
          <a:custGeom>
            <a:avLst/>
            <a:gdLst/>
            <a:ahLst/>
            <a:cxnLst/>
            <a:rect r="r" b="b" t="t" l="l"/>
            <a:pathLst>
              <a:path h="2651835" w="2651835">
                <a:moveTo>
                  <a:pt x="0" y="0"/>
                </a:moveTo>
                <a:lnTo>
                  <a:pt x="2651835" y="0"/>
                </a:lnTo>
                <a:lnTo>
                  <a:pt x="2651835" y="2651835"/>
                </a:lnTo>
                <a:lnTo>
                  <a:pt x="0" y="2651835"/>
                </a:lnTo>
                <a:lnTo>
                  <a:pt x="0" y="0"/>
                </a:lnTo>
                <a:close/>
              </a:path>
            </a:pathLst>
          </a:custGeom>
          <a:blipFill>
            <a:blip r:embed="rId5">
              <a:alphaModFix amt="20999"/>
              <a:extLst>
                <a:ext uri="{96DAC541-7B7A-43D3-8B79-37D633B846F1}">
                  <asvg:svgBlip xmlns:asvg="http://schemas.microsoft.com/office/drawing/2016/SVG/main" r:embed="rId6"/>
                </a:ext>
              </a:extLst>
            </a:blip>
            <a:stretch>
              <a:fillRect l="0" t="0" r="0" b="0"/>
            </a:stretch>
          </a:blipFill>
        </p:spPr>
      </p:sp>
      <p:sp>
        <p:nvSpPr>
          <p:cNvPr name="Freeform 7" id="7"/>
          <p:cNvSpPr/>
          <p:nvPr/>
        </p:nvSpPr>
        <p:spPr>
          <a:xfrm flipH="false" flipV="false" rot="0">
            <a:off x="746660" y="584199"/>
            <a:ext cx="785396" cy="785396"/>
          </a:xfrm>
          <a:custGeom>
            <a:avLst/>
            <a:gdLst/>
            <a:ahLst/>
            <a:cxnLst/>
            <a:rect r="r" b="b" t="t" l="l"/>
            <a:pathLst>
              <a:path h="785396" w="785396">
                <a:moveTo>
                  <a:pt x="0" y="0"/>
                </a:moveTo>
                <a:lnTo>
                  <a:pt x="785396" y="0"/>
                </a:lnTo>
                <a:lnTo>
                  <a:pt x="785396" y="785396"/>
                </a:lnTo>
                <a:lnTo>
                  <a:pt x="0" y="785396"/>
                </a:lnTo>
                <a:lnTo>
                  <a:pt x="0" y="0"/>
                </a:lnTo>
                <a:close/>
              </a:path>
            </a:pathLst>
          </a:custGeom>
          <a:blipFill>
            <a:blip r:embed="rId7"/>
            <a:stretch>
              <a:fillRect l="0" t="0" r="0" b="0"/>
            </a:stretch>
          </a:blipFill>
        </p:spPr>
      </p:sp>
      <p:sp>
        <p:nvSpPr>
          <p:cNvPr name="Freeform 8" id="8"/>
          <p:cNvSpPr/>
          <p:nvPr/>
        </p:nvSpPr>
        <p:spPr>
          <a:xfrm flipH="false" flipV="false" rot="0">
            <a:off x="746660" y="6957570"/>
            <a:ext cx="564079" cy="564079"/>
          </a:xfrm>
          <a:custGeom>
            <a:avLst/>
            <a:gdLst/>
            <a:ahLst/>
            <a:cxnLst/>
            <a:rect r="r" b="b" t="t" l="l"/>
            <a:pathLst>
              <a:path h="564079" w="564079">
                <a:moveTo>
                  <a:pt x="0" y="0"/>
                </a:moveTo>
                <a:lnTo>
                  <a:pt x="564080" y="0"/>
                </a:lnTo>
                <a:lnTo>
                  <a:pt x="564080" y="564079"/>
                </a:lnTo>
                <a:lnTo>
                  <a:pt x="0" y="564079"/>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9" id="9"/>
          <p:cNvSpPr/>
          <p:nvPr/>
        </p:nvSpPr>
        <p:spPr>
          <a:xfrm flipH="false" flipV="false" rot="0">
            <a:off x="746660" y="7763969"/>
            <a:ext cx="495241" cy="495241"/>
          </a:xfrm>
          <a:custGeom>
            <a:avLst/>
            <a:gdLst/>
            <a:ahLst/>
            <a:cxnLst/>
            <a:rect r="r" b="b" t="t" l="l"/>
            <a:pathLst>
              <a:path h="495241" w="495241">
                <a:moveTo>
                  <a:pt x="0" y="0"/>
                </a:moveTo>
                <a:lnTo>
                  <a:pt x="495242" y="0"/>
                </a:lnTo>
                <a:lnTo>
                  <a:pt x="495242" y="495242"/>
                </a:lnTo>
                <a:lnTo>
                  <a:pt x="0" y="495242"/>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0" id="10"/>
          <p:cNvSpPr txBox="true"/>
          <p:nvPr/>
        </p:nvSpPr>
        <p:spPr>
          <a:xfrm rot="0">
            <a:off x="815498" y="5787560"/>
            <a:ext cx="9364819" cy="701524"/>
          </a:xfrm>
          <a:prstGeom prst="rect">
            <a:avLst/>
          </a:prstGeom>
        </p:spPr>
        <p:txBody>
          <a:bodyPr anchor="t" rtlCol="false" tIns="0" lIns="0" bIns="0" rIns="0">
            <a:spAutoFit/>
          </a:bodyPr>
          <a:lstStyle/>
          <a:p>
            <a:pPr algn="l" marL="0" indent="0" lvl="0">
              <a:lnSpc>
                <a:spcPts val="5375"/>
              </a:lnSpc>
              <a:spcBef>
                <a:spcPct val="0"/>
              </a:spcBef>
            </a:pPr>
            <a:r>
              <a:rPr lang="en-US" sz="3895">
                <a:solidFill>
                  <a:srgbClr val="145DA0"/>
                </a:solidFill>
                <a:latin typeface="Maharlika"/>
                <a:ea typeface="Maharlika"/>
                <a:cs typeface="Maharlika"/>
                <a:sym typeface="Maharlika"/>
              </a:rPr>
              <a:t>Connect with us</a:t>
            </a:r>
          </a:p>
        </p:txBody>
      </p:sp>
      <p:sp>
        <p:nvSpPr>
          <p:cNvPr name="TextBox 11" id="11"/>
          <p:cNvSpPr txBox="true"/>
          <p:nvPr/>
        </p:nvSpPr>
        <p:spPr>
          <a:xfrm rot="0">
            <a:off x="746660" y="3856023"/>
            <a:ext cx="10434893" cy="1287477"/>
          </a:xfrm>
          <a:prstGeom prst="rect">
            <a:avLst/>
          </a:prstGeom>
        </p:spPr>
        <p:txBody>
          <a:bodyPr anchor="t" rtlCol="false" tIns="0" lIns="0" bIns="0" rIns="0">
            <a:spAutoFit/>
          </a:bodyPr>
          <a:lstStyle/>
          <a:p>
            <a:pPr algn="l" marL="0" indent="0" lvl="0">
              <a:lnSpc>
                <a:spcPts val="10543"/>
              </a:lnSpc>
            </a:pPr>
            <a:r>
              <a:rPr lang="en-US" b="true" sz="7530" spc="459">
                <a:solidFill>
                  <a:srgbClr val="145DA0"/>
                </a:solidFill>
                <a:latin typeface="Now Bold"/>
                <a:ea typeface="Now Bold"/>
                <a:cs typeface="Now Bold"/>
                <a:sym typeface="Now Bold"/>
              </a:rPr>
              <a:t>Thank You</a:t>
            </a:r>
          </a:p>
        </p:txBody>
      </p:sp>
      <p:sp>
        <p:nvSpPr>
          <p:cNvPr name="TextBox 12" id="12"/>
          <p:cNvSpPr txBox="true"/>
          <p:nvPr/>
        </p:nvSpPr>
        <p:spPr>
          <a:xfrm rot="0">
            <a:off x="1497637" y="7573440"/>
            <a:ext cx="6467681" cy="838200"/>
          </a:xfrm>
          <a:prstGeom prst="rect">
            <a:avLst/>
          </a:prstGeom>
        </p:spPr>
        <p:txBody>
          <a:bodyPr anchor="t" rtlCol="false" tIns="0" lIns="0" bIns="0" rIns="0">
            <a:spAutoFit/>
          </a:bodyPr>
          <a:lstStyle/>
          <a:p>
            <a:pPr algn="l" marL="0" indent="0" lvl="0">
              <a:lnSpc>
                <a:spcPts val="3209"/>
              </a:lnSpc>
              <a:spcBef>
                <a:spcPct val="0"/>
              </a:spcBef>
            </a:pPr>
            <a:r>
              <a:rPr lang="en-US" sz="2674" spc="133">
                <a:solidFill>
                  <a:srgbClr val="145DA0"/>
                </a:solidFill>
                <a:latin typeface="Maharlika"/>
                <a:ea typeface="Maharlika"/>
                <a:cs typeface="Maharlika"/>
                <a:sym typeface="Maharlika"/>
              </a:rPr>
              <a:t>https://www.machinesequipments.com/fire-detection-system</a:t>
            </a:r>
          </a:p>
        </p:txBody>
      </p:sp>
      <p:sp>
        <p:nvSpPr>
          <p:cNvPr name="TextBox 13" id="13"/>
          <p:cNvSpPr txBox="true"/>
          <p:nvPr/>
        </p:nvSpPr>
        <p:spPr>
          <a:xfrm rot="0">
            <a:off x="1497637" y="6983766"/>
            <a:ext cx="6642081" cy="438150"/>
          </a:xfrm>
          <a:prstGeom prst="rect">
            <a:avLst/>
          </a:prstGeom>
        </p:spPr>
        <p:txBody>
          <a:bodyPr anchor="t" rtlCol="false" tIns="0" lIns="0" bIns="0" rIns="0">
            <a:spAutoFit/>
          </a:bodyPr>
          <a:lstStyle/>
          <a:p>
            <a:pPr algn="l" marL="0" indent="0" lvl="0">
              <a:lnSpc>
                <a:spcPts val="3209"/>
              </a:lnSpc>
              <a:spcBef>
                <a:spcPct val="0"/>
              </a:spcBef>
            </a:pPr>
            <a:r>
              <a:rPr lang="en-US" sz="2674" spc="133">
                <a:solidFill>
                  <a:srgbClr val="145DA0"/>
                </a:solidFill>
                <a:latin typeface="Maharlika"/>
                <a:ea typeface="Maharlika"/>
                <a:cs typeface="Maharlika"/>
                <a:sym typeface="Maharlika"/>
              </a:rPr>
              <a:t>sales@machinesequipments.com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DAGQ6vIsNI0</dc:identifier>
  <dcterms:modified xsi:type="dcterms:W3CDTF">2011-08-01T06:04:30Z</dcterms:modified>
  <cp:revision>1</cp:revision>
  <dc:title>Fire Detection Equipments Exporters </dc:title>
</cp:coreProperties>
</file>