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Now Bold" charset="1" panose="00000800000000000000"/>
      <p:regular r:id="rId12"/>
    </p:embeddedFont>
    <p:embeddedFont>
      <p:font typeface="DM Sans Bold" charset="1" panose="00000000000000000000"/>
      <p:regular r:id="rId13"/>
    </p:embeddedFont>
    <p:embeddedFont>
      <p:font typeface="Canva Sans Bold" charset="1" panose="020B0803030501040103"/>
      <p:regular r:id="rId14"/>
    </p:embeddedFont>
    <p:embeddedFont>
      <p:font typeface="DM Sans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jpeg" Type="http://schemas.openxmlformats.org/officeDocument/2006/relationships/image"/><Relationship Id="rId11" Target="../media/image14.jpeg" Type="http://schemas.openxmlformats.org/officeDocument/2006/relationships/image"/><Relationship Id="rId12" Target="../media/image15.jpeg" Type="http://schemas.openxmlformats.org/officeDocument/2006/relationships/image"/><Relationship Id="rId13" Target="../media/image16.jpeg" Type="http://schemas.openxmlformats.org/officeDocument/2006/relationships/image"/><Relationship Id="rId14" Target="../media/image17.jpe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8.jpeg" Type="http://schemas.openxmlformats.org/officeDocument/2006/relationships/image"/><Relationship Id="rId6" Target="../media/image9.jpeg" Type="http://schemas.openxmlformats.org/officeDocument/2006/relationships/image"/><Relationship Id="rId7" Target="../media/image10.jpeg" Type="http://schemas.openxmlformats.org/officeDocument/2006/relationships/image"/><Relationship Id="rId8" Target="../media/image11.jpeg" Type="http://schemas.openxmlformats.org/officeDocument/2006/relationships/image"/><Relationship Id="rId9" Target="../media/image12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5175" y="8630507"/>
            <a:ext cx="2647750" cy="2647750"/>
          </a:xfrm>
          <a:custGeom>
            <a:avLst/>
            <a:gdLst/>
            <a:ahLst/>
            <a:cxnLst/>
            <a:rect r="r" b="b" t="t" l="l"/>
            <a:pathLst>
              <a:path h="2647750" w="2647750">
                <a:moveTo>
                  <a:pt x="0" y="0"/>
                </a:moveTo>
                <a:lnTo>
                  <a:pt x="2647750" y="0"/>
                </a:lnTo>
                <a:lnTo>
                  <a:pt x="2647750" y="2647751"/>
                </a:lnTo>
                <a:lnTo>
                  <a:pt x="0" y="26477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1952316" y="-349576"/>
            <a:ext cx="10986151" cy="10986151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25946" t="0" r="-25946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96762" y="3429099"/>
            <a:ext cx="11355554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49"/>
              </a:lnSpc>
            </a:pPr>
            <a:r>
              <a:rPr lang="en-US" sz="7041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PINEGROVE </a:t>
            </a:r>
            <a:r>
              <a:rPr lang="en-US" sz="7041" b="true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SCHOOL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96762" y="6716225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96762" y="4650704"/>
            <a:ext cx="10596672" cy="2825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59"/>
              </a:lnSpc>
            </a:pPr>
            <a:r>
              <a:rPr lang="en-US" sz="53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“Best </a:t>
            </a:r>
            <a:r>
              <a:rPr lang="en-US" sz="53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Co-Ed Boarding Schools</a:t>
            </a:r>
            <a:r>
              <a:rPr lang="en-US" sz="53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in India”</a:t>
            </a:r>
          </a:p>
          <a:p>
            <a:pPr algn="l">
              <a:lnSpc>
                <a:spcPts val="755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980047" y="113326"/>
            <a:ext cx="8958965" cy="9313047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65502" t="0" r="-6550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2272754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461175"/>
            <a:ext cx="9870682" cy="443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869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among the best residential schools in India, renowned for its commitment to holistic education and excellence. Established in 1991, it is a co-educational, English-medium school affiliated with the CBSE board. Located in the picturesque Solan district of Himachal Pradesh, Pinegrove operates across two campuses: Dharampur and Subathu. These campuses are set amidst the serene Shimla Hills, providing an ideal learning environment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8070153"/>
            <a:ext cx="9951347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053579" y="1332729"/>
            <a:ext cx="6712453" cy="6712453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4631805"/>
            <a:ext cx="9901448" cy="4047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24"/>
              </a:lnSpc>
              <a:spcBef>
                <a:spcPct val="0"/>
              </a:spcBef>
            </a:pPr>
            <a:r>
              <a:rPr lang="en-US" sz="33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 Grove School stands among the best co-ed boarding schools in India, offering holistic education, state-of-the-art facilities, and a nurturing environment. With a focus on academics, character development, and extracurricular activities, we prepare students for a bright future in a globalized world.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642483"/>
            <a:ext cx="9589099" cy="1659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</a:pPr>
            <a:r>
              <a:rPr lang="en-US" sz="4800" b="true">
                <a:solidFill>
                  <a:srgbClr val="FFFBF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</a:t>
            </a:r>
            <a:r>
              <a:rPr lang="en-US" sz="4800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Co-Ed Boarding Schools</a:t>
            </a:r>
            <a:r>
              <a:rPr lang="en-US" sz="4800" b="true">
                <a:solidFill>
                  <a:srgbClr val="FFFBF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in India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599477" y="8769927"/>
            <a:ext cx="488373" cy="488373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3519222" y="8716276"/>
            <a:ext cx="10030248" cy="1026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1"/>
              </a:lnSpc>
            </a:pPr>
            <a:r>
              <a:rPr lang="en-US" sz="30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3995"/>
              </a:lnSpc>
              <a:spcBef>
                <a:spcPct val="0"/>
              </a:spcBef>
            </a:pPr>
            <a:r>
              <a:rPr lang="en-US" b="true" sz="28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90359" y="3363249"/>
            <a:ext cx="14291397" cy="4573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Well-equipped classrooms with modern technology.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State-of-the-art sports facilities for holistic development.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Comfortable, secure boarding accommodations.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Comprehensive library and research resources.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Dedicated healthcare and counseling support.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Focused extracurricular programs for overall growth.</a:t>
            </a:r>
          </a:p>
          <a:p>
            <a:pPr algn="l">
              <a:lnSpc>
                <a:spcPts val="517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249507" y="2255960"/>
            <a:ext cx="6958608" cy="546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9"/>
              </a:lnSpc>
              <a:spcBef>
                <a:spcPct val="0"/>
              </a:spcBef>
            </a:pPr>
            <a:r>
              <a:rPr lang="en-US" b="true" sz="31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FACILITIES AT PINE GROVE SCHOOL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90616" y="2337597"/>
            <a:ext cx="2778529" cy="277852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35664" t="0" r="-35664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726320" y="2337597"/>
            <a:ext cx="2778529" cy="2778529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44117" t="0" r="-44117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831906" y="2337597"/>
            <a:ext cx="2778529" cy="277852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10018" t="0" r="-100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934285" y="2364971"/>
            <a:ext cx="2778529" cy="2778529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5000" t="0" r="-2500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036664" y="2337597"/>
            <a:ext cx="2778529" cy="2778529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32240" t="0" r="-32240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90616" y="5348774"/>
            <a:ext cx="2778529" cy="2778529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l="-25073" t="0" r="-25073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726320" y="5348774"/>
            <a:ext cx="2778529" cy="2778529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l="-25073" t="0" r="-25073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831906" y="5348774"/>
            <a:ext cx="2778529" cy="2778529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l="-25117" t="0" r="-25117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9867610" y="5348774"/>
            <a:ext cx="2778529" cy="277852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l="-25117" t="0" r="-25117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3036664" y="5348774"/>
            <a:ext cx="2778529" cy="2778529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l="-26685" t="0" r="-23373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28700" y="8971597"/>
            <a:ext cx="11606412" cy="61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683520" y="935794"/>
            <a:ext cx="2651835" cy="2651835"/>
          </a:xfrm>
          <a:custGeom>
            <a:avLst/>
            <a:gdLst/>
            <a:ahLst/>
            <a:cxnLst/>
            <a:rect r="r" b="b" t="t" l="l"/>
            <a:pathLst>
              <a:path h="2651835" w="2651835">
                <a:moveTo>
                  <a:pt x="0" y="0"/>
                </a:moveTo>
                <a:lnTo>
                  <a:pt x="2651835" y="0"/>
                </a:lnTo>
                <a:lnTo>
                  <a:pt x="2651835" y="2651836"/>
                </a:lnTo>
                <a:lnTo>
                  <a:pt x="0" y="26518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106583" y="2261712"/>
            <a:ext cx="8571076" cy="8571076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0238"/>
            <a:ext cx="10434893" cy="1129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2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Best Co-Ed Boarding Schools in India</dc:title>
</cp:coreProperties>
</file>