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Lst>
  <p:sldSz cx="18288000" cy="10287000"/>
  <p:notesSz cx="6858000" cy="9144000"/>
  <p:embeddedFontLst>
    <p:embeddedFont>
      <p:font typeface="Garamond Bold" charset="1" panose="02020804030307010803"/>
      <p:regular r:id="rId9"/>
    </p:embeddedFont>
    <p:embeddedFont>
      <p:font typeface="Garamond" charset="1" panose="02020404030301010803"/>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https://talbrosaxles.com/products/front-axle-shafts/" TargetMode="External" Type="http://schemas.openxmlformats.org/officeDocument/2006/relationships/hyperlink"/><Relationship Id="rId7" Target="../media/image5.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5.png" Type="http://schemas.openxmlformats.org/officeDocument/2006/relationships/image"/><Relationship Id="rId5" Target="../media/image6.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5.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42568B"/>
        </a:solidFill>
      </p:bgPr>
    </p:bg>
    <p:spTree>
      <p:nvGrpSpPr>
        <p:cNvPr id="1" name=""/>
        <p:cNvGrpSpPr/>
        <p:nvPr/>
      </p:nvGrpSpPr>
      <p:grpSpPr>
        <a:xfrm>
          <a:off x="0" y="0"/>
          <a:ext cx="0" cy="0"/>
          <a:chOff x="0" y="0"/>
          <a:chExt cx="0" cy="0"/>
        </a:xfrm>
      </p:grpSpPr>
      <p:sp>
        <p:nvSpPr>
          <p:cNvPr name="Freeform 2" id="2" descr="HD-PanelContent.png"/>
          <p:cNvSpPr/>
          <p:nvPr/>
        </p:nvSpPr>
        <p:spPr>
          <a:xfrm flipH="false" flipV="false" rot="0">
            <a:off x="0" y="1338920"/>
            <a:ext cx="18283238" cy="8945401"/>
          </a:xfrm>
          <a:custGeom>
            <a:avLst/>
            <a:gdLst/>
            <a:ahLst/>
            <a:cxnLst/>
            <a:rect r="r" b="b" t="t" l="l"/>
            <a:pathLst>
              <a:path h="8945401" w="18283238">
                <a:moveTo>
                  <a:pt x="0" y="0"/>
                </a:moveTo>
                <a:lnTo>
                  <a:pt x="18283238" y="0"/>
                </a:lnTo>
                <a:lnTo>
                  <a:pt x="18283238" y="8945401"/>
                </a:lnTo>
                <a:lnTo>
                  <a:pt x="0" y="8945401"/>
                </a:lnTo>
                <a:lnTo>
                  <a:pt x="0" y="0"/>
                </a:lnTo>
                <a:close/>
              </a:path>
            </a:pathLst>
          </a:custGeom>
          <a:blipFill>
            <a:blip r:embed="rId2"/>
            <a:stretch>
              <a:fillRect l="0" t="-14967" r="0" b="0"/>
            </a:stretch>
          </a:blipFill>
        </p:spPr>
      </p:sp>
      <p:grpSp>
        <p:nvGrpSpPr>
          <p:cNvPr name="Group 3" id="3"/>
          <p:cNvGrpSpPr/>
          <p:nvPr/>
        </p:nvGrpSpPr>
        <p:grpSpPr>
          <a:xfrm rot="0">
            <a:off x="900112" y="902494"/>
            <a:ext cx="16483012" cy="8482012"/>
            <a:chOff x="0" y="0"/>
            <a:chExt cx="21977350" cy="11309350"/>
          </a:xfrm>
        </p:grpSpPr>
        <p:sp>
          <p:nvSpPr>
            <p:cNvPr name="Freeform 4" id="4"/>
            <p:cNvSpPr/>
            <p:nvPr/>
          </p:nvSpPr>
          <p:spPr>
            <a:xfrm flipH="false" flipV="false" rot="0">
              <a:off x="0" y="0"/>
              <a:ext cx="21977350" cy="11309350"/>
            </a:xfrm>
            <a:custGeom>
              <a:avLst/>
              <a:gdLst/>
              <a:ahLst/>
              <a:cxnLst/>
              <a:rect r="r" b="b" t="t" l="l"/>
              <a:pathLst>
                <a:path h="11309350" w="21977350">
                  <a:moveTo>
                    <a:pt x="15875" y="0"/>
                  </a:moveTo>
                  <a:lnTo>
                    <a:pt x="21961475" y="0"/>
                  </a:lnTo>
                  <a:cubicBezTo>
                    <a:pt x="21970237" y="0"/>
                    <a:pt x="21977350" y="7112"/>
                    <a:pt x="21977350" y="15875"/>
                  </a:cubicBezTo>
                  <a:lnTo>
                    <a:pt x="21977350" y="11293475"/>
                  </a:lnTo>
                  <a:cubicBezTo>
                    <a:pt x="21977350" y="11302238"/>
                    <a:pt x="21970237" y="11309350"/>
                    <a:pt x="21961475" y="11309350"/>
                  </a:cubicBezTo>
                  <a:lnTo>
                    <a:pt x="15875" y="11309350"/>
                  </a:lnTo>
                  <a:cubicBezTo>
                    <a:pt x="7112" y="11309350"/>
                    <a:pt x="0" y="11302238"/>
                    <a:pt x="0" y="11293475"/>
                  </a:cubicBezTo>
                  <a:lnTo>
                    <a:pt x="0" y="15875"/>
                  </a:lnTo>
                  <a:cubicBezTo>
                    <a:pt x="0" y="7112"/>
                    <a:pt x="7112" y="0"/>
                    <a:pt x="15875" y="0"/>
                  </a:cubicBezTo>
                  <a:moveTo>
                    <a:pt x="15875" y="31750"/>
                  </a:moveTo>
                  <a:lnTo>
                    <a:pt x="15875" y="15875"/>
                  </a:lnTo>
                  <a:lnTo>
                    <a:pt x="31750" y="15875"/>
                  </a:lnTo>
                  <a:lnTo>
                    <a:pt x="31750" y="11293475"/>
                  </a:lnTo>
                  <a:lnTo>
                    <a:pt x="15875" y="11293475"/>
                  </a:lnTo>
                  <a:lnTo>
                    <a:pt x="15875" y="11277600"/>
                  </a:lnTo>
                  <a:lnTo>
                    <a:pt x="21961475" y="11277600"/>
                  </a:lnTo>
                  <a:lnTo>
                    <a:pt x="21961475" y="11293475"/>
                  </a:lnTo>
                  <a:lnTo>
                    <a:pt x="21945600" y="11293475"/>
                  </a:lnTo>
                  <a:lnTo>
                    <a:pt x="21945600" y="15875"/>
                  </a:lnTo>
                  <a:lnTo>
                    <a:pt x="21961475" y="15875"/>
                  </a:lnTo>
                  <a:lnTo>
                    <a:pt x="21961475" y="31750"/>
                  </a:lnTo>
                  <a:lnTo>
                    <a:pt x="15875" y="31750"/>
                  </a:lnTo>
                  <a:close/>
                </a:path>
              </a:pathLst>
            </a:custGeom>
            <a:solidFill>
              <a:srgbClr val="83992A"/>
            </a:solidFill>
          </p:spPr>
        </p:sp>
      </p:grpSp>
      <p:sp>
        <p:nvSpPr>
          <p:cNvPr name="Freeform 5" id="5" descr="HDRibbonContent-UniformTrim.png"/>
          <p:cNvSpPr/>
          <p:nvPr/>
        </p:nvSpPr>
        <p:spPr>
          <a:xfrm flipH="false" flipV="false" rot="0">
            <a:off x="-23604"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6" id="6" descr="HDRibbonContent-UniformTrim.png"/>
          <p:cNvSpPr/>
          <p:nvPr/>
        </p:nvSpPr>
        <p:spPr>
          <a:xfrm flipH="false" flipV="false" rot="0">
            <a:off x="17155479"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7" id="7" descr="HD-PanelTitleR1.png"/>
          <p:cNvSpPr/>
          <p:nvPr/>
        </p:nvSpPr>
        <p:spPr>
          <a:xfrm flipH="false" flipV="false" rot="0">
            <a:off x="1340451" y="902494"/>
            <a:ext cx="16397958" cy="7823163"/>
          </a:xfrm>
          <a:custGeom>
            <a:avLst/>
            <a:gdLst/>
            <a:ahLst/>
            <a:cxnLst/>
            <a:rect r="r" b="b" t="t" l="l"/>
            <a:pathLst>
              <a:path h="7823163" w="16397958">
                <a:moveTo>
                  <a:pt x="0" y="0"/>
                </a:moveTo>
                <a:lnTo>
                  <a:pt x="16397958" y="0"/>
                </a:lnTo>
                <a:lnTo>
                  <a:pt x="16397958" y="7823163"/>
                </a:lnTo>
                <a:lnTo>
                  <a:pt x="0" y="7823163"/>
                </a:lnTo>
                <a:lnTo>
                  <a:pt x="0" y="0"/>
                </a:lnTo>
                <a:close/>
              </a:path>
            </a:pathLst>
          </a:custGeom>
          <a:blipFill>
            <a:blip r:embed="rId4"/>
            <a:stretch>
              <a:fillRect l="-8174" t="-11536" r="-3322" b="-19923"/>
            </a:stretch>
          </a:blipFill>
        </p:spPr>
      </p:sp>
      <p:grpSp>
        <p:nvGrpSpPr>
          <p:cNvPr name="Group 8" id="8"/>
          <p:cNvGrpSpPr/>
          <p:nvPr/>
        </p:nvGrpSpPr>
        <p:grpSpPr>
          <a:xfrm rot="0">
            <a:off x="3480592" y="2299490"/>
            <a:ext cx="11339516" cy="5776914"/>
            <a:chOff x="0" y="0"/>
            <a:chExt cx="15119354" cy="7702552"/>
          </a:xfrm>
        </p:grpSpPr>
        <p:sp>
          <p:nvSpPr>
            <p:cNvPr name="Freeform 9" id="9"/>
            <p:cNvSpPr/>
            <p:nvPr/>
          </p:nvSpPr>
          <p:spPr>
            <a:xfrm flipH="false" flipV="false" rot="0">
              <a:off x="0" y="0"/>
              <a:ext cx="15119350" cy="7702550"/>
            </a:xfrm>
            <a:custGeom>
              <a:avLst/>
              <a:gdLst/>
              <a:ahLst/>
              <a:cxnLst/>
              <a:rect r="r" b="b" t="t" l="l"/>
              <a:pathLst>
                <a:path h="7702550" w="15119350">
                  <a:moveTo>
                    <a:pt x="15875" y="0"/>
                  </a:moveTo>
                  <a:lnTo>
                    <a:pt x="15103475" y="0"/>
                  </a:lnTo>
                  <a:cubicBezTo>
                    <a:pt x="15112237" y="0"/>
                    <a:pt x="15119350" y="7112"/>
                    <a:pt x="15119350" y="15875"/>
                  </a:cubicBezTo>
                  <a:lnTo>
                    <a:pt x="15119350" y="7686675"/>
                  </a:lnTo>
                  <a:cubicBezTo>
                    <a:pt x="15119350" y="7695438"/>
                    <a:pt x="15112237" y="7702550"/>
                    <a:pt x="15103475" y="7702550"/>
                  </a:cubicBezTo>
                  <a:lnTo>
                    <a:pt x="15875" y="7702550"/>
                  </a:lnTo>
                  <a:cubicBezTo>
                    <a:pt x="7112" y="7702550"/>
                    <a:pt x="0" y="7695438"/>
                    <a:pt x="0" y="7686675"/>
                  </a:cubicBezTo>
                  <a:lnTo>
                    <a:pt x="0" y="15875"/>
                  </a:lnTo>
                  <a:cubicBezTo>
                    <a:pt x="0" y="7112"/>
                    <a:pt x="7112" y="0"/>
                    <a:pt x="15875" y="0"/>
                  </a:cubicBezTo>
                  <a:moveTo>
                    <a:pt x="15875" y="31750"/>
                  </a:moveTo>
                  <a:lnTo>
                    <a:pt x="15875" y="15875"/>
                  </a:lnTo>
                  <a:lnTo>
                    <a:pt x="31750" y="15875"/>
                  </a:lnTo>
                  <a:lnTo>
                    <a:pt x="31750" y="7686675"/>
                  </a:lnTo>
                  <a:lnTo>
                    <a:pt x="15875" y="7686675"/>
                  </a:lnTo>
                  <a:lnTo>
                    <a:pt x="15875" y="7670800"/>
                  </a:lnTo>
                  <a:lnTo>
                    <a:pt x="15103475" y="7670800"/>
                  </a:lnTo>
                  <a:lnTo>
                    <a:pt x="15103475" y="7686675"/>
                  </a:lnTo>
                  <a:lnTo>
                    <a:pt x="15087600" y="7686675"/>
                  </a:lnTo>
                  <a:lnTo>
                    <a:pt x="15087600" y="15875"/>
                  </a:lnTo>
                  <a:lnTo>
                    <a:pt x="15103475" y="15875"/>
                  </a:lnTo>
                  <a:lnTo>
                    <a:pt x="15103475" y="31750"/>
                  </a:lnTo>
                  <a:lnTo>
                    <a:pt x="15875" y="31750"/>
                  </a:lnTo>
                  <a:close/>
                </a:path>
              </a:pathLst>
            </a:custGeom>
            <a:solidFill>
              <a:srgbClr val="83992A"/>
            </a:solidFill>
          </p:spPr>
        </p:sp>
      </p:grpSp>
      <p:sp>
        <p:nvSpPr>
          <p:cNvPr name="Freeform 10" id="10" descr="HDRibbonTitle-UniformTrim.png"/>
          <p:cNvSpPr/>
          <p:nvPr/>
        </p:nvSpPr>
        <p:spPr>
          <a:xfrm flipH="false" flipV="false" rot="0">
            <a:off x="-25401" y="4721413"/>
            <a:ext cx="3717036" cy="918972"/>
          </a:xfrm>
          <a:custGeom>
            <a:avLst/>
            <a:gdLst/>
            <a:ahLst/>
            <a:cxnLst/>
            <a:rect r="r" b="b" t="t" l="l"/>
            <a:pathLst>
              <a:path h="918972" w="3717036">
                <a:moveTo>
                  <a:pt x="0" y="0"/>
                </a:moveTo>
                <a:lnTo>
                  <a:pt x="3717036" y="0"/>
                </a:lnTo>
                <a:lnTo>
                  <a:pt x="3717036" y="918972"/>
                </a:lnTo>
                <a:lnTo>
                  <a:pt x="0" y="918972"/>
                </a:lnTo>
                <a:lnTo>
                  <a:pt x="0" y="0"/>
                </a:lnTo>
                <a:close/>
              </a:path>
            </a:pathLst>
          </a:custGeom>
          <a:blipFill>
            <a:blip r:embed="rId5"/>
            <a:stretch>
              <a:fillRect l="0" t="0" r="0" b="-20"/>
            </a:stretch>
          </a:blipFill>
        </p:spPr>
      </p:sp>
      <p:sp>
        <p:nvSpPr>
          <p:cNvPr name="Freeform 11" id="11" descr="HDRibbonTitle-UniformTrim.png"/>
          <p:cNvSpPr/>
          <p:nvPr/>
        </p:nvSpPr>
        <p:spPr>
          <a:xfrm flipH="false" flipV="false" rot="0">
            <a:off x="14604303" y="4721414"/>
            <a:ext cx="3717036" cy="918972"/>
          </a:xfrm>
          <a:custGeom>
            <a:avLst/>
            <a:gdLst/>
            <a:ahLst/>
            <a:cxnLst/>
            <a:rect r="r" b="b" t="t" l="l"/>
            <a:pathLst>
              <a:path h="918972" w="3717036">
                <a:moveTo>
                  <a:pt x="0" y="0"/>
                </a:moveTo>
                <a:lnTo>
                  <a:pt x="3717036" y="0"/>
                </a:lnTo>
                <a:lnTo>
                  <a:pt x="3717036" y="918971"/>
                </a:lnTo>
                <a:lnTo>
                  <a:pt x="0" y="918971"/>
                </a:lnTo>
                <a:lnTo>
                  <a:pt x="0" y="0"/>
                </a:lnTo>
                <a:close/>
              </a:path>
            </a:pathLst>
          </a:custGeom>
          <a:blipFill>
            <a:blip r:embed="rId5"/>
            <a:stretch>
              <a:fillRect l="0" t="0" r="0" b="-20"/>
            </a:stretch>
          </a:blipFill>
        </p:spPr>
      </p:sp>
      <p:sp>
        <p:nvSpPr>
          <p:cNvPr name="AutoShape 12" id="12"/>
          <p:cNvSpPr/>
          <p:nvPr/>
        </p:nvSpPr>
        <p:spPr>
          <a:xfrm rot="7988">
            <a:off x="4026678" y="5283196"/>
            <a:ext cx="10247342" cy="0"/>
          </a:xfrm>
          <a:prstGeom prst="line">
            <a:avLst/>
          </a:prstGeom>
          <a:ln cap="rnd" w="9525">
            <a:solidFill>
              <a:srgbClr val="83992A"/>
            </a:solidFill>
            <a:prstDash val="solid"/>
            <a:headEnd type="none" len="sm" w="sm"/>
            <a:tailEnd type="none" len="sm" w="sm"/>
          </a:ln>
        </p:spPr>
      </p:sp>
      <p:sp>
        <p:nvSpPr>
          <p:cNvPr name="TextBox 13" id="13"/>
          <p:cNvSpPr txBox="true"/>
          <p:nvPr/>
        </p:nvSpPr>
        <p:spPr>
          <a:xfrm rot="0">
            <a:off x="4146224" y="2629145"/>
            <a:ext cx="10040624" cy="1095783"/>
          </a:xfrm>
          <a:prstGeom prst="rect">
            <a:avLst/>
          </a:prstGeom>
        </p:spPr>
        <p:txBody>
          <a:bodyPr anchor="t" rtlCol="false" tIns="0" lIns="0" bIns="0" rIns="0">
            <a:spAutoFit/>
          </a:bodyPr>
          <a:lstStyle/>
          <a:p>
            <a:pPr algn="ctr">
              <a:lnSpc>
                <a:spcPts val="9720"/>
              </a:lnSpc>
            </a:pPr>
          </a:p>
          <a:p>
            <a:pPr algn="ctr">
              <a:lnSpc>
                <a:spcPts val="9720"/>
              </a:lnSpc>
            </a:pPr>
            <a:r>
              <a:rPr lang="en-US" sz="8100" b="true">
                <a:solidFill>
                  <a:srgbClr val="262626"/>
                </a:solidFill>
                <a:latin typeface="Garamond Bold"/>
                <a:ea typeface="Garamond Bold"/>
                <a:cs typeface="Garamond Bold"/>
                <a:sym typeface="Garamond Bold"/>
              </a:rPr>
              <a:t>Talbros Engineering</a:t>
            </a:r>
          </a:p>
        </p:txBody>
      </p:sp>
      <p:sp>
        <p:nvSpPr>
          <p:cNvPr name="TextBox 14" id="14"/>
          <p:cNvSpPr txBox="true"/>
          <p:nvPr/>
        </p:nvSpPr>
        <p:spPr>
          <a:xfrm rot="0">
            <a:off x="3607368" y="5689947"/>
            <a:ext cx="11118332" cy="1619250"/>
          </a:xfrm>
          <a:prstGeom prst="rect">
            <a:avLst/>
          </a:prstGeom>
        </p:spPr>
        <p:txBody>
          <a:bodyPr anchor="t" rtlCol="false" tIns="0" lIns="0" bIns="0" rIns="0">
            <a:spAutoFit/>
          </a:bodyPr>
          <a:lstStyle/>
          <a:p>
            <a:pPr algn="ctr">
              <a:lnSpc>
                <a:spcPts val="6359"/>
              </a:lnSpc>
            </a:pPr>
            <a:r>
              <a:rPr lang="en-US" b="true" sz="5299" u="sng">
                <a:solidFill>
                  <a:srgbClr val="000000"/>
                </a:solidFill>
                <a:latin typeface="Garamond Bold"/>
                <a:ea typeface="Garamond Bold"/>
                <a:cs typeface="Garamond Bold"/>
                <a:sym typeface="Garamond Bold"/>
                <a:hlinkClick r:id="rId6" tooltip="https://talbrosaxles.com/products/front-axle-shafts/"/>
              </a:rPr>
              <a:t>Front Axle Shafts</a:t>
            </a:r>
          </a:p>
          <a:p>
            <a:pPr algn="ctr">
              <a:lnSpc>
                <a:spcPts val="6359"/>
              </a:lnSpc>
            </a:pPr>
          </a:p>
        </p:txBody>
      </p:sp>
      <p:sp>
        <p:nvSpPr>
          <p:cNvPr name="TextBox 15" id="15"/>
          <p:cNvSpPr txBox="true"/>
          <p:nvPr/>
        </p:nvSpPr>
        <p:spPr>
          <a:xfrm rot="0">
            <a:off x="3823930" y="6899622"/>
            <a:ext cx="10635375" cy="523875"/>
          </a:xfrm>
          <a:prstGeom prst="rect">
            <a:avLst/>
          </a:prstGeom>
        </p:spPr>
        <p:txBody>
          <a:bodyPr anchor="t" rtlCol="false" tIns="0" lIns="0" bIns="0" rIns="0">
            <a:spAutoFit/>
          </a:bodyPr>
          <a:lstStyle/>
          <a:p>
            <a:pPr algn="ctr">
              <a:lnSpc>
                <a:spcPts val="4079"/>
              </a:lnSpc>
            </a:pPr>
            <a:r>
              <a:rPr lang="en-US" sz="3399" b="true">
                <a:solidFill>
                  <a:srgbClr val="000000"/>
                </a:solidFill>
                <a:latin typeface="Garamond Bold"/>
                <a:ea typeface="Garamond Bold"/>
                <a:cs typeface="Garamond Bold"/>
                <a:sym typeface="Garamond Bold"/>
              </a:rPr>
              <a:t>https://talbrosaxles.com/products/front-axle-shafts/</a:t>
            </a:r>
          </a:p>
        </p:txBody>
      </p:sp>
      <p:sp>
        <p:nvSpPr>
          <p:cNvPr name="Freeform 16" id="16"/>
          <p:cNvSpPr/>
          <p:nvPr/>
        </p:nvSpPr>
        <p:spPr>
          <a:xfrm flipH="false" flipV="false" rot="0">
            <a:off x="6287976" y="2556292"/>
            <a:ext cx="5403733" cy="1238624"/>
          </a:xfrm>
          <a:custGeom>
            <a:avLst/>
            <a:gdLst/>
            <a:ahLst/>
            <a:cxnLst/>
            <a:rect r="r" b="b" t="t" l="l"/>
            <a:pathLst>
              <a:path h="1238624" w="5403733">
                <a:moveTo>
                  <a:pt x="0" y="0"/>
                </a:moveTo>
                <a:lnTo>
                  <a:pt x="5403733" y="0"/>
                </a:lnTo>
                <a:lnTo>
                  <a:pt x="5403733" y="1238623"/>
                </a:lnTo>
                <a:lnTo>
                  <a:pt x="0" y="1238623"/>
                </a:lnTo>
                <a:lnTo>
                  <a:pt x="0" y="0"/>
                </a:lnTo>
                <a:close/>
              </a:path>
            </a:pathLst>
          </a:custGeom>
          <a:blipFill>
            <a:blip r:embed="rId7"/>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42568B"/>
        </a:solidFill>
      </p:bgPr>
    </p:bg>
    <p:spTree>
      <p:nvGrpSpPr>
        <p:cNvPr id="1" name=""/>
        <p:cNvGrpSpPr/>
        <p:nvPr/>
      </p:nvGrpSpPr>
      <p:grpSpPr>
        <a:xfrm>
          <a:off x="0" y="0"/>
          <a:ext cx="0" cy="0"/>
          <a:chOff x="0" y="0"/>
          <a:chExt cx="0" cy="0"/>
        </a:xfrm>
      </p:grpSpPr>
      <p:sp>
        <p:nvSpPr>
          <p:cNvPr name="Freeform 2" id="2" descr="HD-PanelContent.png"/>
          <p:cNvSpPr/>
          <p:nvPr/>
        </p:nvSpPr>
        <p:spPr>
          <a:xfrm flipH="false" flipV="false" rot="0">
            <a:off x="0" y="1028700"/>
            <a:ext cx="18283238" cy="9255621"/>
          </a:xfrm>
          <a:custGeom>
            <a:avLst/>
            <a:gdLst/>
            <a:ahLst/>
            <a:cxnLst/>
            <a:rect r="r" b="b" t="t" l="l"/>
            <a:pathLst>
              <a:path h="9255621" w="18283238">
                <a:moveTo>
                  <a:pt x="0" y="0"/>
                </a:moveTo>
                <a:lnTo>
                  <a:pt x="18283238" y="0"/>
                </a:lnTo>
                <a:lnTo>
                  <a:pt x="18283238" y="9255621"/>
                </a:lnTo>
                <a:lnTo>
                  <a:pt x="0" y="9255621"/>
                </a:lnTo>
                <a:lnTo>
                  <a:pt x="0" y="0"/>
                </a:lnTo>
                <a:close/>
              </a:path>
            </a:pathLst>
          </a:custGeom>
          <a:blipFill>
            <a:blip r:embed="rId2"/>
            <a:stretch>
              <a:fillRect l="0" t="-11114" r="0" b="0"/>
            </a:stretch>
          </a:blipFill>
        </p:spPr>
      </p:sp>
      <p:grpSp>
        <p:nvGrpSpPr>
          <p:cNvPr name="Group 3" id="3"/>
          <p:cNvGrpSpPr/>
          <p:nvPr/>
        </p:nvGrpSpPr>
        <p:grpSpPr>
          <a:xfrm rot="0">
            <a:off x="900112" y="559588"/>
            <a:ext cx="16483012" cy="8824919"/>
            <a:chOff x="0" y="0"/>
            <a:chExt cx="21977350" cy="11766558"/>
          </a:xfrm>
        </p:grpSpPr>
        <p:sp>
          <p:nvSpPr>
            <p:cNvPr name="Freeform 4" id="4"/>
            <p:cNvSpPr/>
            <p:nvPr/>
          </p:nvSpPr>
          <p:spPr>
            <a:xfrm flipH="false" flipV="false" rot="0">
              <a:off x="0" y="0"/>
              <a:ext cx="21977350" cy="11766558"/>
            </a:xfrm>
            <a:custGeom>
              <a:avLst/>
              <a:gdLst/>
              <a:ahLst/>
              <a:cxnLst/>
              <a:rect r="r" b="b" t="t" l="l"/>
              <a:pathLst>
                <a:path h="11766558" w="21977350">
                  <a:moveTo>
                    <a:pt x="15875" y="0"/>
                  </a:moveTo>
                  <a:lnTo>
                    <a:pt x="21961475" y="0"/>
                  </a:lnTo>
                  <a:cubicBezTo>
                    <a:pt x="21970237" y="0"/>
                    <a:pt x="21977350" y="7400"/>
                    <a:pt x="21977350" y="16517"/>
                  </a:cubicBezTo>
                  <a:lnTo>
                    <a:pt x="21977350" y="11750042"/>
                  </a:lnTo>
                  <a:cubicBezTo>
                    <a:pt x="21977350" y="11759159"/>
                    <a:pt x="21970237" y="11766558"/>
                    <a:pt x="21961475" y="11766558"/>
                  </a:cubicBezTo>
                  <a:lnTo>
                    <a:pt x="15875" y="11766558"/>
                  </a:lnTo>
                  <a:cubicBezTo>
                    <a:pt x="7112" y="11766558"/>
                    <a:pt x="0" y="11759159"/>
                    <a:pt x="0" y="11750042"/>
                  </a:cubicBezTo>
                  <a:lnTo>
                    <a:pt x="0" y="16517"/>
                  </a:lnTo>
                  <a:cubicBezTo>
                    <a:pt x="0" y="7400"/>
                    <a:pt x="7112" y="0"/>
                    <a:pt x="15875" y="0"/>
                  </a:cubicBezTo>
                  <a:moveTo>
                    <a:pt x="15875" y="33034"/>
                  </a:moveTo>
                  <a:lnTo>
                    <a:pt x="15875" y="16517"/>
                  </a:lnTo>
                  <a:lnTo>
                    <a:pt x="31750" y="16517"/>
                  </a:lnTo>
                  <a:lnTo>
                    <a:pt x="31750" y="11750042"/>
                  </a:lnTo>
                  <a:lnTo>
                    <a:pt x="15875" y="11750042"/>
                  </a:lnTo>
                  <a:lnTo>
                    <a:pt x="15875" y="11733525"/>
                  </a:lnTo>
                  <a:lnTo>
                    <a:pt x="21961475" y="11733525"/>
                  </a:lnTo>
                  <a:lnTo>
                    <a:pt x="21961475" y="11750042"/>
                  </a:lnTo>
                  <a:lnTo>
                    <a:pt x="21945600" y="11750042"/>
                  </a:lnTo>
                  <a:lnTo>
                    <a:pt x="21945600" y="16517"/>
                  </a:lnTo>
                  <a:lnTo>
                    <a:pt x="21961475" y="16517"/>
                  </a:lnTo>
                  <a:lnTo>
                    <a:pt x="21961475" y="33034"/>
                  </a:lnTo>
                  <a:lnTo>
                    <a:pt x="15875" y="33034"/>
                  </a:lnTo>
                  <a:close/>
                </a:path>
              </a:pathLst>
            </a:custGeom>
            <a:solidFill>
              <a:srgbClr val="83992A"/>
            </a:solidFill>
          </p:spPr>
        </p:sp>
      </p:grpSp>
      <p:sp>
        <p:nvSpPr>
          <p:cNvPr name="Freeform 5" id="5" descr="HDRibbonContent-UniformTrim.png"/>
          <p:cNvSpPr/>
          <p:nvPr/>
        </p:nvSpPr>
        <p:spPr>
          <a:xfrm flipH="false" flipV="false" rot="0">
            <a:off x="-23604"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6" id="6" descr="HDRibbonContent-UniformTrim.png"/>
          <p:cNvSpPr/>
          <p:nvPr/>
        </p:nvSpPr>
        <p:spPr>
          <a:xfrm flipH="false" flipV="false" rot="0">
            <a:off x="17155479"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AutoShape 7" id="7"/>
          <p:cNvSpPr/>
          <p:nvPr/>
        </p:nvSpPr>
        <p:spPr>
          <a:xfrm rot="5791">
            <a:off x="2082337" y="3632199"/>
            <a:ext cx="14134780" cy="0"/>
          </a:xfrm>
          <a:prstGeom prst="line">
            <a:avLst/>
          </a:prstGeom>
          <a:ln cap="rnd" w="9525">
            <a:solidFill>
              <a:srgbClr val="83992A"/>
            </a:solidFill>
            <a:prstDash val="solid"/>
            <a:headEnd type="none" len="sm" w="sm"/>
            <a:tailEnd type="none" len="sm" w="sm"/>
          </a:ln>
        </p:spPr>
      </p:sp>
      <p:sp>
        <p:nvSpPr>
          <p:cNvPr name="Freeform 8" id="8"/>
          <p:cNvSpPr/>
          <p:nvPr/>
        </p:nvSpPr>
        <p:spPr>
          <a:xfrm flipH="false" flipV="false" rot="0">
            <a:off x="6206193" y="953400"/>
            <a:ext cx="5403734" cy="1238624"/>
          </a:xfrm>
          <a:custGeom>
            <a:avLst/>
            <a:gdLst/>
            <a:ahLst/>
            <a:cxnLst/>
            <a:rect r="r" b="b" t="t" l="l"/>
            <a:pathLst>
              <a:path h="1238624" w="5403734">
                <a:moveTo>
                  <a:pt x="0" y="0"/>
                </a:moveTo>
                <a:lnTo>
                  <a:pt x="5403733" y="0"/>
                </a:lnTo>
                <a:lnTo>
                  <a:pt x="5403733" y="1238624"/>
                </a:lnTo>
                <a:lnTo>
                  <a:pt x="0" y="1238624"/>
                </a:lnTo>
                <a:lnTo>
                  <a:pt x="0" y="0"/>
                </a:lnTo>
                <a:close/>
              </a:path>
            </a:pathLst>
          </a:custGeom>
          <a:blipFill>
            <a:blip r:embed="rId4"/>
            <a:stretch>
              <a:fillRect l="0" t="0" r="0" b="0"/>
            </a:stretch>
          </a:blipFill>
        </p:spPr>
      </p:sp>
      <p:sp>
        <p:nvSpPr>
          <p:cNvPr name="Freeform 9" id="9"/>
          <p:cNvSpPr/>
          <p:nvPr/>
        </p:nvSpPr>
        <p:spPr>
          <a:xfrm flipH="false" flipV="false" rot="0">
            <a:off x="10062208" y="4018093"/>
            <a:ext cx="6173948" cy="3121953"/>
          </a:xfrm>
          <a:custGeom>
            <a:avLst/>
            <a:gdLst/>
            <a:ahLst/>
            <a:cxnLst/>
            <a:rect r="r" b="b" t="t" l="l"/>
            <a:pathLst>
              <a:path h="3121953" w="6173948">
                <a:moveTo>
                  <a:pt x="0" y="0"/>
                </a:moveTo>
                <a:lnTo>
                  <a:pt x="6173949" y="0"/>
                </a:lnTo>
                <a:lnTo>
                  <a:pt x="6173949" y="3121954"/>
                </a:lnTo>
                <a:lnTo>
                  <a:pt x="0" y="3121954"/>
                </a:lnTo>
                <a:lnTo>
                  <a:pt x="0" y="0"/>
                </a:lnTo>
                <a:close/>
              </a:path>
            </a:pathLst>
          </a:custGeom>
          <a:blipFill>
            <a:blip r:embed="rId5"/>
            <a:stretch>
              <a:fillRect l="0" t="-18137" r="0" b="-18137"/>
            </a:stretch>
          </a:blipFill>
        </p:spPr>
      </p:sp>
      <p:sp>
        <p:nvSpPr>
          <p:cNvPr name="TextBox 10" id="10"/>
          <p:cNvSpPr txBox="true"/>
          <p:nvPr/>
        </p:nvSpPr>
        <p:spPr>
          <a:xfrm rot="0">
            <a:off x="2034543" y="2387286"/>
            <a:ext cx="14218914" cy="1000125"/>
          </a:xfrm>
          <a:prstGeom prst="rect">
            <a:avLst/>
          </a:prstGeom>
        </p:spPr>
        <p:txBody>
          <a:bodyPr anchor="t" rtlCol="false" tIns="0" lIns="0" bIns="0" rIns="0">
            <a:spAutoFit/>
          </a:bodyPr>
          <a:lstStyle/>
          <a:p>
            <a:pPr algn="ctr">
              <a:lnSpc>
                <a:spcPts val="7800"/>
              </a:lnSpc>
            </a:pPr>
            <a:r>
              <a:rPr lang="en-US" sz="6500" b="true">
                <a:solidFill>
                  <a:srgbClr val="262626"/>
                </a:solidFill>
                <a:latin typeface="Garamond Bold"/>
                <a:ea typeface="Garamond Bold"/>
                <a:cs typeface="Garamond Bold"/>
                <a:sym typeface="Garamond Bold"/>
              </a:rPr>
              <a:t>Front Axle Shafts</a:t>
            </a:r>
          </a:p>
        </p:txBody>
      </p:sp>
      <p:sp>
        <p:nvSpPr>
          <p:cNvPr name="TextBox 11" id="11"/>
          <p:cNvSpPr txBox="true"/>
          <p:nvPr/>
        </p:nvSpPr>
        <p:spPr>
          <a:xfrm rot="0">
            <a:off x="1199023" y="8162925"/>
            <a:ext cx="15889954" cy="1095375"/>
          </a:xfrm>
          <a:prstGeom prst="rect">
            <a:avLst/>
          </a:prstGeom>
        </p:spPr>
        <p:txBody>
          <a:bodyPr anchor="t" rtlCol="false" tIns="0" lIns="0" bIns="0" rIns="0">
            <a:spAutoFit/>
          </a:bodyPr>
          <a:lstStyle/>
          <a:p>
            <a:pPr algn="ctr">
              <a:lnSpc>
                <a:spcPts val="4320"/>
              </a:lnSpc>
            </a:pPr>
            <a:r>
              <a:rPr lang="en-US" sz="3600" b="true">
                <a:solidFill>
                  <a:srgbClr val="000000"/>
                </a:solidFill>
                <a:latin typeface="Garamond Bold"/>
                <a:ea typeface="Garamond Bold"/>
                <a:cs typeface="Garamond Bold"/>
                <a:sym typeface="Garamond Bold"/>
              </a:rPr>
              <a:t>For more details visit us at:-</a:t>
            </a:r>
          </a:p>
          <a:p>
            <a:pPr algn="ctr">
              <a:lnSpc>
                <a:spcPts val="4320"/>
              </a:lnSpc>
            </a:pPr>
            <a:r>
              <a:rPr lang="en-US" sz="3600" b="true">
                <a:solidFill>
                  <a:srgbClr val="000000"/>
                </a:solidFill>
                <a:latin typeface="Garamond Bold"/>
                <a:ea typeface="Garamond Bold"/>
                <a:cs typeface="Garamond Bold"/>
                <a:sym typeface="Garamond Bold"/>
              </a:rPr>
              <a:t>https://talbrosaxles.com/products/front-axle-shafts/</a:t>
            </a:r>
          </a:p>
        </p:txBody>
      </p:sp>
      <p:sp>
        <p:nvSpPr>
          <p:cNvPr name="TextBox 12" id="12"/>
          <p:cNvSpPr txBox="true"/>
          <p:nvPr/>
        </p:nvSpPr>
        <p:spPr>
          <a:xfrm rot="0">
            <a:off x="1927612" y="3620293"/>
            <a:ext cx="7349241" cy="5434330"/>
          </a:xfrm>
          <a:prstGeom prst="rect">
            <a:avLst/>
          </a:prstGeom>
        </p:spPr>
        <p:txBody>
          <a:bodyPr anchor="t" rtlCol="false" tIns="0" lIns="0" bIns="0" rIns="0">
            <a:spAutoFit/>
          </a:bodyPr>
          <a:lstStyle/>
          <a:p>
            <a:pPr algn="l">
              <a:lnSpc>
                <a:spcPts val="3920"/>
              </a:lnSpc>
            </a:pPr>
            <a:r>
              <a:rPr lang="en-US" sz="2800">
                <a:solidFill>
                  <a:srgbClr val="000000"/>
                </a:solidFill>
                <a:latin typeface="Garamond"/>
                <a:ea typeface="Garamond"/>
                <a:cs typeface="Garamond"/>
                <a:sym typeface="Garamond"/>
              </a:rPr>
              <a:t>Front axle shafts are critical components in vehicles, ensuring efficient power transmission and smooth steering. Talbros Engineering specializes in manufacturing durable front axle shafts for various applications, including passenger, commercial, off-road, and tractor segments. Their in-house forging, heat treatment, and quality testing facilities ensure high performance, reliability, and compliance with OEM standards​</a:t>
            </a:r>
          </a:p>
          <a:p>
            <a:pPr algn="l">
              <a:lnSpc>
                <a:spcPts val="3920"/>
              </a:lnSpc>
            </a:pPr>
          </a:p>
          <a:p>
            <a:pPr algn="l">
              <a:lnSpc>
                <a:spcPts val="3920"/>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42568B"/>
        </a:solidFill>
      </p:bgPr>
    </p:bg>
    <p:spTree>
      <p:nvGrpSpPr>
        <p:cNvPr id="1" name=""/>
        <p:cNvGrpSpPr/>
        <p:nvPr/>
      </p:nvGrpSpPr>
      <p:grpSpPr>
        <a:xfrm>
          <a:off x="0" y="0"/>
          <a:ext cx="0" cy="0"/>
          <a:chOff x="0" y="0"/>
          <a:chExt cx="0" cy="0"/>
        </a:xfrm>
      </p:grpSpPr>
      <p:sp>
        <p:nvSpPr>
          <p:cNvPr name="Freeform 2" id="2" descr="HD-PanelContent.png"/>
          <p:cNvSpPr/>
          <p:nvPr/>
        </p:nvSpPr>
        <p:spPr>
          <a:xfrm flipH="false" flipV="false" rot="0">
            <a:off x="0" y="1098893"/>
            <a:ext cx="18283238" cy="9185429"/>
          </a:xfrm>
          <a:custGeom>
            <a:avLst/>
            <a:gdLst/>
            <a:ahLst/>
            <a:cxnLst/>
            <a:rect r="r" b="b" t="t" l="l"/>
            <a:pathLst>
              <a:path h="9185429" w="18283238">
                <a:moveTo>
                  <a:pt x="0" y="0"/>
                </a:moveTo>
                <a:lnTo>
                  <a:pt x="18283238" y="0"/>
                </a:lnTo>
                <a:lnTo>
                  <a:pt x="18283238" y="9185428"/>
                </a:lnTo>
                <a:lnTo>
                  <a:pt x="0" y="9185428"/>
                </a:lnTo>
                <a:lnTo>
                  <a:pt x="0" y="0"/>
                </a:lnTo>
                <a:close/>
              </a:path>
            </a:pathLst>
          </a:custGeom>
          <a:blipFill>
            <a:blip r:embed="rId2"/>
            <a:stretch>
              <a:fillRect l="0" t="-11963" r="0" b="0"/>
            </a:stretch>
          </a:blipFill>
        </p:spPr>
      </p:sp>
      <p:grpSp>
        <p:nvGrpSpPr>
          <p:cNvPr name="Group 3" id="3"/>
          <p:cNvGrpSpPr/>
          <p:nvPr/>
        </p:nvGrpSpPr>
        <p:grpSpPr>
          <a:xfrm rot="0">
            <a:off x="900112" y="902494"/>
            <a:ext cx="16483012" cy="8482012"/>
            <a:chOff x="0" y="0"/>
            <a:chExt cx="21977350" cy="11309350"/>
          </a:xfrm>
        </p:grpSpPr>
        <p:sp>
          <p:nvSpPr>
            <p:cNvPr name="Freeform 4" id="4"/>
            <p:cNvSpPr/>
            <p:nvPr/>
          </p:nvSpPr>
          <p:spPr>
            <a:xfrm flipH="false" flipV="false" rot="0">
              <a:off x="0" y="0"/>
              <a:ext cx="21977350" cy="11309350"/>
            </a:xfrm>
            <a:custGeom>
              <a:avLst/>
              <a:gdLst/>
              <a:ahLst/>
              <a:cxnLst/>
              <a:rect r="r" b="b" t="t" l="l"/>
              <a:pathLst>
                <a:path h="11309350" w="21977350">
                  <a:moveTo>
                    <a:pt x="15875" y="0"/>
                  </a:moveTo>
                  <a:lnTo>
                    <a:pt x="21961475" y="0"/>
                  </a:lnTo>
                  <a:cubicBezTo>
                    <a:pt x="21970237" y="0"/>
                    <a:pt x="21977350" y="7112"/>
                    <a:pt x="21977350" y="15875"/>
                  </a:cubicBezTo>
                  <a:lnTo>
                    <a:pt x="21977350" y="11293475"/>
                  </a:lnTo>
                  <a:cubicBezTo>
                    <a:pt x="21977350" y="11302238"/>
                    <a:pt x="21970237" y="11309350"/>
                    <a:pt x="21961475" y="11309350"/>
                  </a:cubicBezTo>
                  <a:lnTo>
                    <a:pt x="15875" y="11309350"/>
                  </a:lnTo>
                  <a:cubicBezTo>
                    <a:pt x="7112" y="11309350"/>
                    <a:pt x="0" y="11302238"/>
                    <a:pt x="0" y="11293475"/>
                  </a:cubicBezTo>
                  <a:lnTo>
                    <a:pt x="0" y="15875"/>
                  </a:lnTo>
                  <a:cubicBezTo>
                    <a:pt x="0" y="7112"/>
                    <a:pt x="7112" y="0"/>
                    <a:pt x="15875" y="0"/>
                  </a:cubicBezTo>
                  <a:moveTo>
                    <a:pt x="15875" y="31750"/>
                  </a:moveTo>
                  <a:lnTo>
                    <a:pt x="15875" y="15875"/>
                  </a:lnTo>
                  <a:lnTo>
                    <a:pt x="31750" y="15875"/>
                  </a:lnTo>
                  <a:lnTo>
                    <a:pt x="31750" y="11293475"/>
                  </a:lnTo>
                  <a:lnTo>
                    <a:pt x="15875" y="11293475"/>
                  </a:lnTo>
                  <a:lnTo>
                    <a:pt x="15875" y="11277600"/>
                  </a:lnTo>
                  <a:lnTo>
                    <a:pt x="21961475" y="11277600"/>
                  </a:lnTo>
                  <a:lnTo>
                    <a:pt x="21961475" y="11293475"/>
                  </a:lnTo>
                  <a:lnTo>
                    <a:pt x="21945600" y="11293475"/>
                  </a:lnTo>
                  <a:lnTo>
                    <a:pt x="21945600" y="15875"/>
                  </a:lnTo>
                  <a:lnTo>
                    <a:pt x="21961475" y="15875"/>
                  </a:lnTo>
                  <a:lnTo>
                    <a:pt x="21961475" y="31750"/>
                  </a:lnTo>
                  <a:lnTo>
                    <a:pt x="15875" y="31750"/>
                  </a:lnTo>
                  <a:close/>
                </a:path>
              </a:pathLst>
            </a:custGeom>
            <a:solidFill>
              <a:srgbClr val="83992A"/>
            </a:solidFill>
          </p:spPr>
        </p:sp>
      </p:grpSp>
      <p:sp>
        <p:nvSpPr>
          <p:cNvPr name="Freeform 5" id="5" descr="HDRibbonContent-UniformTrim.png"/>
          <p:cNvSpPr/>
          <p:nvPr/>
        </p:nvSpPr>
        <p:spPr>
          <a:xfrm flipH="false" flipV="false" rot="0">
            <a:off x="-23604"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Freeform 6" id="6" descr="HDRibbonContent-UniformTrim.png"/>
          <p:cNvSpPr/>
          <p:nvPr/>
        </p:nvSpPr>
        <p:spPr>
          <a:xfrm flipH="false" flipV="false" rot="0">
            <a:off x="17155479" y="4730748"/>
            <a:ext cx="1165860" cy="909638"/>
          </a:xfrm>
          <a:custGeom>
            <a:avLst/>
            <a:gdLst/>
            <a:ahLst/>
            <a:cxnLst/>
            <a:rect r="r" b="b" t="t" l="l"/>
            <a:pathLst>
              <a:path h="909638" w="1165860">
                <a:moveTo>
                  <a:pt x="0" y="0"/>
                </a:moveTo>
                <a:lnTo>
                  <a:pt x="1165860" y="0"/>
                </a:lnTo>
                <a:lnTo>
                  <a:pt x="1165860" y="909638"/>
                </a:lnTo>
                <a:lnTo>
                  <a:pt x="0" y="909638"/>
                </a:lnTo>
                <a:lnTo>
                  <a:pt x="0" y="0"/>
                </a:lnTo>
                <a:close/>
              </a:path>
            </a:pathLst>
          </a:custGeom>
          <a:blipFill>
            <a:blip r:embed="rId3"/>
            <a:stretch>
              <a:fillRect l="0" t="0" r="-315" b="0"/>
            </a:stretch>
          </a:blipFill>
        </p:spPr>
      </p:sp>
      <p:sp>
        <p:nvSpPr>
          <p:cNvPr name="AutoShape 7" id="7"/>
          <p:cNvSpPr/>
          <p:nvPr/>
        </p:nvSpPr>
        <p:spPr>
          <a:xfrm>
            <a:off x="2118689" y="4702173"/>
            <a:ext cx="14134760" cy="23812"/>
          </a:xfrm>
          <a:prstGeom prst="line">
            <a:avLst/>
          </a:prstGeom>
          <a:ln cap="rnd" w="9525">
            <a:solidFill>
              <a:srgbClr val="83992A"/>
            </a:solidFill>
            <a:prstDash val="solid"/>
            <a:headEnd type="none" len="sm" w="sm"/>
            <a:tailEnd type="none" len="sm" w="sm"/>
          </a:ln>
        </p:spPr>
      </p:sp>
      <p:sp>
        <p:nvSpPr>
          <p:cNvPr name="TextBox 8" id="8"/>
          <p:cNvSpPr txBox="true"/>
          <p:nvPr/>
        </p:nvSpPr>
        <p:spPr>
          <a:xfrm rot="0">
            <a:off x="2034543" y="2960251"/>
            <a:ext cx="14680947" cy="1104900"/>
          </a:xfrm>
          <a:prstGeom prst="rect">
            <a:avLst/>
          </a:prstGeom>
        </p:spPr>
        <p:txBody>
          <a:bodyPr anchor="t" rtlCol="false" tIns="0" lIns="0" bIns="0" rIns="0">
            <a:spAutoFit/>
          </a:bodyPr>
          <a:lstStyle/>
          <a:p>
            <a:pPr algn="ctr">
              <a:lnSpc>
                <a:spcPts val="8640"/>
              </a:lnSpc>
            </a:pPr>
            <a:r>
              <a:rPr lang="en-US" sz="7200" b="true">
                <a:solidFill>
                  <a:srgbClr val="262626"/>
                </a:solidFill>
                <a:latin typeface="Garamond Bold"/>
                <a:ea typeface="Garamond Bold"/>
                <a:cs typeface="Garamond Bold"/>
                <a:sym typeface="Garamond Bold"/>
              </a:rPr>
              <a:t>Contact Us</a:t>
            </a:r>
          </a:p>
        </p:txBody>
      </p:sp>
      <p:sp>
        <p:nvSpPr>
          <p:cNvPr name="TextBox 9" id="9"/>
          <p:cNvSpPr txBox="true"/>
          <p:nvPr/>
        </p:nvSpPr>
        <p:spPr>
          <a:xfrm rot="0">
            <a:off x="2265560" y="5142161"/>
            <a:ext cx="14218914" cy="2990850"/>
          </a:xfrm>
          <a:prstGeom prst="rect">
            <a:avLst/>
          </a:prstGeom>
        </p:spPr>
        <p:txBody>
          <a:bodyPr anchor="t" rtlCol="false" tIns="0" lIns="0" bIns="0" rIns="0">
            <a:spAutoFit/>
          </a:bodyPr>
          <a:lstStyle/>
          <a:p>
            <a:pPr algn="ctr">
              <a:lnSpc>
                <a:spcPts val="6480"/>
              </a:lnSpc>
            </a:pPr>
            <a:r>
              <a:rPr lang="en-US" sz="5400" b="true">
                <a:solidFill>
                  <a:srgbClr val="262626"/>
                </a:solidFill>
                <a:latin typeface="Garamond Bold"/>
                <a:ea typeface="Garamond Bold"/>
                <a:cs typeface="Garamond Bold"/>
                <a:sym typeface="Garamond Bold"/>
              </a:rPr>
              <a:t>Talbros Engineering</a:t>
            </a:r>
          </a:p>
          <a:p>
            <a:pPr algn="ctr">
              <a:lnSpc>
                <a:spcPts val="4320"/>
              </a:lnSpc>
            </a:pPr>
            <a:r>
              <a:rPr lang="en-US" sz="3600" b="true">
                <a:solidFill>
                  <a:srgbClr val="262626"/>
                </a:solidFill>
                <a:latin typeface="Garamond Bold"/>
                <a:ea typeface="Garamond Bold"/>
                <a:cs typeface="Garamond Bold"/>
                <a:sym typeface="Garamond Bold"/>
              </a:rPr>
              <a:t>Email</a:t>
            </a:r>
            <a:r>
              <a:rPr lang="en-US" sz="3600">
                <a:solidFill>
                  <a:srgbClr val="262626"/>
                </a:solidFill>
                <a:latin typeface="Garamond"/>
                <a:ea typeface="Garamond"/>
                <a:cs typeface="Garamond"/>
                <a:sym typeface="Garamond"/>
              </a:rPr>
              <a:t>:-contact@vinitec.in</a:t>
            </a:r>
          </a:p>
          <a:p>
            <a:pPr algn="ctr">
              <a:lnSpc>
                <a:spcPts val="4320"/>
              </a:lnSpc>
            </a:pPr>
            <a:r>
              <a:rPr lang="en-US" sz="3600" b="true">
                <a:solidFill>
                  <a:srgbClr val="262626"/>
                </a:solidFill>
                <a:latin typeface="Garamond Bold"/>
                <a:ea typeface="Garamond Bold"/>
                <a:cs typeface="Garamond Bold"/>
                <a:sym typeface="Garamond Bold"/>
              </a:rPr>
              <a:t>Address</a:t>
            </a:r>
            <a:r>
              <a:rPr lang="en-US" sz="3600">
                <a:solidFill>
                  <a:srgbClr val="262626"/>
                </a:solidFill>
                <a:latin typeface="Garamond"/>
                <a:ea typeface="Garamond"/>
                <a:cs typeface="Garamond"/>
                <a:sym typeface="Garamond"/>
              </a:rPr>
              <a:t>:- Plot No. 74-75-76, Sector-6 Faridabad 121006 ( Haryana)</a:t>
            </a:r>
          </a:p>
          <a:p>
            <a:pPr algn="ctr">
              <a:lnSpc>
                <a:spcPts val="4320"/>
              </a:lnSpc>
            </a:pPr>
            <a:r>
              <a:rPr lang="en-US" sz="3600" b="true">
                <a:solidFill>
                  <a:srgbClr val="262626"/>
                </a:solidFill>
                <a:latin typeface="Garamond Bold"/>
                <a:ea typeface="Garamond Bold"/>
                <a:cs typeface="Garamond Bold"/>
                <a:sym typeface="Garamond Bold"/>
              </a:rPr>
              <a:t>Contact No.</a:t>
            </a:r>
            <a:r>
              <a:rPr lang="en-US" sz="3600">
                <a:solidFill>
                  <a:srgbClr val="262626"/>
                </a:solidFill>
                <a:latin typeface="Garamond"/>
                <a:ea typeface="Garamond"/>
                <a:cs typeface="Garamond"/>
                <a:sym typeface="Garamond"/>
              </a:rPr>
              <a:t>: +91-129-4284300</a:t>
            </a:r>
          </a:p>
          <a:p>
            <a:pPr algn="ctr">
              <a:lnSpc>
                <a:spcPts val="4320"/>
              </a:lnSpc>
            </a:pPr>
            <a:r>
              <a:rPr lang="en-US" sz="3600" b="true">
                <a:solidFill>
                  <a:srgbClr val="262626"/>
                </a:solidFill>
                <a:latin typeface="Garamond Bold"/>
                <a:ea typeface="Garamond Bold"/>
                <a:cs typeface="Garamond Bold"/>
                <a:sym typeface="Garamond Bold"/>
              </a:rPr>
              <a:t>Website</a:t>
            </a:r>
            <a:r>
              <a:rPr lang="en-US" sz="3600">
                <a:solidFill>
                  <a:srgbClr val="262626"/>
                </a:solidFill>
                <a:latin typeface="Garamond"/>
                <a:ea typeface="Garamond"/>
                <a:cs typeface="Garamond"/>
                <a:sym typeface="Garamond"/>
              </a:rPr>
              <a:t>:- https://talbrosaxles.com/products/front-axle-shafts/</a:t>
            </a:r>
          </a:p>
        </p:txBody>
      </p:sp>
      <p:sp>
        <p:nvSpPr>
          <p:cNvPr name="Freeform 10" id="10"/>
          <p:cNvSpPr/>
          <p:nvPr/>
        </p:nvSpPr>
        <p:spPr>
          <a:xfrm flipH="false" flipV="false" rot="0">
            <a:off x="6439751" y="1535318"/>
            <a:ext cx="5403733" cy="1238624"/>
          </a:xfrm>
          <a:custGeom>
            <a:avLst/>
            <a:gdLst/>
            <a:ahLst/>
            <a:cxnLst/>
            <a:rect r="r" b="b" t="t" l="l"/>
            <a:pathLst>
              <a:path h="1238624" w="5403733">
                <a:moveTo>
                  <a:pt x="0" y="0"/>
                </a:moveTo>
                <a:lnTo>
                  <a:pt x="5403734" y="0"/>
                </a:lnTo>
                <a:lnTo>
                  <a:pt x="5403734" y="1238624"/>
                </a:lnTo>
                <a:lnTo>
                  <a:pt x="0" y="1238624"/>
                </a:lnTo>
                <a:lnTo>
                  <a:pt x="0" y="0"/>
                </a:lnTo>
                <a:close/>
              </a:path>
            </a:pathLst>
          </a:custGeom>
          <a:blipFill>
            <a:blip r:embed="rId4"/>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DAGCpqWxXp4</dc:identifier>
  <dcterms:modified xsi:type="dcterms:W3CDTF">2011-08-01T06:04:30Z</dcterms:modified>
  <cp:revision>1</cp:revision>
  <dc:title>Front Axle Shafts</dc:title>
</cp:coreProperties>
</file>