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image/svg+xml" Extension="svg"/>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6"/>
    <p:sldId id="257" r:id="rId7"/>
    <p:sldId id="258" r:id="rId8"/>
    <p:sldId id="259" r:id="rId9"/>
  </p:sldIdLst>
  <p:sldSz cx="18288000" cy="10287000"/>
  <p:notesSz cx="6858000" cy="9144000"/>
  <p:embeddedFontLst>
    <p:embeddedFont>
      <p:font typeface="Canva Sans" charset="1" panose="020B0503030501040103"/>
      <p:regular r:id="rId10"/>
    </p:embeddedFont>
    <p:embeddedFont>
      <p:font typeface="Elika Gorica" charset="1" panose="00000000000000000000"/>
      <p:regular r:id="rId11"/>
    </p:embeddedFont>
    <p:embeddedFont>
      <p:font typeface="Open Sans" charset="1" panose="020B0606030504020204"/>
      <p:regular r:id="rId12"/>
    </p:embeddedFont>
    <p:embeddedFont>
      <p:font typeface="Rig Solid Bold Halftone" charset="1" panose="00000800000000000000"/>
      <p:regular r:id="rId13"/>
    </p:embeddedFont>
    <p:embeddedFont>
      <p:font typeface="Open Sans Bold" charset="1" panose="020B0806030504020204"/>
      <p:regular r:id="rId1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fonts/font10.fntdata" Type="http://schemas.openxmlformats.org/officeDocument/2006/relationships/font"/><Relationship Id="rId11" Target="fonts/font11.fntdata" Type="http://schemas.openxmlformats.org/officeDocument/2006/relationships/font"/><Relationship Id="rId12" Target="fonts/font12.fntdata" Type="http://schemas.openxmlformats.org/officeDocument/2006/relationships/font"/><Relationship Id="rId13" Target="fonts/font13.fntdata" Type="http://schemas.openxmlformats.org/officeDocument/2006/relationships/font"/><Relationship Id="rId14" Target="fonts/font14.fntdata" Type="http://schemas.openxmlformats.org/officeDocument/2006/relationships/font"/><Relationship Id="rId2" Target="presProps.xml" Type="http://schemas.openxmlformats.org/officeDocument/2006/relationships/presProps"/><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 Id="rId3" Target="../media/image2.jpeg" Type="http://schemas.openxmlformats.org/officeDocument/2006/relationships/image"/><Relationship Id="rId4" Target="../media/image3.pn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 Id="rId3" Target="../media/image3.png" Type="http://schemas.openxmlformats.org/officeDocument/2006/relationships/image"/><Relationship Id="rId4" Target="../media/image4.jpeg" Type="http://schemas.openxmlformats.org/officeDocument/2006/relationships/image"/><Relationship Id="rId5" Target="https://www.spicesindia.net" TargetMode="External" Type="http://schemas.openxmlformats.org/officeDocument/2006/relationships/hyperlink"/><Relationship Id="rId6" Target="https://www.spicesindia.net" TargetMode="External" Type="http://schemas.openxmlformats.org/officeDocument/2006/relationships/hyperlink"/></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13.png" Type="http://schemas.openxmlformats.org/officeDocument/2006/relationships/image"/><Relationship Id="rId11" Target="../media/image14.svg" Type="http://schemas.openxmlformats.org/officeDocument/2006/relationships/image"/><Relationship Id="rId12" Target="../media/image3.png" Type="http://schemas.openxmlformats.org/officeDocument/2006/relationships/image"/><Relationship Id="rId2" Target="../media/image5.jpeg" Type="http://schemas.openxmlformats.org/officeDocument/2006/relationships/image"/><Relationship Id="rId3" Target="../media/image6.jpeg" Type="http://schemas.openxmlformats.org/officeDocument/2006/relationships/image"/><Relationship Id="rId4" Target="../media/image7.png" Type="http://schemas.openxmlformats.org/officeDocument/2006/relationships/image"/><Relationship Id="rId5" Target="../media/image8.svg" Type="http://schemas.openxmlformats.org/officeDocument/2006/relationships/image"/><Relationship Id="rId6" Target="../media/image9.png" Type="http://schemas.openxmlformats.org/officeDocument/2006/relationships/image"/><Relationship Id="rId7" Target="../media/image10.svg" Type="http://schemas.openxmlformats.org/officeDocument/2006/relationships/image"/><Relationship Id="rId8" Target="../media/image11.png" Type="http://schemas.openxmlformats.org/officeDocument/2006/relationships/image"/><Relationship Id="rId9" Target="../media/image12.svg" Type="http://schemas.openxmlformats.org/officeDocument/2006/relationships/image"/></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 Id="rId3" Target="../media/image3.png" Type="http://schemas.openxmlformats.org/officeDocument/2006/relationships/image"/><Relationship Id="rId4" Target="../media/image15.pn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9222" r="0" b="-9222"/>
            </a:stretch>
          </a:blipFill>
        </p:spPr>
      </p:sp>
      <p:sp>
        <p:nvSpPr>
          <p:cNvPr name="Freeform 3" id="3"/>
          <p:cNvSpPr/>
          <p:nvPr/>
        </p:nvSpPr>
        <p:spPr>
          <a:xfrm flipH="false" flipV="false" rot="0">
            <a:off x="0" y="0"/>
            <a:ext cx="18288000" cy="8078079"/>
          </a:xfrm>
          <a:custGeom>
            <a:avLst/>
            <a:gdLst/>
            <a:ahLst/>
            <a:cxnLst/>
            <a:rect r="r" b="b" t="t" l="l"/>
            <a:pathLst>
              <a:path h="8078079" w="18288000">
                <a:moveTo>
                  <a:pt x="0" y="0"/>
                </a:moveTo>
                <a:lnTo>
                  <a:pt x="18288000" y="0"/>
                </a:lnTo>
                <a:lnTo>
                  <a:pt x="18288000" y="8078079"/>
                </a:lnTo>
                <a:lnTo>
                  <a:pt x="0" y="8078079"/>
                </a:lnTo>
                <a:lnTo>
                  <a:pt x="0" y="0"/>
                </a:lnTo>
                <a:close/>
              </a:path>
            </a:pathLst>
          </a:custGeom>
          <a:blipFill>
            <a:blip r:embed="rId3"/>
            <a:stretch>
              <a:fillRect l="0" t="-35433" r="0" b="-54734"/>
            </a:stretch>
          </a:blipFill>
        </p:spPr>
      </p:sp>
      <p:sp>
        <p:nvSpPr>
          <p:cNvPr name="Freeform 4" id="4"/>
          <p:cNvSpPr/>
          <p:nvPr/>
        </p:nvSpPr>
        <p:spPr>
          <a:xfrm flipH="false" flipV="false" rot="0">
            <a:off x="1028700" y="345634"/>
            <a:ext cx="1726037" cy="845758"/>
          </a:xfrm>
          <a:custGeom>
            <a:avLst/>
            <a:gdLst/>
            <a:ahLst/>
            <a:cxnLst/>
            <a:rect r="r" b="b" t="t" l="l"/>
            <a:pathLst>
              <a:path h="845758" w="1726037">
                <a:moveTo>
                  <a:pt x="0" y="0"/>
                </a:moveTo>
                <a:lnTo>
                  <a:pt x="1726037" y="0"/>
                </a:lnTo>
                <a:lnTo>
                  <a:pt x="1726037" y="845758"/>
                </a:lnTo>
                <a:lnTo>
                  <a:pt x="0" y="845758"/>
                </a:lnTo>
                <a:lnTo>
                  <a:pt x="0" y="0"/>
                </a:lnTo>
                <a:close/>
              </a:path>
            </a:pathLst>
          </a:custGeom>
          <a:blipFill>
            <a:blip r:embed="rId4"/>
            <a:stretch>
              <a:fillRect l="0" t="0" r="0" b="0"/>
            </a:stretch>
          </a:blipFill>
        </p:spPr>
      </p:sp>
      <p:sp>
        <p:nvSpPr>
          <p:cNvPr name="TextBox 5" id="5"/>
          <p:cNvSpPr txBox="true"/>
          <p:nvPr/>
        </p:nvSpPr>
        <p:spPr>
          <a:xfrm rot="0">
            <a:off x="4534195" y="8192379"/>
            <a:ext cx="13753805" cy="1711031"/>
          </a:xfrm>
          <a:prstGeom prst="rect">
            <a:avLst/>
          </a:prstGeom>
        </p:spPr>
        <p:txBody>
          <a:bodyPr anchor="t" rtlCol="false" tIns="0" lIns="0" bIns="0" rIns="0">
            <a:spAutoFit/>
          </a:bodyPr>
          <a:lstStyle/>
          <a:p>
            <a:pPr algn="l" marL="0" indent="0" lvl="0">
              <a:lnSpc>
                <a:spcPts val="13106"/>
              </a:lnSpc>
            </a:pPr>
          </a:p>
        </p:txBody>
      </p:sp>
      <p:sp>
        <p:nvSpPr>
          <p:cNvPr name="TextBox 6" id="6"/>
          <p:cNvSpPr txBox="true"/>
          <p:nvPr/>
        </p:nvSpPr>
        <p:spPr>
          <a:xfrm rot="0">
            <a:off x="5224146" y="9706610"/>
            <a:ext cx="7278588" cy="580390"/>
          </a:xfrm>
          <a:prstGeom prst="rect">
            <a:avLst/>
          </a:prstGeom>
        </p:spPr>
        <p:txBody>
          <a:bodyPr anchor="t" rtlCol="false" tIns="0" lIns="0" bIns="0" rIns="0">
            <a:spAutoFit/>
          </a:bodyPr>
          <a:lstStyle/>
          <a:p>
            <a:pPr algn="just">
              <a:lnSpc>
                <a:spcPts val="4759"/>
              </a:lnSpc>
            </a:pPr>
            <a:r>
              <a:rPr lang="en-US" sz="3399">
                <a:solidFill>
                  <a:srgbClr val="BD0C0C"/>
                </a:solidFill>
                <a:latin typeface="Canva Sans"/>
                <a:ea typeface="Canva Sans"/>
                <a:cs typeface="Canva Sans"/>
                <a:sym typeface="Canva Sans"/>
              </a:rPr>
              <a:t>Visit - https://www.spicesindia.net/</a:t>
            </a:r>
          </a:p>
        </p:txBody>
      </p:sp>
      <p:sp>
        <p:nvSpPr>
          <p:cNvPr name="TextBox 7" id="7"/>
          <p:cNvSpPr txBox="true"/>
          <p:nvPr/>
        </p:nvSpPr>
        <p:spPr>
          <a:xfrm rot="0">
            <a:off x="6264622" y="8056685"/>
            <a:ext cx="5758755" cy="1566544"/>
          </a:xfrm>
          <a:prstGeom prst="rect">
            <a:avLst/>
          </a:prstGeom>
        </p:spPr>
        <p:txBody>
          <a:bodyPr anchor="t" rtlCol="false" tIns="0" lIns="0" bIns="0" rIns="0">
            <a:spAutoFit/>
          </a:bodyPr>
          <a:lstStyle/>
          <a:p>
            <a:pPr algn="ctr">
              <a:lnSpc>
                <a:spcPts val="12880"/>
              </a:lnSpc>
            </a:pPr>
            <a:r>
              <a:rPr lang="en-US" sz="9200">
                <a:solidFill>
                  <a:srgbClr val="BD0C0C"/>
                </a:solidFill>
                <a:latin typeface="Elika Gorica"/>
                <a:ea typeface="Elika Gorica"/>
                <a:cs typeface="Elika Gorica"/>
                <a:sym typeface="Elika Gorica"/>
              </a:rPr>
              <a:t>Agrocrops</a:t>
            </a: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9222" r="0" b="-9222"/>
            </a:stretch>
          </a:blipFill>
        </p:spPr>
      </p:sp>
      <p:grpSp>
        <p:nvGrpSpPr>
          <p:cNvPr name="Group 3" id="3"/>
          <p:cNvGrpSpPr/>
          <p:nvPr/>
        </p:nvGrpSpPr>
        <p:grpSpPr>
          <a:xfrm rot="0">
            <a:off x="-863139" y="-5386319"/>
            <a:ext cx="18666180" cy="6706835"/>
            <a:chOff x="0" y="0"/>
            <a:chExt cx="2262150" cy="812800"/>
          </a:xfrm>
        </p:grpSpPr>
        <p:sp>
          <p:nvSpPr>
            <p:cNvPr name="Freeform 4" id="4"/>
            <p:cNvSpPr/>
            <p:nvPr/>
          </p:nvSpPr>
          <p:spPr>
            <a:xfrm flipH="false" flipV="false" rot="0">
              <a:off x="0" y="0"/>
              <a:ext cx="2262150" cy="812800"/>
            </a:xfrm>
            <a:custGeom>
              <a:avLst/>
              <a:gdLst/>
              <a:ahLst/>
              <a:cxnLst/>
              <a:rect r="r" b="b" t="t" l="l"/>
              <a:pathLst>
                <a:path h="812800" w="2262150">
                  <a:moveTo>
                    <a:pt x="2102130" y="0"/>
                  </a:moveTo>
                  <a:lnTo>
                    <a:pt x="160020" y="0"/>
                  </a:lnTo>
                  <a:lnTo>
                    <a:pt x="0" y="160020"/>
                  </a:lnTo>
                  <a:lnTo>
                    <a:pt x="0" y="652780"/>
                  </a:lnTo>
                  <a:lnTo>
                    <a:pt x="160020" y="812800"/>
                  </a:lnTo>
                  <a:lnTo>
                    <a:pt x="2102130" y="812800"/>
                  </a:lnTo>
                  <a:lnTo>
                    <a:pt x="2262150" y="652780"/>
                  </a:lnTo>
                  <a:lnTo>
                    <a:pt x="2262150" y="160020"/>
                  </a:lnTo>
                  <a:lnTo>
                    <a:pt x="2102130" y="0"/>
                  </a:lnTo>
                  <a:close/>
                </a:path>
              </a:pathLst>
            </a:custGeom>
            <a:solidFill>
              <a:srgbClr val="BD0C0C"/>
            </a:solidFill>
          </p:spPr>
        </p:sp>
        <p:sp>
          <p:nvSpPr>
            <p:cNvPr name="TextBox 5" id="5"/>
            <p:cNvSpPr txBox="true"/>
            <p:nvPr/>
          </p:nvSpPr>
          <p:spPr>
            <a:xfrm>
              <a:off x="63500" y="25400"/>
              <a:ext cx="2135150" cy="723900"/>
            </a:xfrm>
            <a:prstGeom prst="rect">
              <a:avLst/>
            </a:prstGeom>
          </p:spPr>
          <p:txBody>
            <a:bodyPr anchor="ctr" rtlCol="false" tIns="50800" lIns="50800" bIns="50800" rIns="50800"/>
            <a:lstStyle/>
            <a:p>
              <a:pPr algn="ctr">
                <a:lnSpc>
                  <a:spcPts val="2659"/>
                </a:lnSpc>
              </a:pPr>
            </a:p>
          </p:txBody>
        </p:sp>
      </p:grpSp>
      <p:sp>
        <p:nvSpPr>
          <p:cNvPr name="Freeform 6" id="6"/>
          <p:cNvSpPr/>
          <p:nvPr/>
        </p:nvSpPr>
        <p:spPr>
          <a:xfrm flipH="false" flipV="false" rot="0">
            <a:off x="400032" y="380439"/>
            <a:ext cx="1726037" cy="845758"/>
          </a:xfrm>
          <a:custGeom>
            <a:avLst/>
            <a:gdLst/>
            <a:ahLst/>
            <a:cxnLst/>
            <a:rect r="r" b="b" t="t" l="l"/>
            <a:pathLst>
              <a:path h="845758" w="1726037">
                <a:moveTo>
                  <a:pt x="0" y="0"/>
                </a:moveTo>
                <a:lnTo>
                  <a:pt x="1726037" y="0"/>
                </a:lnTo>
                <a:lnTo>
                  <a:pt x="1726037" y="845758"/>
                </a:lnTo>
                <a:lnTo>
                  <a:pt x="0" y="845758"/>
                </a:lnTo>
                <a:lnTo>
                  <a:pt x="0" y="0"/>
                </a:lnTo>
                <a:close/>
              </a:path>
            </a:pathLst>
          </a:custGeom>
          <a:blipFill>
            <a:blip r:embed="rId3"/>
            <a:stretch>
              <a:fillRect l="0" t="0" r="0" b="0"/>
            </a:stretch>
          </a:blipFill>
        </p:spPr>
      </p:sp>
      <p:sp>
        <p:nvSpPr>
          <p:cNvPr name="Freeform 7" id="7"/>
          <p:cNvSpPr/>
          <p:nvPr/>
        </p:nvSpPr>
        <p:spPr>
          <a:xfrm flipH="false" flipV="false" rot="0">
            <a:off x="872852" y="2542571"/>
            <a:ext cx="6984909" cy="6715729"/>
          </a:xfrm>
          <a:custGeom>
            <a:avLst/>
            <a:gdLst/>
            <a:ahLst/>
            <a:cxnLst/>
            <a:rect r="r" b="b" t="t" l="l"/>
            <a:pathLst>
              <a:path h="6715729" w="6984909">
                <a:moveTo>
                  <a:pt x="0" y="0"/>
                </a:moveTo>
                <a:lnTo>
                  <a:pt x="6984909" y="0"/>
                </a:lnTo>
                <a:lnTo>
                  <a:pt x="6984909" y="6715729"/>
                </a:lnTo>
                <a:lnTo>
                  <a:pt x="0" y="6715729"/>
                </a:lnTo>
                <a:lnTo>
                  <a:pt x="0" y="0"/>
                </a:lnTo>
                <a:close/>
              </a:path>
            </a:pathLst>
          </a:custGeom>
          <a:blipFill>
            <a:blip r:embed="rId4"/>
            <a:stretch>
              <a:fillRect l="-7229" t="0" r="-7229" b="0"/>
            </a:stretch>
          </a:blipFill>
        </p:spPr>
      </p:sp>
      <p:sp>
        <p:nvSpPr>
          <p:cNvPr name="TextBox 8" id="8"/>
          <p:cNvSpPr txBox="true"/>
          <p:nvPr/>
        </p:nvSpPr>
        <p:spPr>
          <a:xfrm rot="0">
            <a:off x="8087385" y="2485421"/>
            <a:ext cx="9715655" cy="6424929"/>
          </a:xfrm>
          <a:prstGeom prst="rect">
            <a:avLst/>
          </a:prstGeom>
        </p:spPr>
        <p:txBody>
          <a:bodyPr anchor="t" rtlCol="false" tIns="0" lIns="0" bIns="0" rIns="0">
            <a:spAutoFit/>
          </a:bodyPr>
          <a:lstStyle/>
          <a:p>
            <a:pPr algn="just">
              <a:lnSpc>
                <a:spcPts val="3920"/>
              </a:lnSpc>
            </a:pPr>
            <a:r>
              <a:rPr lang="en-US" sz="2800" u="sng">
                <a:solidFill>
                  <a:srgbClr val="BD0C0C"/>
                </a:solidFill>
                <a:latin typeface="Open Sans"/>
                <a:ea typeface="Open Sans"/>
                <a:cs typeface="Open Sans"/>
                <a:sym typeface="Open Sans"/>
                <a:hlinkClick r:id="rId5" tooltip="https://www.spicesindia.net"/>
              </a:rPr>
              <a:t>Indian Dry Red Chilli Exporters</a:t>
            </a:r>
            <a:r>
              <a:rPr lang="en-US" sz="2800">
                <a:solidFill>
                  <a:srgbClr val="BD0C0C"/>
                </a:solidFill>
                <a:latin typeface="Open Sans"/>
                <a:ea typeface="Open Sans"/>
                <a:cs typeface="Open Sans"/>
                <a:sym typeface="Open Sans"/>
              </a:rPr>
              <a:t>, like those featured on</a:t>
            </a:r>
            <a:r>
              <a:rPr lang="en-US" sz="2800" u="sng">
                <a:solidFill>
                  <a:srgbClr val="BD0C0C"/>
                </a:solidFill>
                <a:latin typeface="Open Sans"/>
                <a:ea typeface="Open Sans"/>
                <a:cs typeface="Open Sans"/>
                <a:sym typeface="Open Sans"/>
                <a:hlinkClick r:id="rId6" tooltip="https://www.spicesindia.net"/>
              </a:rPr>
              <a:t> </a:t>
            </a:r>
            <a:r>
              <a:rPr lang="en-US" sz="2800">
                <a:solidFill>
                  <a:srgbClr val="BD0C0C"/>
                </a:solidFill>
                <a:latin typeface="Open Sans"/>
                <a:ea typeface="Open Sans"/>
                <a:cs typeface="Open Sans"/>
                <a:sym typeface="Open Sans"/>
              </a:rPr>
              <a:t>Agrocrops, are known for supplying high-quality chillies to international markets. India is one of the largest producers and exporters of dry red chillies, offering various varieties such as Guntur, Byadgi, and Sannam. These exporters ensure that their chillies meet global quality standards, providing products that are rich in flavor, color, and pungency. Spices India emphasizes sustainable sourcing from the best farms, using advanced processing techniques to maintain freshness and flavor. With a strong supply chain and commitment to quality, they cater to diverse culinary needs worldwide.</a:t>
            </a:r>
          </a:p>
          <a:p>
            <a:pPr algn="just">
              <a:lnSpc>
                <a:spcPts val="3920"/>
              </a:lnSpc>
            </a:pPr>
          </a:p>
        </p:txBody>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9222" r="0" b="-9222"/>
            </a:stretch>
          </a:blipFill>
        </p:spPr>
      </p:sp>
      <p:grpSp>
        <p:nvGrpSpPr>
          <p:cNvPr name="Group 3" id="3"/>
          <p:cNvGrpSpPr/>
          <p:nvPr/>
        </p:nvGrpSpPr>
        <p:grpSpPr>
          <a:xfrm rot="0">
            <a:off x="-1370957" y="0"/>
            <a:ext cx="12008987" cy="10536000"/>
            <a:chOff x="0" y="0"/>
            <a:chExt cx="3162861" cy="2774914"/>
          </a:xfrm>
        </p:grpSpPr>
        <p:sp>
          <p:nvSpPr>
            <p:cNvPr name="Freeform 4" id="4"/>
            <p:cNvSpPr/>
            <p:nvPr/>
          </p:nvSpPr>
          <p:spPr>
            <a:xfrm flipH="false" flipV="false" rot="0">
              <a:off x="0" y="0"/>
              <a:ext cx="3162861" cy="2774914"/>
            </a:xfrm>
            <a:custGeom>
              <a:avLst/>
              <a:gdLst/>
              <a:ahLst/>
              <a:cxnLst/>
              <a:rect r="r" b="b" t="t" l="l"/>
              <a:pathLst>
                <a:path h="2774914" w="3162861">
                  <a:moveTo>
                    <a:pt x="15472" y="0"/>
                  </a:moveTo>
                  <a:lnTo>
                    <a:pt x="3147388" y="0"/>
                  </a:lnTo>
                  <a:cubicBezTo>
                    <a:pt x="3151492" y="0"/>
                    <a:pt x="3155427" y="1630"/>
                    <a:pt x="3158329" y="4532"/>
                  </a:cubicBezTo>
                  <a:cubicBezTo>
                    <a:pt x="3161230" y="7433"/>
                    <a:pt x="3162861" y="11369"/>
                    <a:pt x="3162861" y="15472"/>
                  </a:cubicBezTo>
                  <a:lnTo>
                    <a:pt x="3162861" y="2759441"/>
                  </a:lnTo>
                  <a:cubicBezTo>
                    <a:pt x="3162861" y="2763545"/>
                    <a:pt x="3161230" y="2767480"/>
                    <a:pt x="3158329" y="2770382"/>
                  </a:cubicBezTo>
                  <a:cubicBezTo>
                    <a:pt x="3155427" y="2773283"/>
                    <a:pt x="3151492" y="2774914"/>
                    <a:pt x="3147388" y="2774914"/>
                  </a:cubicBezTo>
                  <a:lnTo>
                    <a:pt x="15472" y="2774914"/>
                  </a:lnTo>
                  <a:cubicBezTo>
                    <a:pt x="11369" y="2774914"/>
                    <a:pt x="7433" y="2773283"/>
                    <a:pt x="4532" y="2770382"/>
                  </a:cubicBezTo>
                  <a:cubicBezTo>
                    <a:pt x="1630" y="2767480"/>
                    <a:pt x="0" y="2763545"/>
                    <a:pt x="0" y="2759441"/>
                  </a:cubicBezTo>
                  <a:lnTo>
                    <a:pt x="0" y="15472"/>
                  </a:lnTo>
                  <a:cubicBezTo>
                    <a:pt x="0" y="11369"/>
                    <a:pt x="1630" y="7433"/>
                    <a:pt x="4532" y="4532"/>
                  </a:cubicBezTo>
                  <a:cubicBezTo>
                    <a:pt x="7433" y="1630"/>
                    <a:pt x="11369" y="0"/>
                    <a:pt x="15472" y="0"/>
                  </a:cubicBezTo>
                  <a:close/>
                </a:path>
              </a:pathLst>
            </a:custGeom>
            <a:solidFill>
              <a:srgbClr val="BD0C0C"/>
            </a:solidFill>
          </p:spPr>
        </p:sp>
        <p:sp>
          <p:nvSpPr>
            <p:cNvPr name="TextBox 5" id="5"/>
            <p:cNvSpPr txBox="true"/>
            <p:nvPr/>
          </p:nvSpPr>
          <p:spPr>
            <a:xfrm>
              <a:off x="0" y="-38100"/>
              <a:ext cx="3162861" cy="2813014"/>
            </a:xfrm>
            <a:prstGeom prst="rect">
              <a:avLst/>
            </a:prstGeom>
          </p:spPr>
          <p:txBody>
            <a:bodyPr anchor="ctr" rtlCol="false" tIns="50800" lIns="50800" bIns="50800" rIns="50800"/>
            <a:lstStyle/>
            <a:p>
              <a:pPr algn="ctr">
                <a:lnSpc>
                  <a:spcPts val="2659"/>
                </a:lnSpc>
              </a:pPr>
            </a:p>
          </p:txBody>
        </p:sp>
      </p:grpSp>
      <p:grpSp>
        <p:nvGrpSpPr>
          <p:cNvPr name="Group 6" id="6"/>
          <p:cNvGrpSpPr>
            <a:grpSpLocks noChangeAspect="true"/>
          </p:cNvGrpSpPr>
          <p:nvPr/>
        </p:nvGrpSpPr>
        <p:grpSpPr>
          <a:xfrm rot="0">
            <a:off x="10258307" y="-557700"/>
            <a:ext cx="12124307" cy="12124307"/>
            <a:chOff x="0" y="0"/>
            <a:chExt cx="8790178" cy="8790178"/>
          </a:xfrm>
        </p:grpSpPr>
        <p:sp>
          <p:nvSpPr>
            <p:cNvPr name="Freeform 7" id="7"/>
            <p:cNvSpPr/>
            <p:nvPr/>
          </p:nvSpPr>
          <p:spPr>
            <a:xfrm flipH="false" flipV="false" rot="0">
              <a:off x="149225" y="149225"/>
              <a:ext cx="8491728" cy="8491728"/>
            </a:xfrm>
            <a:custGeom>
              <a:avLst/>
              <a:gdLst/>
              <a:ahLst/>
              <a:cxnLst/>
              <a:rect r="r" b="b" t="t" l="l"/>
              <a:pathLst>
                <a:path h="8491728" w="8491728">
                  <a:moveTo>
                    <a:pt x="0" y="0"/>
                  </a:moveTo>
                  <a:lnTo>
                    <a:pt x="8491728" y="0"/>
                  </a:lnTo>
                  <a:lnTo>
                    <a:pt x="8491728" y="8491728"/>
                  </a:lnTo>
                  <a:lnTo>
                    <a:pt x="0" y="8491728"/>
                  </a:lnTo>
                  <a:close/>
                </a:path>
              </a:pathLst>
            </a:custGeom>
            <a:blipFill>
              <a:blip r:embed="rId3"/>
              <a:stretch>
                <a:fillRect l="-9523" t="0" r="-9523" b="0"/>
              </a:stretch>
            </a:blipFill>
          </p:spPr>
        </p:sp>
        <p:sp>
          <p:nvSpPr>
            <p:cNvPr name="Freeform 8" id="8"/>
            <p:cNvSpPr/>
            <p:nvPr/>
          </p:nvSpPr>
          <p:spPr>
            <a:xfrm flipH="false" flipV="false" rot="0">
              <a:off x="0" y="0"/>
              <a:ext cx="8790178" cy="8790178"/>
            </a:xfrm>
            <a:custGeom>
              <a:avLst/>
              <a:gdLst/>
              <a:ahLst/>
              <a:cxnLst/>
              <a:rect r="r" b="b" t="t" l="l"/>
              <a:pathLst>
                <a:path h="8790178" w="8790178">
                  <a:moveTo>
                    <a:pt x="8790178" y="8790178"/>
                  </a:moveTo>
                  <a:lnTo>
                    <a:pt x="0" y="8790178"/>
                  </a:lnTo>
                  <a:lnTo>
                    <a:pt x="0" y="0"/>
                  </a:lnTo>
                  <a:lnTo>
                    <a:pt x="8790178" y="0"/>
                  </a:lnTo>
                  <a:lnTo>
                    <a:pt x="8790178" y="8790178"/>
                  </a:lnTo>
                  <a:close/>
                  <a:moveTo>
                    <a:pt x="19050" y="8771128"/>
                  </a:moveTo>
                  <a:lnTo>
                    <a:pt x="8771128" y="8771128"/>
                  </a:lnTo>
                  <a:lnTo>
                    <a:pt x="8771128" y="19050"/>
                  </a:lnTo>
                  <a:lnTo>
                    <a:pt x="19050" y="19050"/>
                  </a:lnTo>
                  <a:lnTo>
                    <a:pt x="19050" y="8771128"/>
                  </a:lnTo>
                  <a:close/>
                </a:path>
              </a:pathLst>
            </a:custGeom>
            <a:solidFill>
              <a:srgbClr val="FFFFFF"/>
            </a:solidFill>
          </p:spPr>
        </p:sp>
      </p:grpSp>
      <p:sp>
        <p:nvSpPr>
          <p:cNvPr name="Freeform 9" id="9"/>
          <p:cNvSpPr/>
          <p:nvPr/>
        </p:nvSpPr>
        <p:spPr>
          <a:xfrm flipH="false" flipV="false" rot="0">
            <a:off x="1028700" y="7781599"/>
            <a:ext cx="956985" cy="956985"/>
          </a:xfrm>
          <a:custGeom>
            <a:avLst/>
            <a:gdLst/>
            <a:ahLst/>
            <a:cxnLst/>
            <a:rect r="r" b="b" t="t" l="l"/>
            <a:pathLst>
              <a:path h="956985" w="956985">
                <a:moveTo>
                  <a:pt x="0" y="0"/>
                </a:moveTo>
                <a:lnTo>
                  <a:pt x="956985" y="0"/>
                </a:lnTo>
                <a:lnTo>
                  <a:pt x="956985" y="956985"/>
                </a:lnTo>
                <a:lnTo>
                  <a:pt x="0" y="956985"/>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10" id="10"/>
          <p:cNvSpPr/>
          <p:nvPr/>
        </p:nvSpPr>
        <p:spPr>
          <a:xfrm flipH="false" flipV="false" rot="0">
            <a:off x="1028700" y="5025961"/>
            <a:ext cx="956985" cy="956985"/>
          </a:xfrm>
          <a:custGeom>
            <a:avLst/>
            <a:gdLst/>
            <a:ahLst/>
            <a:cxnLst/>
            <a:rect r="r" b="b" t="t" l="l"/>
            <a:pathLst>
              <a:path h="956985" w="956985">
                <a:moveTo>
                  <a:pt x="0" y="0"/>
                </a:moveTo>
                <a:lnTo>
                  <a:pt x="956985" y="0"/>
                </a:lnTo>
                <a:lnTo>
                  <a:pt x="956985" y="956985"/>
                </a:lnTo>
                <a:lnTo>
                  <a:pt x="0" y="956985"/>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11" id="11"/>
          <p:cNvSpPr/>
          <p:nvPr/>
        </p:nvSpPr>
        <p:spPr>
          <a:xfrm flipH="false" flipV="false" rot="0">
            <a:off x="1028700" y="3646407"/>
            <a:ext cx="956985" cy="956985"/>
          </a:xfrm>
          <a:custGeom>
            <a:avLst/>
            <a:gdLst/>
            <a:ahLst/>
            <a:cxnLst/>
            <a:rect r="r" b="b" t="t" l="l"/>
            <a:pathLst>
              <a:path h="956985" w="956985">
                <a:moveTo>
                  <a:pt x="0" y="0"/>
                </a:moveTo>
                <a:lnTo>
                  <a:pt x="956985" y="0"/>
                </a:lnTo>
                <a:lnTo>
                  <a:pt x="956985" y="956985"/>
                </a:lnTo>
                <a:lnTo>
                  <a:pt x="0" y="956985"/>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Freeform 12" id="12"/>
          <p:cNvSpPr/>
          <p:nvPr/>
        </p:nvSpPr>
        <p:spPr>
          <a:xfrm flipH="false" flipV="false" rot="0">
            <a:off x="1028700" y="6405514"/>
            <a:ext cx="944599" cy="956985"/>
          </a:xfrm>
          <a:custGeom>
            <a:avLst/>
            <a:gdLst/>
            <a:ahLst/>
            <a:cxnLst/>
            <a:rect r="r" b="b" t="t" l="l"/>
            <a:pathLst>
              <a:path h="956985" w="944599">
                <a:moveTo>
                  <a:pt x="0" y="0"/>
                </a:moveTo>
                <a:lnTo>
                  <a:pt x="944599" y="0"/>
                </a:lnTo>
                <a:lnTo>
                  <a:pt x="944599" y="956985"/>
                </a:lnTo>
                <a:lnTo>
                  <a:pt x="0" y="956985"/>
                </a:lnTo>
                <a:lnTo>
                  <a:pt x="0" y="0"/>
                </a:lnTo>
                <a:close/>
              </a:path>
            </a:pathLst>
          </a:custGeom>
          <a:blipFill>
            <a:blip r:embed="rId10">
              <a:extLst>
                <a:ext uri="{96DAC541-7B7A-43D3-8B79-37D633B846F1}">
                  <asvg:svgBlip xmlns:asvg="http://schemas.microsoft.com/office/drawing/2016/SVG/main" r:embed="rId11"/>
                </a:ext>
              </a:extLst>
            </a:blip>
            <a:stretch>
              <a:fillRect l="0" t="0" r="0" b="0"/>
            </a:stretch>
          </a:blipFill>
        </p:spPr>
      </p:sp>
      <p:sp>
        <p:nvSpPr>
          <p:cNvPr name="Freeform 13" id="13"/>
          <p:cNvSpPr/>
          <p:nvPr/>
        </p:nvSpPr>
        <p:spPr>
          <a:xfrm flipH="false" flipV="false" rot="0">
            <a:off x="1028700" y="466057"/>
            <a:ext cx="1726037" cy="845758"/>
          </a:xfrm>
          <a:custGeom>
            <a:avLst/>
            <a:gdLst/>
            <a:ahLst/>
            <a:cxnLst/>
            <a:rect r="r" b="b" t="t" l="l"/>
            <a:pathLst>
              <a:path h="845758" w="1726037">
                <a:moveTo>
                  <a:pt x="0" y="0"/>
                </a:moveTo>
                <a:lnTo>
                  <a:pt x="1726037" y="0"/>
                </a:lnTo>
                <a:lnTo>
                  <a:pt x="1726037" y="845759"/>
                </a:lnTo>
                <a:lnTo>
                  <a:pt x="0" y="845759"/>
                </a:lnTo>
                <a:lnTo>
                  <a:pt x="0" y="0"/>
                </a:lnTo>
                <a:close/>
              </a:path>
            </a:pathLst>
          </a:custGeom>
          <a:blipFill>
            <a:blip r:embed="rId12"/>
            <a:stretch>
              <a:fillRect l="0" t="0" r="0" b="0"/>
            </a:stretch>
          </a:blipFill>
        </p:spPr>
      </p:sp>
      <p:sp>
        <p:nvSpPr>
          <p:cNvPr name="TextBox 14" id="14"/>
          <p:cNvSpPr txBox="true"/>
          <p:nvPr/>
        </p:nvSpPr>
        <p:spPr>
          <a:xfrm rot="0">
            <a:off x="1028700" y="1807116"/>
            <a:ext cx="8716797" cy="1605655"/>
          </a:xfrm>
          <a:prstGeom prst="rect">
            <a:avLst/>
          </a:prstGeom>
        </p:spPr>
        <p:txBody>
          <a:bodyPr anchor="t" rtlCol="false" tIns="0" lIns="0" bIns="0" rIns="0">
            <a:spAutoFit/>
          </a:bodyPr>
          <a:lstStyle/>
          <a:p>
            <a:pPr algn="l" marL="0" indent="0" lvl="0">
              <a:lnSpc>
                <a:spcPts val="12316"/>
              </a:lnSpc>
            </a:pPr>
            <a:r>
              <a:rPr lang="en-US" sz="11299" spc="-474">
                <a:solidFill>
                  <a:srgbClr val="FFFFFF"/>
                </a:solidFill>
                <a:latin typeface="Rig Solid Bold Halftone"/>
                <a:ea typeface="Rig Solid Bold Halftone"/>
                <a:cs typeface="Rig Solid Bold Halftone"/>
                <a:sym typeface="Rig Solid Bold Halftone"/>
              </a:rPr>
              <a:t>Contact US</a:t>
            </a:r>
          </a:p>
        </p:txBody>
      </p:sp>
      <p:sp>
        <p:nvSpPr>
          <p:cNvPr name="TextBox 15" id="15"/>
          <p:cNvSpPr txBox="true"/>
          <p:nvPr/>
        </p:nvSpPr>
        <p:spPr>
          <a:xfrm rot="0">
            <a:off x="2213165" y="3714055"/>
            <a:ext cx="4186381" cy="712470"/>
          </a:xfrm>
          <a:prstGeom prst="rect">
            <a:avLst/>
          </a:prstGeom>
        </p:spPr>
        <p:txBody>
          <a:bodyPr anchor="t" rtlCol="false" tIns="0" lIns="0" bIns="0" rIns="0">
            <a:spAutoFit/>
          </a:bodyPr>
          <a:lstStyle/>
          <a:p>
            <a:pPr algn="l">
              <a:lnSpc>
                <a:spcPts val="5880"/>
              </a:lnSpc>
            </a:pPr>
            <a:r>
              <a:rPr lang="en-US" sz="4200" b="true">
                <a:solidFill>
                  <a:srgbClr val="FFFFFF"/>
                </a:solidFill>
                <a:latin typeface="Open Sans Bold"/>
                <a:ea typeface="Open Sans Bold"/>
                <a:cs typeface="Open Sans Bold"/>
                <a:sym typeface="Open Sans Bold"/>
              </a:rPr>
              <a:t>91 9701363424</a:t>
            </a:r>
          </a:p>
        </p:txBody>
      </p:sp>
      <p:sp>
        <p:nvSpPr>
          <p:cNvPr name="TextBox 16" id="16"/>
          <p:cNvSpPr txBox="true"/>
          <p:nvPr/>
        </p:nvSpPr>
        <p:spPr>
          <a:xfrm rot="0">
            <a:off x="2213165" y="5064713"/>
            <a:ext cx="8045142" cy="712470"/>
          </a:xfrm>
          <a:prstGeom prst="rect">
            <a:avLst/>
          </a:prstGeom>
        </p:spPr>
        <p:txBody>
          <a:bodyPr anchor="t" rtlCol="false" tIns="0" lIns="0" bIns="0" rIns="0">
            <a:spAutoFit/>
          </a:bodyPr>
          <a:lstStyle/>
          <a:p>
            <a:pPr algn="l">
              <a:lnSpc>
                <a:spcPts val="5880"/>
              </a:lnSpc>
            </a:pPr>
            <a:r>
              <a:rPr lang="en-US" sz="4200" b="true">
                <a:solidFill>
                  <a:srgbClr val="FFFFFF"/>
                </a:solidFill>
                <a:latin typeface="Open Sans Bold"/>
                <a:ea typeface="Open Sans Bold"/>
                <a:cs typeface="Open Sans Bold"/>
                <a:sym typeface="Open Sans Bold"/>
              </a:rPr>
              <a:t>contact@agrocrops.com</a:t>
            </a:r>
          </a:p>
        </p:txBody>
      </p:sp>
      <p:sp>
        <p:nvSpPr>
          <p:cNvPr name="TextBox 17" id="17"/>
          <p:cNvSpPr txBox="true"/>
          <p:nvPr/>
        </p:nvSpPr>
        <p:spPr>
          <a:xfrm rot="0">
            <a:off x="2213165" y="6481415"/>
            <a:ext cx="8983981" cy="712470"/>
          </a:xfrm>
          <a:prstGeom prst="rect">
            <a:avLst/>
          </a:prstGeom>
        </p:spPr>
        <p:txBody>
          <a:bodyPr anchor="t" rtlCol="false" tIns="0" lIns="0" bIns="0" rIns="0">
            <a:spAutoFit/>
          </a:bodyPr>
          <a:lstStyle/>
          <a:p>
            <a:pPr algn="l">
              <a:lnSpc>
                <a:spcPts val="5880"/>
              </a:lnSpc>
            </a:pPr>
            <a:r>
              <a:rPr lang="en-US" sz="4200" b="true">
                <a:solidFill>
                  <a:srgbClr val="FFFFFF"/>
                </a:solidFill>
                <a:latin typeface="Open Sans Bold"/>
                <a:ea typeface="Open Sans Bold"/>
                <a:cs typeface="Open Sans Bold"/>
                <a:sym typeface="Open Sans Bold"/>
              </a:rPr>
              <a:t>https://www.spicesindia.net/</a:t>
            </a:r>
          </a:p>
        </p:txBody>
      </p:sp>
      <p:sp>
        <p:nvSpPr>
          <p:cNvPr name="TextBox 18" id="18"/>
          <p:cNvSpPr txBox="true"/>
          <p:nvPr/>
        </p:nvSpPr>
        <p:spPr>
          <a:xfrm rot="0">
            <a:off x="2213165" y="7858772"/>
            <a:ext cx="8045142" cy="1835149"/>
          </a:xfrm>
          <a:prstGeom prst="rect">
            <a:avLst/>
          </a:prstGeom>
        </p:spPr>
        <p:txBody>
          <a:bodyPr anchor="t" rtlCol="false" tIns="0" lIns="0" bIns="0" rIns="0">
            <a:spAutoFit/>
          </a:bodyPr>
          <a:lstStyle/>
          <a:p>
            <a:pPr algn="l">
              <a:lnSpc>
                <a:spcPts val="4900"/>
              </a:lnSpc>
            </a:pPr>
            <a:r>
              <a:rPr lang="en-US" sz="3500" b="true">
                <a:solidFill>
                  <a:srgbClr val="FFFFFF"/>
                </a:solidFill>
                <a:latin typeface="Open Sans Bold"/>
                <a:ea typeface="Open Sans Bold"/>
                <a:cs typeface="Open Sans Bold"/>
                <a:sym typeface="Open Sans Bold"/>
              </a:rPr>
              <a:t>D.No 25-16-180, 181, Mirichi Yard Road, Guntur, Andhra Pradesh, 522005</a:t>
            </a:r>
          </a:p>
        </p:txBody>
      </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9222" r="0" b="-9222"/>
            </a:stretch>
          </a:blipFill>
        </p:spPr>
      </p:sp>
      <p:grpSp>
        <p:nvGrpSpPr>
          <p:cNvPr name="Group 3" id="3"/>
          <p:cNvGrpSpPr/>
          <p:nvPr/>
        </p:nvGrpSpPr>
        <p:grpSpPr>
          <a:xfrm rot="0">
            <a:off x="0" y="-4719442"/>
            <a:ext cx="18484046" cy="6706835"/>
            <a:chOff x="0" y="0"/>
            <a:chExt cx="2240078" cy="812800"/>
          </a:xfrm>
        </p:grpSpPr>
        <p:sp>
          <p:nvSpPr>
            <p:cNvPr name="Freeform 4" id="4"/>
            <p:cNvSpPr/>
            <p:nvPr/>
          </p:nvSpPr>
          <p:spPr>
            <a:xfrm flipH="false" flipV="false" rot="0">
              <a:off x="0" y="0"/>
              <a:ext cx="2240078" cy="812800"/>
            </a:xfrm>
            <a:custGeom>
              <a:avLst/>
              <a:gdLst/>
              <a:ahLst/>
              <a:cxnLst/>
              <a:rect r="r" b="b" t="t" l="l"/>
              <a:pathLst>
                <a:path h="812800" w="2240078">
                  <a:moveTo>
                    <a:pt x="2080058" y="0"/>
                  </a:moveTo>
                  <a:lnTo>
                    <a:pt x="160020" y="0"/>
                  </a:lnTo>
                  <a:lnTo>
                    <a:pt x="0" y="160020"/>
                  </a:lnTo>
                  <a:lnTo>
                    <a:pt x="0" y="652780"/>
                  </a:lnTo>
                  <a:lnTo>
                    <a:pt x="160020" y="812800"/>
                  </a:lnTo>
                  <a:lnTo>
                    <a:pt x="2080058" y="812800"/>
                  </a:lnTo>
                  <a:lnTo>
                    <a:pt x="2240078" y="652780"/>
                  </a:lnTo>
                  <a:lnTo>
                    <a:pt x="2240078" y="160020"/>
                  </a:lnTo>
                  <a:lnTo>
                    <a:pt x="2080058" y="0"/>
                  </a:lnTo>
                  <a:close/>
                </a:path>
              </a:pathLst>
            </a:custGeom>
            <a:solidFill>
              <a:srgbClr val="BD0C0C"/>
            </a:solidFill>
          </p:spPr>
        </p:sp>
        <p:sp>
          <p:nvSpPr>
            <p:cNvPr name="TextBox 5" id="5"/>
            <p:cNvSpPr txBox="true"/>
            <p:nvPr/>
          </p:nvSpPr>
          <p:spPr>
            <a:xfrm>
              <a:off x="63500" y="25400"/>
              <a:ext cx="2113078" cy="723900"/>
            </a:xfrm>
            <a:prstGeom prst="rect">
              <a:avLst/>
            </a:prstGeom>
          </p:spPr>
          <p:txBody>
            <a:bodyPr anchor="ctr" rtlCol="false" tIns="50800" lIns="50800" bIns="50800" rIns="50800"/>
            <a:lstStyle/>
            <a:p>
              <a:pPr algn="ctr">
                <a:lnSpc>
                  <a:spcPts val="2659"/>
                </a:lnSpc>
              </a:pPr>
            </a:p>
          </p:txBody>
        </p:sp>
      </p:grpSp>
      <p:grpSp>
        <p:nvGrpSpPr>
          <p:cNvPr name="Group 6" id="6"/>
          <p:cNvGrpSpPr/>
          <p:nvPr/>
        </p:nvGrpSpPr>
        <p:grpSpPr>
          <a:xfrm rot="0">
            <a:off x="0" y="8444197"/>
            <a:ext cx="18510630" cy="6706835"/>
            <a:chOff x="0" y="0"/>
            <a:chExt cx="2243299" cy="812800"/>
          </a:xfrm>
        </p:grpSpPr>
        <p:sp>
          <p:nvSpPr>
            <p:cNvPr name="Freeform 7" id="7"/>
            <p:cNvSpPr/>
            <p:nvPr/>
          </p:nvSpPr>
          <p:spPr>
            <a:xfrm flipH="false" flipV="false" rot="0">
              <a:off x="0" y="0"/>
              <a:ext cx="2243299" cy="812800"/>
            </a:xfrm>
            <a:custGeom>
              <a:avLst/>
              <a:gdLst/>
              <a:ahLst/>
              <a:cxnLst/>
              <a:rect r="r" b="b" t="t" l="l"/>
              <a:pathLst>
                <a:path h="812800" w="2243299">
                  <a:moveTo>
                    <a:pt x="2083279" y="0"/>
                  </a:moveTo>
                  <a:lnTo>
                    <a:pt x="160020" y="0"/>
                  </a:lnTo>
                  <a:lnTo>
                    <a:pt x="0" y="160020"/>
                  </a:lnTo>
                  <a:lnTo>
                    <a:pt x="0" y="652780"/>
                  </a:lnTo>
                  <a:lnTo>
                    <a:pt x="160020" y="812800"/>
                  </a:lnTo>
                  <a:lnTo>
                    <a:pt x="2083279" y="812800"/>
                  </a:lnTo>
                  <a:lnTo>
                    <a:pt x="2243299" y="652780"/>
                  </a:lnTo>
                  <a:lnTo>
                    <a:pt x="2243299" y="160020"/>
                  </a:lnTo>
                  <a:lnTo>
                    <a:pt x="2083279" y="0"/>
                  </a:lnTo>
                  <a:close/>
                </a:path>
              </a:pathLst>
            </a:custGeom>
            <a:solidFill>
              <a:srgbClr val="BD0C0C"/>
            </a:solidFill>
          </p:spPr>
        </p:sp>
        <p:sp>
          <p:nvSpPr>
            <p:cNvPr name="TextBox 8" id="8"/>
            <p:cNvSpPr txBox="true"/>
            <p:nvPr/>
          </p:nvSpPr>
          <p:spPr>
            <a:xfrm>
              <a:off x="63500" y="25400"/>
              <a:ext cx="2116299" cy="723900"/>
            </a:xfrm>
            <a:prstGeom prst="rect">
              <a:avLst/>
            </a:prstGeom>
          </p:spPr>
          <p:txBody>
            <a:bodyPr anchor="ctr" rtlCol="false" tIns="50800" lIns="50800" bIns="50800" rIns="50800"/>
            <a:lstStyle/>
            <a:p>
              <a:pPr algn="ctr">
                <a:lnSpc>
                  <a:spcPts val="2659"/>
                </a:lnSpc>
              </a:pPr>
            </a:p>
          </p:txBody>
        </p:sp>
      </p:grpSp>
      <p:sp>
        <p:nvSpPr>
          <p:cNvPr name="Freeform 9" id="9"/>
          <p:cNvSpPr/>
          <p:nvPr/>
        </p:nvSpPr>
        <p:spPr>
          <a:xfrm flipH="false" flipV="false" rot="0">
            <a:off x="550844" y="160707"/>
            <a:ext cx="1726037" cy="845758"/>
          </a:xfrm>
          <a:custGeom>
            <a:avLst/>
            <a:gdLst/>
            <a:ahLst/>
            <a:cxnLst/>
            <a:rect r="r" b="b" t="t" l="l"/>
            <a:pathLst>
              <a:path h="845758" w="1726037">
                <a:moveTo>
                  <a:pt x="0" y="0"/>
                </a:moveTo>
                <a:lnTo>
                  <a:pt x="1726037" y="0"/>
                </a:lnTo>
                <a:lnTo>
                  <a:pt x="1726037" y="845758"/>
                </a:lnTo>
                <a:lnTo>
                  <a:pt x="0" y="845758"/>
                </a:lnTo>
                <a:lnTo>
                  <a:pt x="0" y="0"/>
                </a:lnTo>
                <a:close/>
              </a:path>
            </a:pathLst>
          </a:custGeom>
          <a:blipFill>
            <a:blip r:embed="rId3"/>
            <a:stretch>
              <a:fillRect l="0" t="0" r="0" b="0"/>
            </a:stretch>
          </a:blipFill>
        </p:spPr>
      </p:sp>
      <p:sp>
        <p:nvSpPr>
          <p:cNvPr name="Freeform 10" id="10"/>
          <p:cNvSpPr/>
          <p:nvPr/>
        </p:nvSpPr>
        <p:spPr>
          <a:xfrm flipH="false" flipV="false" rot="0">
            <a:off x="1385288" y="1958809"/>
            <a:ext cx="5781260" cy="6485388"/>
          </a:xfrm>
          <a:custGeom>
            <a:avLst/>
            <a:gdLst/>
            <a:ahLst/>
            <a:cxnLst/>
            <a:rect r="r" b="b" t="t" l="l"/>
            <a:pathLst>
              <a:path h="6485388" w="5781260">
                <a:moveTo>
                  <a:pt x="0" y="0"/>
                </a:moveTo>
                <a:lnTo>
                  <a:pt x="5781260" y="0"/>
                </a:lnTo>
                <a:lnTo>
                  <a:pt x="5781260" y="6485388"/>
                </a:lnTo>
                <a:lnTo>
                  <a:pt x="0" y="6485388"/>
                </a:lnTo>
                <a:lnTo>
                  <a:pt x="0" y="0"/>
                </a:lnTo>
                <a:close/>
              </a:path>
            </a:pathLst>
          </a:custGeom>
          <a:blipFill>
            <a:blip r:embed="rId4"/>
            <a:stretch>
              <a:fillRect l="0" t="0" r="0" b="0"/>
            </a:stretch>
          </a:blipFill>
        </p:spPr>
      </p:sp>
      <p:sp>
        <p:nvSpPr>
          <p:cNvPr name="TextBox 11" id="11"/>
          <p:cNvSpPr txBox="true"/>
          <p:nvPr/>
        </p:nvSpPr>
        <p:spPr>
          <a:xfrm rot="0">
            <a:off x="8680337" y="3273893"/>
            <a:ext cx="9572098" cy="3901139"/>
          </a:xfrm>
          <a:prstGeom prst="rect">
            <a:avLst/>
          </a:prstGeom>
        </p:spPr>
        <p:txBody>
          <a:bodyPr anchor="t" rtlCol="false" tIns="0" lIns="0" bIns="0" rIns="0">
            <a:spAutoFit/>
          </a:bodyPr>
          <a:lstStyle/>
          <a:p>
            <a:pPr algn="just">
              <a:lnSpc>
                <a:spcPts val="15286"/>
              </a:lnSpc>
            </a:pPr>
            <a:r>
              <a:rPr lang="en-US" sz="14023" spc="-589">
                <a:solidFill>
                  <a:srgbClr val="BD0C0C"/>
                </a:solidFill>
                <a:latin typeface="Rig Solid Bold Halftone"/>
                <a:ea typeface="Rig Solid Bold Halftone"/>
                <a:cs typeface="Rig Solid Bold Halftone"/>
                <a:sym typeface="Rig Solid Bold Halftone"/>
              </a:rPr>
              <a:t>Thank</a:t>
            </a:r>
          </a:p>
          <a:p>
            <a:pPr algn="just" marL="0" indent="0" lvl="0">
              <a:lnSpc>
                <a:spcPts val="15286"/>
              </a:lnSpc>
            </a:pPr>
            <a:r>
              <a:rPr lang="en-US" sz="14023" spc="-589">
                <a:solidFill>
                  <a:srgbClr val="BD0C0C"/>
                </a:solidFill>
                <a:latin typeface="Rig Solid Bold Halftone"/>
                <a:ea typeface="Rig Solid Bold Halftone"/>
                <a:cs typeface="Rig Solid Bold Halftone"/>
                <a:sym typeface="Rig Solid Bold Halftone"/>
              </a:rPr>
              <a:t>you</a:t>
            </a:r>
          </a:p>
        </p:txBody>
      </p:sp>
      <p:sp>
        <p:nvSpPr>
          <p:cNvPr name="TextBox 12" id="12"/>
          <p:cNvSpPr txBox="true"/>
          <p:nvPr/>
        </p:nvSpPr>
        <p:spPr>
          <a:xfrm rot="0">
            <a:off x="8680337" y="7180652"/>
            <a:ext cx="9607663" cy="580389"/>
          </a:xfrm>
          <a:prstGeom prst="rect">
            <a:avLst/>
          </a:prstGeom>
        </p:spPr>
        <p:txBody>
          <a:bodyPr anchor="t" rtlCol="false" tIns="0" lIns="0" bIns="0" rIns="0">
            <a:spAutoFit/>
          </a:bodyPr>
          <a:lstStyle/>
          <a:p>
            <a:pPr algn="just">
              <a:lnSpc>
                <a:spcPts val="4760"/>
              </a:lnSpc>
            </a:pPr>
            <a:r>
              <a:rPr lang="en-US" sz="3400">
                <a:solidFill>
                  <a:srgbClr val="BD0C0C"/>
                </a:solidFill>
                <a:latin typeface="Open Sans"/>
                <a:ea typeface="Open Sans"/>
                <a:cs typeface="Open Sans"/>
                <a:sym typeface="Open Sans"/>
              </a:rPr>
              <a:t>Visit - https://www.spicesindia.net/</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DAGORLa7LIs</dc:identifier>
  <dcterms:modified xsi:type="dcterms:W3CDTF">2011-08-01T06:04:30Z</dcterms:modified>
  <cp:revision>1</cp:revision>
  <dc:title>Indian Dry Red Chilli Exporters</dc:title>
</cp:coreProperties>
</file>