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DM Serif Display" charset="1" panose="00000000000000000000"/>
      <p:regular r:id="rId10"/>
    </p:embeddedFont>
    <p:embeddedFont>
      <p:font typeface="DM Sans" charset="1" panose="00000000000000000000"/>
      <p:regular r:id="rId11"/>
    </p:embeddedFont>
    <p:embeddedFont>
      <p:font typeface="Canva Sans Bold" charset="1" panose="020B0803030501040103"/>
      <p:regular r:id="rId12"/>
    </p:embeddedFont>
    <p:embeddedFont>
      <p:font typeface="Literata Bold" charset="1" panose="00000000000000000000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Relationship Id="rId3" Target="../media/image2.png" Type="http://schemas.openxmlformats.org/officeDocument/2006/relationships/image"/><Relationship Id="rId4" Target="https://www.spicesindia.net/" TargetMode="External" Type="http://schemas.openxmlformats.org/officeDocument/2006/relationships/hyperlink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2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Relationship Id="rId3" Target="../media/image5.jpeg" Type="http://schemas.openxmlformats.org/officeDocument/2006/relationships/image"/><Relationship Id="rId4" Target="../media/image2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9E7E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5458799"/>
            <a:ext cx="18288000" cy="4856988"/>
            <a:chOff x="0" y="0"/>
            <a:chExt cx="6489028" cy="172337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6489028" cy="1723378"/>
            </a:xfrm>
            <a:custGeom>
              <a:avLst/>
              <a:gdLst/>
              <a:ahLst/>
              <a:cxnLst/>
              <a:rect r="r" b="b" t="t" l="l"/>
              <a:pathLst>
                <a:path h="1723378" w="6489028">
                  <a:moveTo>
                    <a:pt x="0" y="0"/>
                  </a:moveTo>
                  <a:lnTo>
                    <a:pt x="6489028" y="0"/>
                  </a:lnTo>
                  <a:lnTo>
                    <a:pt x="6489028" y="1723378"/>
                  </a:lnTo>
                  <a:lnTo>
                    <a:pt x="0" y="1723378"/>
                  </a:lnTo>
                  <a:close/>
                </a:path>
              </a:pathLst>
            </a:custGeom>
            <a:solidFill>
              <a:srgbClr val="E31E24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1232586" y="2066668"/>
            <a:ext cx="8188673" cy="6153665"/>
            <a:chOff x="0" y="0"/>
            <a:chExt cx="10918231" cy="8204887"/>
          </a:xfrm>
        </p:grpSpPr>
        <p:pic>
          <p:nvPicPr>
            <p:cNvPr name="Picture 5" id="5"/>
            <p:cNvPicPr>
              <a:picLocks noChangeAspect="true"/>
            </p:cNvPicPr>
            <p:nvPr/>
          </p:nvPicPr>
          <p:blipFill>
            <a:blip r:embed="rId2"/>
            <a:srcRect l="0" t="12425" r="0" b="12425"/>
            <a:stretch>
              <a:fillRect/>
            </a:stretch>
          </p:blipFill>
          <p:spPr>
            <a:xfrm flipH="false" flipV="false">
              <a:off x="0" y="0"/>
              <a:ext cx="10918231" cy="8204887"/>
            </a:xfrm>
            <a:prstGeom prst="rect">
              <a:avLst/>
            </a:prstGeom>
          </p:spPr>
        </p:pic>
      </p:grpSp>
      <p:grpSp>
        <p:nvGrpSpPr>
          <p:cNvPr name="Group 6" id="6"/>
          <p:cNvGrpSpPr/>
          <p:nvPr/>
        </p:nvGrpSpPr>
        <p:grpSpPr>
          <a:xfrm rot="0">
            <a:off x="11103206" y="5888300"/>
            <a:ext cx="5410356" cy="1144277"/>
            <a:chOff x="0" y="0"/>
            <a:chExt cx="3122496" cy="6604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3122496" cy="660400"/>
            </a:xfrm>
            <a:custGeom>
              <a:avLst/>
              <a:gdLst/>
              <a:ahLst/>
              <a:cxnLst/>
              <a:rect r="r" b="b" t="t" l="l"/>
              <a:pathLst>
                <a:path h="660400" w="3122496">
                  <a:moveTo>
                    <a:pt x="2998036" y="660400"/>
                  </a:moveTo>
                  <a:lnTo>
                    <a:pt x="124460" y="660400"/>
                  </a:lnTo>
                  <a:cubicBezTo>
                    <a:pt x="55880" y="660400"/>
                    <a:pt x="0" y="604520"/>
                    <a:pt x="0" y="53594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2998036" y="0"/>
                  </a:lnTo>
                  <a:cubicBezTo>
                    <a:pt x="3066616" y="0"/>
                    <a:pt x="3122496" y="55880"/>
                    <a:pt x="3122496" y="124460"/>
                  </a:cubicBezTo>
                  <a:lnTo>
                    <a:pt x="3122496" y="535940"/>
                  </a:lnTo>
                  <a:cubicBezTo>
                    <a:pt x="3122496" y="604520"/>
                    <a:pt x="3066616" y="660400"/>
                    <a:pt x="2998036" y="660400"/>
                  </a:cubicBezTo>
                  <a:close/>
                </a:path>
              </a:pathLst>
            </a:custGeom>
            <a:solidFill>
              <a:srgbClr val="E9E7E9"/>
            </a:solidFill>
          </p:spPr>
        </p:sp>
      </p:grpSp>
      <p:sp>
        <p:nvSpPr>
          <p:cNvPr name="AutoShape 8" id="8"/>
          <p:cNvSpPr/>
          <p:nvPr/>
        </p:nvSpPr>
        <p:spPr>
          <a:xfrm flipV="true">
            <a:off x="-4960623" y="9322065"/>
            <a:ext cx="16063829" cy="14288"/>
          </a:xfrm>
          <a:prstGeom prst="line">
            <a:avLst/>
          </a:prstGeom>
          <a:ln cap="flat" w="285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9" id="9"/>
          <p:cNvSpPr/>
          <p:nvPr/>
        </p:nvSpPr>
        <p:spPr>
          <a:xfrm flipH="false" flipV="false" rot="0">
            <a:off x="600198" y="310205"/>
            <a:ext cx="1921013" cy="941297"/>
          </a:xfrm>
          <a:custGeom>
            <a:avLst/>
            <a:gdLst/>
            <a:ahLst/>
            <a:cxnLst/>
            <a:rect r="r" b="b" t="t" l="l"/>
            <a:pathLst>
              <a:path h="941297" w="1921013">
                <a:moveTo>
                  <a:pt x="0" y="0"/>
                </a:moveTo>
                <a:lnTo>
                  <a:pt x="1921013" y="0"/>
                </a:lnTo>
                <a:lnTo>
                  <a:pt x="1921013" y="941297"/>
                </a:lnTo>
                <a:lnTo>
                  <a:pt x="0" y="94129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11103206" y="2415117"/>
            <a:ext cx="6375652" cy="17392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4237"/>
              </a:lnSpc>
            </a:pPr>
            <a:r>
              <a:rPr lang="en-US" sz="10169">
                <a:solidFill>
                  <a:srgbClr val="E31E24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Agrocrops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1103206" y="9070409"/>
            <a:ext cx="7184794" cy="4556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758"/>
              </a:lnSpc>
            </a:pPr>
            <a:r>
              <a:rPr lang="en-US" sz="2684" spc="42">
                <a:solidFill>
                  <a:srgbClr val="FFFFFF"/>
                </a:solidFill>
                <a:latin typeface="DM Sans"/>
                <a:ea typeface="DM Sans"/>
                <a:cs typeface="DM Sans"/>
                <a:sym typeface="DM Sans"/>
              </a:rPr>
              <a:t> https://www.spicesindia.net/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1103206" y="5907989"/>
            <a:ext cx="5410356" cy="10477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00"/>
              </a:lnSpc>
            </a:pPr>
            <a:r>
              <a:rPr lang="en-US" sz="3000" b="true">
                <a:solidFill>
                  <a:srgbClr val="E31E24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Indian Dry Red Chilli Exporters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31E2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3040280" y="0"/>
            <a:ext cx="5247720" cy="10315787"/>
            <a:chOff x="0" y="0"/>
            <a:chExt cx="1862019" cy="366029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862019" cy="3660292"/>
            </a:xfrm>
            <a:custGeom>
              <a:avLst/>
              <a:gdLst/>
              <a:ahLst/>
              <a:cxnLst/>
              <a:rect r="r" b="b" t="t" l="l"/>
              <a:pathLst>
                <a:path h="3660292" w="1862019">
                  <a:moveTo>
                    <a:pt x="0" y="0"/>
                  </a:moveTo>
                  <a:lnTo>
                    <a:pt x="1862019" y="0"/>
                  </a:lnTo>
                  <a:lnTo>
                    <a:pt x="1862019" y="3660292"/>
                  </a:lnTo>
                  <a:lnTo>
                    <a:pt x="0" y="3660292"/>
                  </a:lnTo>
                  <a:close/>
                </a:path>
              </a:pathLst>
            </a:custGeom>
            <a:solidFill>
              <a:srgbClr val="E9E7E9"/>
            </a:solidFill>
          </p:spPr>
        </p:sp>
      </p:grpSp>
      <p:sp>
        <p:nvSpPr>
          <p:cNvPr name="AutoShape 4" id="4"/>
          <p:cNvSpPr/>
          <p:nvPr/>
        </p:nvSpPr>
        <p:spPr>
          <a:xfrm>
            <a:off x="2057400" y="9068556"/>
            <a:ext cx="16230600" cy="0"/>
          </a:xfrm>
          <a:prstGeom prst="line">
            <a:avLst/>
          </a:prstGeom>
          <a:ln cap="flat" w="28575">
            <a:solidFill>
              <a:srgbClr val="E31E24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5" id="5"/>
          <p:cNvGrpSpPr>
            <a:grpSpLocks noChangeAspect="true"/>
          </p:cNvGrpSpPr>
          <p:nvPr/>
        </p:nvGrpSpPr>
        <p:grpSpPr>
          <a:xfrm rot="0">
            <a:off x="9764961" y="2115674"/>
            <a:ext cx="6550637" cy="5916293"/>
            <a:chOff x="0" y="0"/>
            <a:chExt cx="6142990" cy="5548122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6142990" cy="5548122"/>
            </a:xfrm>
            <a:custGeom>
              <a:avLst/>
              <a:gdLst/>
              <a:ahLst/>
              <a:cxnLst/>
              <a:rect r="r" b="b" t="t" l="l"/>
              <a:pathLst>
                <a:path h="5548122" w="6142990">
                  <a:moveTo>
                    <a:pt x="4689221" y="5548122"/>
                  </a:moveTo>
                  <a:lnTo>
                    <a:pt x="1453769" y="5548122"/>
                  </a:lnTo>
                  <a:cubicBezTo>
                    <a:pt x="650875" y="5548122"/>
                    <a:pt x="0" y="4897248"/>
                    <a:pt x="0" y="4094353"/>
                  </a:cubicBezTo>
                  <a:lnTo>
                    <a:pt x="0" y="1453769"/>
                  </a:lnTo>
                  <a:cubicBezTo>
                    <a:pt x="0" y="1068206"/>
                    <a:pt x="153165" y="698434"/>
                    <a:pt x="425799" y="425799"/>
                  </a:cubicBezTo>
                  <a:cubicBezTo>
                    <a:pt x="698434" y="153165"/>
                    <a:pt x="1068206" y="0"/>
                    <a:pt x="1453769" y="0"/>
                  </a:cubicBezTo>
                  <a:lnTo>
                    <a:pt x="4689221" y="0"/>
                  </a:lnTo>
                  <a:cubicBezTo>
                    <a:pt x="5074785" y="0"/>
                    <a:pt x="5444556" y="153165"/>
                    <a:pt x="5717191" y="425799"/>
                  </a:cubicBezTo>
                  <a:cubicBezTo>
                    <a:pt x="5989825" y="698434"/>
                    <a:pt x="6142990" y="1068206"/>
                    <a:pt x="6142990" y="1453769"/>
                  </a:cubicBezTo>
                  <a:lnTo>
                    <a:pt x="6142990" y="4094353"/>
                  </a:lnTo>
                  <a:cubicBezTo>
                    <a:pt x="6142990" y="4897248"/>
                    <a:pt x="5492116" y="5548122"/>
                    <a:pt x="4689221" y="5548122"/>
                  </a:cubicBezTo>
                  <a:close/>
                </a:path>
              </a:pathLst>
            </a:custGeom>
            <a:blipFill>
              <a:blip r:embed="rId2"/>
              <a:stretch>
                <a:fillRect l="-3759" t="0" r="-3759" b="0"/>
              </a:stretch>
            </a:blipFill>
          </p:spPr>
        </p:sp>
      </p:grpSp>
      <p:sp>
        <p:nvSpPr>
          <p:cNvPr name="Freeform 7" id="7"/>
          <p:cNvSpPr/>
          <p:nvPr/>
        </p:nvSpPr>
        <p:spPr>
          <a:xfrm flipH="false" flipV="false" rot="0">
            <a:off x="14436902" y="173161"/>
            <a:ext cx="1903801" cy="932863"/>
          </a:xfrm>
          <a:custGeom>
            <a:avLst/>
            <a:gdLst/>
            <a:ahLst/>
            <a:cxnLst/>
            <a:rect r="r" b="b" t="t" l="l"/>
            <a:pathLst>
              <a:path h="932863" w="1903801">
                <a:moveTo>
                  <a:pt x="0" y="0"/>
                </a:moveTo>
                <a:lnTo>
                  <a:pt x="1903802" y="0"/>
                </a:lnTo>
                <a:lnTo>
                  <a:pt x="1903802" y="932863"/>
                </a:lnTo>
                <a:lnTo>
                  <a:pt x="0" y="93286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1537399" y="8612868"/>
            <a:ext cx="6774584" cy="4556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758"/>
              </a:lnSpc>
            </a:pPr>
            <a:r>
              <a:rPr lang="en-US" sz="2684" spc="42">
                <a:solidFill>
                  <a:srgbClr val="FFFFFF"/>
                </a:solidFill>
                <a:latin typeface="DM Sans"/>
                <a:ea typeface="DM Sans"/>
                <a:cs typeface="DM Sans"/>
                <a:sym typeface="DM Sans"/>
              </a:rPr>
              <a:t>https://www.spicesindia.net/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537399" y="933570"/>
            <a:ext cx="5645735" cy="812069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77"/>
              </a:lnSpc>
            </a:pPr>
            <a:r>
              <a:rPr lang="en-US" sz="2412" b="true">
                <a:solidFill>
                  <a:srgbClr val="E9E7E9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Agrocrops, the</a:t>
            </a:r>
            <a:r>
              <a:rPr lang="en-US" b="true" sz="2412" u="sng">
                <a:solidFill>
                  <a:srgbClr val="E9E7E9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4" tooltip="https://www.spicesindia.net/"/>
              </a:rPr>
              <a:t> Indian Dry Red Chilli Exporters </a:t>
            </a:r>
            <a:r>
              <a:rPr lang="en-US" sz="2412" b="true">
                <a:solidFill>
                  <a:srgbClr val="E9E7E9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specialize in providing high-quality dry red chillies for global markets. The extensive range of the brand ensures that customers receive premium products, sourced from the finest farms. With a commitment to excellence, these exporters guarantee timely delivery and reliable service. Catering to diverse culinary needs, they maintain stringent quality standards, making them a trusted choice for buyers seeking authentic Indian spices. Partnering with Indian Dry Red Chilli Exporters means securing the best for your spice requirements.</a:t>
            </a:r>
          </a:p>
          <a:p>
            <a:pPr algn="l">
              <a:lnSpc>
                <a:spcPts val="3377"/>
              </a:lnSpc>
            </a:pPr>
          </a:p>
          <a:p>
            <a:pPr algn="l">
              <a:lnSpc>
                <a:spcPts val="3377"/>
              </a:lnSpc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9E7E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3040280" y="0"/>
            <a:ext cx="5247720" cy="10315787"/>
            <a:chOff x="0" y="0"/>
            <a:chExt cx="1862019" cy="366029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862019" cy="3660292"/>
            </a:xfrm>
            <a:custGeom>
              <a:avLst/>
              <a:gdLst/>
              <a:ahLst/>
              <a:cxnLst/>
              <a:rect r="r" b="b" t="t" l="l"/>
              <a:pathLst>
                <a:path h="3660292" w="1862019">
                  <a:moveTo>
                    <a:pt x="0" y="0"/>
                  </a:moveTo>
                  <a:lnTo>
                    <a:pt x="1862019" y="0"/>
                  </a:lnTo>
                  <a:lnTo>
                    <a:pt x="1862019" y="3660292"/>
                  </a:lnTo>
                  <a:lnTo>
                    <a:pt x="0" y="3660292"/>
                  </a:lnTo>
                  <a:close/>
                </a:path>
              </a:pathLst>
            </a:custGeom>
            <a:solidFill>
              <a:srgbClr val="E31E24"/>
            </a:solidFill>
          </p:spPr>
        </p:sp>
      </p:grpSp>
      <p:sp>
        <p:nvSpPr>
          <p:cNvPr name="AutoShape 4" id="4"/>
          <p:cNvSpPr/>
          <p:nvPr/>
        </p:nvSpPr>
        <p:spPr>
          <a:xfrm flipV="true">
            <a:off x="6987720" y="9169287"/>
            <a:ext cx="11300280" cy="0"/>
          </a:xfrm>
          <a:prstGeom prst="line">
            <a:avLst/>
          </a:prstGeom>
          <a:ln cap="flat" w="28575">
            <a:solidFill>
              <a:srgbClr val="E31E24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5" id="5"/>
          <p:cNvGrpSpPr>
            <a:grpSpLocks noChangeAspect="true"/>
          </p:cNvGrpSpPr>
          <p:nvPr/>
        </p:nvGrpSpPr>
        <p:grpSpPr>
          <a:xfrm rot="0">
            <a:off x="10064734" y="1979256"/>
            <a:ext cx="6027290" cy="6052712"/>
            <a:chOff x="0" y="0"/>
            <a:chExt cx="6323330" cy="63500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632333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3330">
                  <a:moveTo>
                    <a:pt x="6320790" y="2887980"/>
                  </a:moveTo>
                  <a:lnTo>
                    <a:pt x="6320790" y="1596390"/>
                  </a:lnTo>
                  <a:cubicBezTo>
                    <a:pt x="6320790" y="715010"/>
                    <a:pt x="5605780" y="0"/>
                    <a:pt x="4724400" y="0"/>
                  </a:cubicBezTo>
                  <a:lnTo>
                    <a:pt x="4724400" y="0"/>
                  </a:lnTo>
                  <a:cubicBezTo>
                    <a:pt x="3967480" y="0"/>
                    <a:pt x="3314700" y="530860"/>
                    <a:pt x="3161030" y="1271270"/>
                  </a:cubicBezTo>
                  <a:cubicBezTo>
                    <a:pt x="3006090" y="530860"/>
                    <a:pt x="2353310" y="0"/>
                    <a:pt x="1596390" y="0"/>
                  </a:cubicBezTo>
                  <a:lnTo>
                    <a:pt x="1596390" y="0"/>
                  </a:lnTo>
                  <a:cubicBezTo>
                    <a:pt x="715010" y="0"/>
                    <a:pt x="0" y="715010"/>
                    <a:pt x="0" y="1596390"/>
                  </a:cubicBezTo>
                  <a:lnTo>
                    <a:pt x="0" y="3462020"/>
                  </a:lnTo>
                  <a:lnTo>
                    <a:pt x="2540" y="3462020"/>
                  </a:lnTo>
                  <a:lnTo>
                    <a:pt x="2540" y="4752340"/>
                  </a:lnTo>
                  <a:cubicBezTo>
                    <a:pt x="2540" y="5634990"/>
                    <a:pt x="717550" y="6350000"/>
                    <a:pt x="1598930" y="6350000"/>
                  </a:cubicBezTo>
                  <a:lnTo>
                    <a:pt x="1598930" y="6350000"/>
                  </a:lnTo>
                  <a:cubicBezTo>
                    <a:pt x="2354580" y="6350000"/>
                    <a:pt x="3007360" y="5819140"/>
                    <a:pt x="3162300" y="5078730"/>
                  </a:cubicBezTo>
                  <a:cubicBezTo>
                    <a:pt x="3317240" y="5819140"/>
                    <a:pt x="3970020" y="6350000"/>
                    <a:pt x="4726940" y="6350000"/>
                  </a:cubicBezTo>
                  <a:lnTo>
                    <a:pt x="4726940" y="6350000"/>
                  </a:lnTo>
                  <a:cubicBezTo>
                    <a:pt x="5608320" y="6350000"/>
                    <a:pt x="6323330" y="5634990"/>
                    <a:pt x="6323330" y="4753610"/>
                  </a:cubicBezTo>
                  <a:lnTo>
                    <a:pt x="6323330" y="2887980"/>
                  </a:lnTo>
                  <a:lnTo>
                    <a:pt x="6320790" y="2887980"/>
                  </a:lnTo>
                  <a:close/>
                </a:path>
              </a:pathLst>
            </a:custGeom>
            <a:blipFill>
              <a:blip r:embed="rId2"/>
              <a:stretch>
                <a:fillRect l="0" t="-5854" r="0" b="-5854"/>
              </a:stretch>
            </a:blipFill>
          </p:spPr>
        </p:sp>
      </p:grpSp>
      <p:sp>
        <p:nvSpPr>
          <p:cNvPr name="Freeform 7" id="7"/>
          <p:cNvSpPr/>
          <p:nvPr/>
        </p:nvSpPr>
        <p:spPr>
          <a:xfrm flipH="false" flipV="false" rot="0">
            <a:off x="252153" y="507913"/>
            <a:ext cx="2125662" cy="1041574"/>
          </a:xfrm>
          <a:custGeom>
            <a:avLst/>
            <a:gdLst/>
            <a:ahLst/>
            <a:cxnLst/>
            <a:rect r="r" b="b" t="t" l="l"/>
            <a:pathLst>
              <a:path h="1041574" w="2125662">
                <a:moveTo>
                  <a:pt x="0" y="0"/>
                </a:moveTo>
                <a:lnTo>
                  <a:pt x="2125662" y="0"/>
                </a:lnTo>
                <a:lnTo>
                  <a:pt x="2125662" y="1041574"/>
                </a:lnTo>
                <a:lnTo>
                  <a:pt x="0" y="104157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252153" y="2685055"/>
            <a:ext cx="6476449" cy="17324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4237"/>
              </a:lnSpc>
            </a:pPr>
            <a:r>
              <a:rPr lang="en-US" sz="10169">
                <a:solidFill>
                  <a:srgbClr val="E31E24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Address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37853" y="8917631"/>
            <a:ext cx="6849867" cy="4556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758"/>
              </a:lnSpc>
            </a:pPr>
            <a:r>
              <a:rPr lang="en-US" sz="2684" spc="42">
                <a:solidFill>
                  <a:srgbClr val="E31E24"/>
                </a:solidFill>
                <a:latin typeface="DM Sans"/>
                <a:ea typeface="DM Sans"/>
                <a:cs typeface="DM Sans"/>
                <a:sym typeface="DM Sans"/>
              </a:rPr>
              <a:t>https://www.spicesindia.net/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252153" y="4656040"/>
            <a:ext cx="9812581" cy="39948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509"/>
              </a:lnSpc>
            </a:pPr>
            <a:r>
              <a:rPr lang="en-US" sz="3220" b="true">
                <a:solidFill>
                  <a:srgbClr val="E31E24"/>
                </a:solidFill>
                <a:latin typeface="Literata Bold"/>
                <a:ea typeface="Literata Bold"/>
                <a:cs typeface="Literata Bold"/>
                <a:sym typeface="Literata Bold"/>
              </a:rPr>
              <a:t>Address- D.No 25-16-180, 181, Mirichi Yard Road, Guntur, Andhra Pradesh, 522005</a:t>
            </a:r>
          </a:p>
          <a:p>
            <a:pPr algn="l">
              <a:lnSpc>
                <a:spcPts val="4509"/>
              </a:lnSpc>
            </a:pPr>
            <a:r>
              <a:rPr lang="en-US" sz="3220" b="true">
                <a:solidFill>
                  <a:srgbClr val="E31E24"/>
                </a:solidFill>
                <a:latin typeface="Literata Bold"/>
                <a:ea typeface="Literata Bold"/>
                <a:cs typeface="Literata Bold"/>
                <a:sym typeface="Literata Bold"/>
              </a:rPr>
              <a:t>Email Us - contact@agrocrops.com</a:t>
            </a:r>
          </a:p>
          <a:p>
            <a:pPr algn="l">
              <a:lnSpc>
                <a:spcPts val="4509"/>
              </a:lnSpc>
            </a:pPr>
            <a:r>
              <a:rPr lang="en-US" sz="3220" b="true">
                <a:solidFill>
                  <a:srgbClr val="E31E24"/>
                </a:solidFill>
                <a:latin typeface="Literata Bold"/>
                <a:ea typeface="Literata Bold"/>
                <a:cs typeface="Literata Bold"/>
                <a:sym typeface="Literata Bold"/>
              </a:rPr>
              <a:t>Call us - +91 97013 63424</a:t>
            </a:r>
          </a:p>
          <a:p>
            <a:pPr algn="l">
              <a:lnSpc>
                <a:spcPts val="4509"/>
              </a:lnSpc>
            </a:pPr>
          </a:p>
          <a:p>
            <a:pPr algn="l">
              <a:lnSpc>
                <a:spcPts val="4509"/>
              </a:lnSpc>
            </a:pPr>
          </a:p>
          <a:p>
            <a:pPr algn="l">
              <a:lnSpc>
                <a:spcPts val="4509"/>
              </a:lnSpc>
            </a:pP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31E2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5458799"/>
            <a:ext cx="18288000" cy="4856988"/>
            <a:chOff x="0" y="0"/>
            <a:chExt cx="6489028" cy="172337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6489028" cy="1723378"/>
            </a:xfrm>
            <a:custGeom>
              <a:avLst/>
              <a:gdLst/>
              <a:ahLst/>
              <a:cxnLst/>
              <a:rect r="r" b="b" t="t" l="l"/>
              <a:pathLst>
                <a:path h="1723378" w="6489028">
                  <a:moveTo>
                    <a:pt x="0" y="0"/>
                  </a:moveTo>
                  <a:lnTo>
                    <a:pt x="6489028" y="0"/>
                  </a:lnTo>
                  <a:lnTo>
                    <a:pt x="6489028" y="1723378"/>
                  </a:lnTo>
                  <a:lnTo>
                    <a:pt x="0" y="1723378"/>
                  </a:lnTo>
                  <a:close/>
                </a:path>
              </a:pathLst>
            </a:custGeom>
            <a:solidFill>
              <a:srgbClr val="E9E7E9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10634823" y="6326614"/>
            <a:ext cx="7036971" cy="1893718"/>
            <a:chOff x="0" y="0"/>
            <a:chExt cx="3885691" cy="1045678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3885691" cy="1045678"/>
            </a:xfrm>
            <a:custGeom>
              <a:avLst/>
              <a:gdLst/>
              <a:ahLst/>
              <a:cxnLst/>
              <a:rect r="r" b="b" t="t" l="l"/>
              <a:pathLst>
                <a:path h="1045678" w="3885691">
                  <a:moveTo>
                    <a:pt x="3761230" y="1045678"/>
                  </a:moveTo>
                  <a:lnTo>
                    <a:pt x="124460" y="1045678"/>
                  </a:lnTo>
                  <a:cubicBezTo>
                    <a:pt x="55880" y="1045678"/>
                    <a:pt x="0" y="989798"/>
                    <a:pt x="0" y="921218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761231" y="0"/>
                  </a:lnTo>
                  <a:cubicBezTo>
                    <a:pt x="3829811" y="0"/>
                    <a:pt x="3885691" y="55880"/>
                    <a:pt x="3885691" y="124460"/>
                  </a:cubicBezTo>
                  <a:lnTo>
                    <a:pt x="3885691" y="921218"/>
                  </a:lnTo>
                  <a:cubicBezTo>
                    <a:pt x="3885691" y="989798"/>
                    <a:pt x="3829811" y="1045678"/>
                    <a:pt x="3761231" y="1045678"/>
                  </a:cubicBezTo>
                  <a:close/>
                </a:path>
              </a:pathLst>
            </a:custGeom>
            <a:solidFill>
              <a:srgbClr val="E31E24"/>
            </a:solidFill>
          </p:spPr>
        </p:sp>
      </p:grpSp>
      <p:sp>
        <p:nvSpPr>
          <p:cNvPr name="AutoShape 6" id="6"/>
          <p:cNvSpPr/>
          <p:nvPr/>
        </p:nvSpPr>
        <p:spPr>
          <a:xfrm>
            <a:off x="1028700" y="9244012"/>
            <a:ext cx="16230600" cy="14288"/>
          </a:xfrm>
          <a:prstGeom prst="line">
            <a:avLst/>
          </a:prstGeom>
          <a:ln cap="flat" w="28575">
            <a:solidFill>
              <a:srgbClr val="E31E24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7" id="7"/>
          <p:cNvGrpSpPr/>
          <p:nvPr/>
        </p:nvGrpSpPr>
        <p:grpSpPr>
          <a:xfrm rot="0">
            <a:off x="1677714" y="4224343"/>
            <a:ext cx="3281738" cy="3995990"/>
            <a:chOff x="0" y="0"/>
            <a:chExt cx="4375651" cy="5327986"/>
          </a:xfrm>
        </p:grpSpPr>
        <p:pic>
          <p:nvPicPr>
            <p:cNvPr name="Picture 8" id="8"/>
            <p:cNvPicPr>
              <a:picLocks noChangeAspect="true"/>
            </p:cNvPicPr>
            <p:nvPr/>
          </p:nvPicPr>
          <p:blipFill>
            <a:blip r:embed="rId2"/>
            <a:srcRect l="15507" t="0" r="15507" b="0"/>
            <a:stretch>
              <a:fillRect/>
            </a:stretch>
          </p:blipFill>
          <p:spPr>
            <a:xfrm flipH="false" flipV="false">
              <a:off x="0" y="0"/>
              <a:ext cx="4375651" cy="5327986"/>
            </a:xfrm>
            <a:prstGeom prst="rect">
              <a:avLst/>
            </a:prstGeom>
          </p:spPr>
        </p:pic>
      </p:grpSp>
      <p:grpSp>
        <p:nvGrpSpPr>
          <p:cNvPr name="Group 9" id="9"/>
          <p:cNvGrpSpPr/>
          <p:nvPr/>
        </p:nvGrpSpPr>
        <p:grpSpPr>
          <a:xfrm rot="0">
            <a:off x="5575241" y="2066668"/>
            <a:ext cx="4592857" cy="6153665"/>
            <a:chOff x="0" y="0"/>
            <a:chExt cx="6123810" cy="8204887"/>
          </a:xfrm>
        </p:grpSpPr>
        <p:pic>
          <p:nvPicPr>
            <p:cNvPr name="Picture 10" id="10"/>
            <p:cNvPicPr>
              <a:picLocks noChangeAspect="true"/>
            </p:cNvPicPr>
            <p:nvPr/>
          </p:nvPicPr>
          <p:blipFill>
            <a:blip r:embed="rId3"/>
            <a:srcRect l="18652" t="0" r="18652" b="0"/>
            <a:stretch>
              <a:fillRect/>
            </a:stretch>
          </p:blipFill>
          <p:spPr>
            <a:xfrm flipH="false" flipV="false">
              <a:off x="0" y="0"/>
              <a:ext cx="6123810" cy="8204887"/>
            </a:xfrm>
            <a:prstGeom prst="rect">
              <a:avLst/>
            </a:prstGeom>
          </p:spPr>
        </p:pic>
      </p:grpSp>
      <p:grpSp>
        <p:nvGrpSpPr>
          <p:cNvPr name="Group 11" id="11"/>
          <p:cNvGrpSpPr/>
          <p:nvPr/>
        </p:nvGrpSpPr>
        <p:grpSpPr>
          <a:xfrm rot="0">
            <a:off x="424051" y="288928"/>
            <a:ext cx="2894532" cy="1523265"/>
            <a:chOff x="0" y="0"/>
            <a:chExt cx="762346" cy="401189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762346" cy="401189"/>
            </a:xfrm>
            <a:custGeom>
              <a:avLst/>
              <a:gdLst/>
              <a:ahLst/>
              <a:cxnLst/>
              <a:rect r="r" b="b" t="t" l="l"/>
              <a:pathLst>
                <a:path h="401189" w="762346">
                  <a:moveTo>
                    <a:pt x="136408" y="0"/>
                  </a:moveTo>
                  <a:lnTo>
                    <a:pt x="625938" y="0"/>
                  </a:lnTo>
                  <a:cubicBezTo>
                    <a:pt x="662115" y="0"/>
                    <a:pt x="696811" y="14372"/>
                    <a:pt x="722393" y="39953"/>
                  </a:cubicBezTo>
                  <a:cubicBezTo>
                    <a:pt x="747974" y="65535"/>
                    <a:pt x="762346" y="100230"/>
                    <a:pt x="762346" y="136408"/>
                  </a:cubicBezTo>
                  <a:lnTo>
                    <a:pt x="762346" y="264781"/>
                  </a:lnTo>
                  <a:cubicBezTo>
                    <a:pt x="762346" y="300959"/>
                    <a:pt x="747974" y="335655"/>
                    <a:pt x="722393" y="361236"/>
                  </a:cubicBezTo>
                  <a:cubicBezTo>
                    <a:pt x="696811" y="386818"/>
                    <a:pt x="662115" y="401189"/>
                    <a:pt x="625938" y="401189"/>
                  </a:cubicBezTo>
                  <a:lnTo>
                    <a:pt x="136408" y="401189"/>
                  </a:lnTo>
                  <a:cubicBezTo>
                    <a:pt x="100230" y="401189"/>
                    <a:pt x="65535" y="386818"/>
                    <a:pt x="39953" y="361236"/>
                  </a:cubicBezTo>
                  <a:cubicBezTo>
                    <a:pt x="14372" y="335655"/>
                    <a:pt x="0" y="300959"/>
                    <a:pt x="0" y="264781"/>
                  </a:cubicBezTo>
                  <a:lnTo>
                    <a:pt x="0" y="136408"/>
                  </a:lnTo>
                  <a:cubicBezTo>
                    <a:pt x="0" y="100230"/>
                    <a:pt x="14372" y="65535"/>
                    <a:pt x="39953" y="39953"/>
                  </a:cubicBezTo>
                  <a:cubicBezTo>
                    <a:pt x="65535" y="14372"/>
                    <a:pt x="100230" y="0"/>
                    <a:pt x="136408" y="0"/>
                  </a:cubicBezTo>
                  <a:close/>
                </a:path>
              </a:pathLst>
            </a:custGeom>
            <a:solidFill>
              <a:srgbClr val="E9E7E9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38100"/>
              <a:ext cx="762346" cy="43928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14" id="14"/>
          <p:cNvSpPr/>
          <p:nvPr/>
        </p:nvSpPr>
        <p:spPr>
          <a:xfrm flipH="false" flipV="false" rot="0">
            <a:off x="461544" y="430044"/>
            <a:ext cx="2762396" cy="1353574"/>
          </a:xfrm>
          <a:custGeom>
            <a:avLst/>
            <a:gdLst/>
            <a:ahLst/>
            <a:cxnLst/>
            <a:rect r="r" b="b" t="t" l="l"/>
            <a:pathLst>
              <a:path h="1353574" w="2762396">
                <a:moveTo>
                  <a:pt x="0" y="0"/>
                </a:moveTo>
                <a:lnTo>
                  <a:pt x="2762396" y="0"/>
                </a:lnTo>
                <a:lnTo>
                  <a:pt x="2762396" y="1353574"/>
                </a:lnTo>
                <a:lnTo>
                  <a:pt x="0" y="135357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10634823" y="6745607"/>
            <a:ext cx="6856649" cy="100161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17"/>
              </a:lnSpc>
            </a:pPr>
            <a:r>
              <a:rPr lang="en-US" sz="2941" spc="311">
                <a:solidFill>
                  <a:srgbClr val="FFFFFF"/>
                </a:solidFill>
                <a:latin typeface="DM Sans"/>
                <a:ea typeface="DM Sans"/>
                <a:cs typeface="DM Sans"/>
                <a:sym typeface="DM Sans"/>
              </a:rPr>
              <a:t>Visit Agrocrops at - </a:t>
            </a:r>
          </a:p>
          <a:p>
            <a:pPr algn="ctr">
              <a:lnSpc>
                <a:spcPts val="4117"/>
              </a:lnSpc>
            </a:pPr>
            <a:r>
              <a:rPr lang="en-US" sz="2941" spc="311">
                <a:solidFill>
                  <a:srgbClr val="FFFFFF"/>
                </a:solidFill>
                <a:latin typeface="DM Sans"/>
                <a:ea typeface="DM Sans"/>
                <a:cs typeface="DM Sans"/>
                <a:sym typeface="DM Sans"/>
              </a:rPr>
              <a:t>https://www.spicesindia.net/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0967546" y="3508432"/>
            <a:ext cx="5642740" cy="12603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254"/>
              </a:lnSpc>
            </a:pPr>
            <a:r>
              <a:rPr lang="en-US" sz="10169">
                <a:solidFill>
                  <a:srgbClr val="E9E7E9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Thanks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DAGKEcH5hM0</dc:identifier>
  <dcterms:modified xsi:type="dcterms:W3CDTF">2011-08-01T06:04:30Z</dcterms:modified>
  <cp:revision>1</cp:revision>
  <dc:title>Indian Dry Red Chilli Exporters</dc:title>
</cp:coreProperties>
</file>