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Rig Solid Bold Halftone" charset="1" panose="00000800000000000000"/>
      <p:regular r:id="rId10"/>
    </p:embeddedFont>
    <p:embeddedFont>
      <p:font typeface="Open Sans Bold" charset="1" panose="020B0806030504020204"/>
      <p:regular r:id="rId11"/>
    </p:embeddedFont>
    <p:embeddedFont>
      <p:font typeface="Open Sans" charset="1" panose="020B0606030504020204"/>
      <p:regular r:id="rId12"/>
    </p:embeddedFont>
    <p:embeddedFont>
      <p:font typeface="Canva Sans" charset="1" panose="020B0503030501040103"/>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https://www.spicesindia.net/" TargetMode="External" Type="http://schemas.openxmlformats.org/officeDocument/2006/relationships/hyperlink"/><Relationship Id="rId5"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7.png" Type="http://schemas.openxmlformats.org/officeDocument/2006/relationships/image"/><Relationship Id="rId5" Target="../media/image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 Id="rId3" Target="../media/image6.jpeg" Type="http://schemas.openxmlformats.org/officeDocument/2006/relationships/image"/><Relationship Id="rId4" Target="../media/image3.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a:grpSpLocks noChangeAspect="true"/>
          </p:cNvGrpSpPr>
          <p:nvPr/>
        </p:nvGrpSpPr>
        <p:grpSpPr>
          <a:xfrm rot="0">
            <a:off x="10058400" y="1254789"/>
            <a:ext cx="8229600" cy="8229600"/>
            <a:chOff x="0" y="0"/>
            <a:chExt cx="14840029" cy="14840029"/>
          </a:xfrm>
        </p:grpSpPr>
        <p:sp>
          <p:nvSpPr>
            <p:cNvPr name="Freeform 4" id="4"/>
            <p:cNvSpPr/>
            <p:nvPr/>
          </p:nvSpPr>
          <p:spPr>
            <a:xfrm flipH="false" flipV="false" rot="0">
              <a:off x="0" y="0"/>
              <a:ext cx="14840031" cy="14840029"/>
            </a:xfrm>
            <a:custGeom>
              <a:avLst/>
              <a:gdLst/>
              <a:ahLst/>
              <a:cxnLst/>
              <a:rect r="r" b="b" t="t" l="l"/>
              <a:pathLst>
                <a:path h="14840029" w="14840031">
                  <a:moveTo>
                    <a:pt x="2268288" y="14675419"/>
                  </a:moveTo>
                  <a:cubicBezTo>
                    <a:pt x="2373687" y="14780817"/>
                    <a:pt x="2516637" y="14840029"/>
                    <a:pt x="2665693" y="14840029"/>
                  </a:cubicBezTo>
                  <a:lnTo>
                    <a:pt x="12174338" y="14840029"/>
                  </a:lnTo>
                  <a:cubicBezTo>
                    <a:pt x="12323394" y="14840029"/>
                    <a:pt x="12466344" y="14780817"/>
                    <a:pt x="12571743" y="14675419"/>
                  </a:cubicBezTo>
                  <a:lnTo>
                    <a:pt x="14675421" y="12571741"/>
                  </a:lnTo>
                  <a:cubicBezTo>
                    <a:pt x="14780819" y="12466343"/>
                    <a:pt x="14840031" y="12323393"/>
                    <a:pt x="14840031" y="12174337"/>
                  </a:cubicBezTo>
                  <a:lnTo>
                    <a:pt x="14840031" y="2665692"/>
                  </a:lnTo>
                  <a:cubicBezTo>
                    <a:pt x="14840031" y="2516636"/>
                    <a:pt x="14780819" y="2373686"/>
                    <a:pt x="14675421" y="2268287"/>
                  </a:cubicBezTo>
                  <a:lnTo>
                    <a:pt x="12571741" y="164610"/>
                  </a:lnTo>
                  <a:cubicBezTo>
                    <a:pt x="12466344" y="59212"/>
                    <a:pt x="12323393" y="0"/>
                    <a:pt x="12174338" y="0"/>
                  </a:cubicBezTo>
                  <a:lnTo>
                    <a:pt x="2665692" y="0"/>
                  </a:lnTo>
                  <a:cubicBezTo>
                    <a:pt x="2516637" y="0"/>
                    <a:pt x="2373686" y="59212"/>
                    <a:pt x="2268287" y="164610"/>
                  </a:cubicBezTo>
                  <a:lnTo>
                    <a:pt x="164611" y="2268287"/>
                  </a:lnTo>
                  <a:cubicBezTo>
                    <a:pt x="59212" y="2373686"/>
                    <a:pt x="0" y="2516636"/>
                    <a:pt x="0" y="2665692"/>
                  </a:cubicBezTo>
                  <a:lnTo>
                    <a:pt x="0" y="12174338"/>
                  </a:lnTo>
                  <a:cubicBezTo>
                    <a:pt x="0" y="12323394"/>
                    <a:pt x="59212" y="12466344"/>
                    <a:pt x="164610" y="12571742"/>
                  </a:cubicBezTo>
                  <a:lnTo>
                    <a:pt x="2268288" y="14675419"/>
                  </a:lnTo>
                  <a:close/>
                </a:path>
              </a:pathLst>
            </a:custGeom>
            <a:solidFill>
              <a:srgbClr val="FFFFFF"/>
            </a:solidFill>
          </p:spPr>
        </p:sp>
        <p:sp>
          <p:nvSpPr>
            <p:cNvPr name="Freeform 5" id="5"/>
            <p:cNvSpPr/>
            <p:nvPr/>
          </p:nvSpPr>
          <p:spPr>
            <a:xfrm flipH="false" flipV="false" rot="0">
              <a:off x="200383" y="200383"/>
              <a:ext cx="14439263" cy="14439263"/>
            </a:xfrm>
            <a:custGeom>
              <a:avLst/>
              <a:gdLst/>
              <a:ahLst/>
              <a:cxnLst/>
              <a:rect r="r" b="b" t="t" l="l"/>
              <a:pathLst>
                <a:path h="14439263" w="14439263">
                  <a:moveTo>
                    <a:pt x="2209597" y="14333344"/>
                  </a:moveTo>
                  <a:cubicBezTo>
                    <a:pt x="2277416" y="14401163"/>
                    <a:pt x="2369399" y="14439263"/>
                    <a:pt x="2465309" y="14439263"/>
                  </a:cubicBezTo>
                  <a:lnTo>
                    <a:pt x="11973955" y="14439263"/>
                  </a:lnTo>
                  <a:cubicBezTo>
                    <a:pt x="12069866" y="14439263"/>
                    <a:pt x="12161847" y="14401163"/>
                    <a:pt x="12229668" y="14333344"/>
                  </a:cubicBezTo>
                  <a:lnTo>
                    <a:pt x="14333344" y="12229666"/>
                  </a:lnTo>
                  <a:cubicBezTo>
                    <a:pt x="14401163" y="12161847"/>
                    <a:pt x="14439263" y="12069864"/>
                    <a:pt x="14439263" y="11973954"/>
                  </a:cubicBezTo>
                  <a:lnTo>
                    <a:pt x="14439263" y="2465309"/>
                  </a:lnTo>
                  <a:cubicBezTo>
                    <a:pt x="14439263" y="2369399"/>
                    <a:pt x="14401163" y="2277416"/>
                    <a:pt x="14333344" y="2209597"/>
                  </a:cubicBezTo>
                  <a:lnTo>
                    <a:pt x="12229667" y="105919"/>
                  </a:lnTo>
                  <a:cubicBezTo>
                    <a:pt x="12161848" y="38100"/>
                    <a:pt x="12069865" y="0"/>
                    <a:pt x="11973955" y="0"/>
                  </a:cubicBezTo>
                  <a:lnTo>
                    <a:pt x="2465309" y="0"/>
                  </a:lnTo>
                  <a:cubicBezTo>
                    <a:pt x="2369399" y="0"/>
                    <a:pt x="2277416" y="38100"/>
                    <a:pt x="2209597" y="105919"/>
                  </a:cubicBezTo>
                  <a:lnTo>
                    <a:pt x="105919" y="2209596"/>
                  </a:lnTo>
                  <a:cubicBezTo>
                    <a:pt x="38100" y="2277415"/>
                    <a:pt x="0" y="2369397"/>
                    <a:pt x="0" y="2465308"/>
                  </a:cubicBezTo>
                  <a:lnTo>
                    <a:pt x="0" y="11973953"/>
                  </a:lnTo>
                  <a:cubicBezTo>
                    <a:pt x="0" y="12069865"/>
                    <a:pt x="38100" y="12161845"/>
                    <a:pt x="105919" y="12229665"/>
                  </a:cubicBezTo>
                  <a:lnTo>
                    <a:pt x="2209597" y="14333344"/>
                  </a:lnTo>
                  <a:close/>
                </a:path>
              </a:pathLst>
            </a:custGeom>
            <a:solidFill>
              <a:srgbClr val="FFFFFF"/>
            </a:solidFill>
          </p:spPr>
        </p:sp>
        <p:sp>
          <p:nvSpPr>
            <p:cNvPr name="Freeform 6" id="6"/>
            <p:cNvSpPr/>
            <p:nvPr/>
          </p:nvSpPr>
          <p:spPr>
            <a:xfrm flipH="false" flipV="false" rot="0">
              <a:off x="562014" y="562014"/>
              <a:ext cx="13716001" cy="13716001"/>
            </a:xfrm>
            <a:custGeom>
              <a:avLst/>
              <a:gdLst/>
              <a:ahLst/>
              <a:cxnLst/>
              <a:rect r="r" b="b" t="t" l="l"/>
              <a:pathLst>
                <a:path h="13716001" w="13716001">
                  <a:moveTo>
                    <a:pt x="11612324" y="0"/>
                  </a:moveTo>
                  <a:lnTo>
                    <a:pt x="2103678" y="0"/>
                  </a:lnTo>
                  <a:lnTo>
                    <a:pt x="0" y="2103678"/>
                  </a:lnTo>
                  <a:lnTo>
                    <a:pt x="0" y="11612323"/>
                  </a:lnTo>
                  <a:lnTo>
                    <a:pt x="2103678" y="13716001"/>
                  </a:lnTo>
                  <a:lnTo>
                    <a:pt x="11612324" y="13716001"/>
                  </a:lnTo>
                  <a:lnTo>
                    <a:pt x="13716001" y="11612323"/>
                  </a:lnTo>
                  <a:lnTo>
                    <a:pt x="13716001" y="2103678"/>
                  </a:lnTo>
                  <a:close/>
                </a:path>
              </a:pathLst>
            </a:custGeom>
            <a:blipFill>
              <a:blip r:embed="rId3"/>
              <a:stretch>
                <a:fillRect l="-9523" t="0" r="-9523" b="0"/>
              </a:stretch>
            </a:blipFill>
          </p:spPr>
        </p:sp>
      </p:grpSp>
      <p:grpSp>
        <p:nvGrpSpPr>
          <p:cNvPr name="Group 7" id="7"/>
          <p:cNvGrpSpPr/>
          <p:nvPr/>
        </p:nvGrpSpPr>
        <p:grpSpPr>
          <a:xfrm rot="0">
            <a:off x="-863139" y="-4022491"/>
            <a:ext cx="6706835" cy="6706835"/>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652780" y="0"/>
                  </a:moveTo>
                  <a:lnTo>
                    <a:pt x="160020" y="0"/>
                  </a:lnTo>
                  <a:lnTo>
                    <a:pt x="0" y="160020"/>
                  </a:lnTo>
                  <a:lnTo>
                    <a:pt x="0" y="652780"/>
                  </a:lnTo>
                  <a:lnTo>
                    <a:pt x="160020" y="812800"/>
                  </a:lnTo>
                  <a:lnTo>
                    <a:pt x="652780" y="812800"/>
                  </a:lnTo>
                  <a:lnTo>
                    <a:pt x="812800" y="652780"/>
                  </a:lnTo>
                  <a:lnTo>
                    <a:pt x="812800" y="160020"/>
                  </a:lnTo>
                  <a:lnTo>
                    <a:pt x="652780" y="0"/>
                  </a:lnTo>
                  <a:close/>
                </a:path>
              </a:pathLst>
            </a:custGeom>
            <a:solidFill>
              <a:srgbClr val="FFFFFF"/>
            </a:solidFill>
          </p:spPr>
        </p:sp>
        <p:sp>
          <p:nvSpPr>
            <p:cNvPr name="TextBox 9" id="9"/>
            <p:cNvSpPr txBox="true"/>
            <p:nvPr/>
          </p:nvSpPr>
          <p:spPr>
            <a:xfrm>
              <a:off x="63500" y="25400"/>
              <a:ext cx="685800" cy="723900"/>
            </a:xfrm>
            <a:prstGeom prst="rect">
              <a:avLst/>
            </a:prstGeom>
          </p:spPr>
          <p:txBody>
            <a:bodyPr anchor="ctr" rtlCol="false" tIns="50800" lIns="50800" bIns="50800" rIns="50800"/>
            <a:lstStyle/>
            <a:p>
              <a:pPr algn="ctr">
                <a:lnSpc>
                  <a:spcPts val="2659"/>
                </a:lnSpc>
              </a:pPr>
            </a:p>
          </p:txBody>
        </p:sp>
      </p:grpSp>
      <p:grpSp>
        <p:nvGrpSpPr>
          <p:cNvPr name="Group 10" id="10"/>
          <p:cNvGrpSpPr/>
          <p:nvPr/>
        </p:nvGrpSpPr>
        <p:grpSpPr>
          <a:xfrm rot="0">
            <a:off x="473927" y="8388441"/>
            <a:ext cx="6706835" cy="6706835"/>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652780" y="0"/>
                  </a:moveTo>
                  <a:lnTo>
                    <a:pt x="160020" y="0"/>
                  </a:lnTo>
                  <a:lnTo>
                    <a:pt x="0" y="160020"/>
                  </a:lnTo>
                  <a:lnTo>
                    <a:pt x="0" y="652780"/>
                  </a:lnTo>
                  <a:lnTo>
                    <a:pt x="160020" y="812800"/>
                  </a:lnTo>
                  <a:lnTo>
                    <a:pt x="652780" y="812800"/>
                  </a:lnTo>
                  <a:lnTo>
                    <a:pt x="812800" y="652780"/>
                  </a:lnTo>
                  <a:lnTo>
                    <a:pt x="812800" y="160020"/>
                  </a:lnTo>
                  <a:lnTo>
                    <a:pt x="652780" y="0"/>
                  </a:lnTo>
                  <a:close/>
                </a:path>
              </a:pathLst>
            </a:custGeom>
            <a:solidFill>
              <a:srgbClr val="FFFFFF"/>
            </a:solidFill>
          </p:spPr>
        </p:sp>
        <p:sp>
          <p:nvSpPr>
            <p:cNvPr name="TextBox 12" id="12"/>
            <p:cNvSpPr txBox="true"/>
            <p:nvPr/>
          </p:nvSpPr>
          <p:spPr>
            <a:xfrm>
              <a:off x="63500" y="25400"/>
              <a:ext cx="685800" cy="723900"/>
            </a:xfrm>
            <a:prstGeom prst="rect">
              <a:avLst/>
            </a:prstGeom>
          </p:spPr>
          <p:txBody>
            <a:bodyPr anchor="ctr" rtlCol="false" tIns="50800" lIns="50800" bIns="50800" rIns="50800"/>
            <a:lstStyle/>
            <a:p>
              <a:pPr algn="ctr">
                <a:lnSpc>
                  <a:spcPts val="2659"/>
                </a:lnSpc>
              </a:pPr>
            </a:p>
          </p:txBody>
        </p:sp>
      </p:grpSp>
      <p:grpSp>
        <p:nvGrpSpPr>
          <p:cNvPr name="Group 13" id="13"/>
          <p:cNvGrpSpPr/>
          <p:nvPr/>
        </p:nvGrpSpPr>
        <p:grpSpPr>
          <a:xfrm rot="-279858">
            <a:off x="2284295" y="8508808"/>
            <a:ext cx="3086100" cy="3086100"/>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000000">
                <a:alpha val="0"/>
              </a:srgbClr>
            </a:solidFill>
            <a:ln w="38100" cap="sq">
              <a:solidFill>
                <a:srgbClr val="A82026"/>
              </a:solidFill>
              <a:prstDash val="solid"/>
              <a:miter/>
            </a:ln>
          </p:spPr>
        </p:sp>
        <p:sp>
          <p:nvSpPr>
            <p:cNvPr name="TextBox 15" id="15"/>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sp>
        <p:nvSpPr>
          <p:cNvPr name="Freeform 16" id="16"/>
          <p:cNvSpPr/>
          <p:nvPr/>
        </p:nvSpPr>
        <p:spPr>
          <a:xfrm flipH="false" flipV="false" rot="0">
            <a:off x="810587" y="375462"/>
            <a:ext cx="1679691" cy="823049"/>
          </a:xfrm>
          <a:custGeom>
            <a:avLst/>
            <a:gdLst/>
            <a:ahLst/>
            <a:cxnLst/>
            <a:rect r="r" b="b" t="t" l="l"/>
            <a:pathLst>
              <a:path h="823049" w="1679691">
                <a:moveTo>
                  <a:pt x="0" y="0"/>
                </a:moveTo>
                <a:lnTo>
                  <a:pt x="1679691" y="0"/>
                </a:lnTo>
                <a:lnTo>
                  <a:pt x="1679691" y="823049"/>
                </a:lnTo>
                <a:lnTo>
                  <a:pt x="0" y="823049"/>
                </a:lnTo>
                <a:lnTo>
                  <a:pt x="0" y="0"/>
                </a:lnTo>
                <a:close/>
              </a:path>
            </a:pathLst>
          </a:custGeom>
          <a:blipFill>
            <a:blip r:embed="rId4"/>
            <a:stretch>
              <a:fillRect l="0" t="0" r="0" b="0"/>
            </a:stretch>
          </a:blipFill>
        </p:spPr>
      </p:sp>
      <p:grpSp>
        <p:nvGrpSpPr>
          <p:cNvPr name="Group 17" id="17"/>
          <p:cNvGrpSpPr/>
          <p:nvPr/>
        </p:nvGrpSpPr>
        <p:grpSpPr>
          <a:xfrm rot="264497">
            <a:off x="114039" y="-756064"/>
            <a:ext cx="3086100" cy="3086100"/>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000000">
                <a:alpha val="0"/>
              </a:srgbClr>
            </a:solidFill>
            <a:ln w="38100" cap="sq">
              <a:solidFill>
                <a:srgbClr val="A82026"/>
              </a:solidFill>
              <a:prstDash val="solid"/>
              <a:miter/>
            </a:ln>
          </p:spPr>
        </p:sp>
        <p:sp>
          <p:nvSpPr>
            <p:cNvPr name="TextBox 19" id="19"/>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sp>
        <p:nvSpPr>
          <p:cNvPr name="TextBox 20" id="20"/>
          <p:cNvSpPr txBox="true"/>
          <p:nvPr/>
        </p:nvSpPr>
        <p:spPr>
          <a:xfrm rot="0">
            <a:off x="810587" y="3400173"/>
            <a:ext cx="10899437" cy="2526381"/>
          </a:xfrm>
          <a:prstGeom prst="rect">
            <a:avLst/>
          </a:prstGeom>
        </p:spPr>
        <p:txBody>
          <a:bodyPr anchor="t" rtlCol="false" tIns="0" lIns="0" bIns="0" rIns="0">
            <a:spAutoFit/>
          </a:bodyPr>
          <a:lstStyle/>
          <a:p>
            <a:pPr algn="l" marL="0" indent="0" lvl="0">
              <a:lnSpc>
                <a:spcPts val="9837"/>
              </a:lnSpc>
            </a:pPr>
            <a:r>
              <a:rPr lang="en-US" sz="9025" spc="-379">
                <a:solidFill>
                  <a:srgbClr val="FFFFFF"/>
                </a:solidFill>
                <a:latin typeface="Rig Solid Bold Halftone"/>
                <a:ea typeface="Rig Solid Bold Halftone"/>
                <a:cs typeface="Rig Solid Bold Halftone"/>
                <a:sym typeface="Rig Solid Bold Halftone"/>
              </a:rPr>
              <a:t>Chilli Export From India </a:t>
            </a:r>
          </a:p>
        </p:txBody>
      </p:sp>
      <p:sp>
        <p:nvSpPr>
          <p:cNvPr name="TextBox 21" id="21"/>
          <p:cNvSpPr txBox="true"/>
          <p:nvPr/>
        </p:nvSpPr>
        <p:spPr>
          <a:xfrm rot="0">
            <a:off x="810587" y="6123439"/>
            <a:ext cx="10189456" cy="688975"/>
          </a:xfrm>
          <a:prstGeom prst="rect">
            <a:avLst/>
          </a:prstGeom>
        </p:spPr>
        <p:txBody>
          <a:bodyPr anchor="t" rtlCol="false" tIns="0" lIns="0" bIns="0" rIns="0">
            <a:spAutoFit/>
          </a:bodyPr>
          <a:lstStyle/>
          <a:p>
            <a:pPr algn="l">
              <a:lnSpc>
                <a:spcPts val="5600"/>
              </a:lnSpc>
            </a:pPr>
            <a:r>
              <a:rPr lang="en-US" sz="4000" b="true">
                <a:solidFill>
                  <a:srgbClr val="FFFFFF"/>
                </a:solidFill>
                <a:latin typeface="Open Sans Bold"/>
                <a:ea typeface="Open Sans Bold"/>
                <a:cs typeface="Open Sans Bold"/>
                <a:sym typeface="Open Sans Bold"/>
              </a:rPr>
              <a:t>By: Agrocrops </a:t>
            </a:r>
          </a:p>
        </p:txBody>
      </p:sp>
      <p:sp>
        <p:nvSpPr>
          <p:cNvPr name="TextBox 22" id="22"/>
          <p:cNvSpPr txBox="true"/>
          <p:nvPr/>
        </p:nvSpPr>
        <p:spPr>
          <a:xfrm rot="0">
            <a:off x="810587" y="7060064"/>
            <a:ext cx="4085630" cy="339725"/>
          </a:xfrm>
          <a:prstGeom prst="rect">
            <a:avLst/>
          </a:prstGeom>
        </p:spPr>
        <p:txBody>
          <a:bodyPr anchor="t" rtlCol="false" tIns="0" lIns="0" bIns="0" rIns="0">
            <a:spAutoFit/>
          </a:bodyPr>
          <a:lstStyle/>
          <a:p>
            <a:pPr algn="ctr">
              <a:lnSpc>
                <a:spcPts val="2799"/>
              </a:lnSpc>
              <a:spcBef>
                <a:spcPct val="0"/>
              </a:spcBef>
            </a:pPr>
            <a:r>
              <a:rPr lang="en-US" sz="1999">
                <a:solidFill>
                  <a:srgbClr val="FFFFFF"/>
                </a:solidFill>
                <a:latin typeface="Open Sans"/>
                <a:ea typeface="Open Sans"/>
                <a:cs typeface="Open Sans"/>
                <a:sym typeface="Open Sans"/>
              </a:rPr>
              <a:t>Visit - https://www.spicesindia.net/</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a:grpSpLocks noChangeAspect="true"/>
          </p:cNvGrpSpPr>
          <p:nvPr/>
        </p:nvGrpSpPr>
        <p:grpSpPr>
          <a:xfrm rot="0">
            <a:off x="-426534" y="1643654"/>
            <a:ext cx="8229600" cy="8229600"/>
            <a:chOff x="0" y="0"/>
            <a:chExt cx="14840029" cy="14840029"/>
          </a:xfrm>
        </p:grpSpPr>
        <p:sp>
          <p:nvSpPr>
            <p:cNvPr name="Freeform 4" id="4"/>
            <p:cNvSpPr/>
            <p:nvPr/>
          </p:nvSpPr>
          <p:spPr>
            <a:xfrm flipH="false" flipV="false" rot="0">
              <a:off x="0" y="0"/>
              <a:ext cx="14840031" cy="14840029"/>
            </a:xfrm>
            <a:custGeom>
              <a:avLst/>
              <a:gdLst/>
              <a:ahLst/>
              <a:cxnLst/>
              <a:rect r="r" b="b" t="t" l="l"/>
              <a:pathLst>
                <a:path h="14840029" w="14840031">
                  <a:moveTo>
                    <a:pt x="2268288" y="14675419"/>
                  </a:moveTo>
                  <a:cubicBezTo>
                    <a:pt x="2373687" y="14780817"/>
                    <a:pt x="2516637" y="14840029"/>
                    <a:pt x="2665693" y="14840029"/>
                  </a:cubicBezTo>
                  <a:lnTo>
                    <a:pt x="12174338" y="14840029"/>
                  </a:lnTo>
                  <a:cubicBezTo>
                    <a:pt x="12323394" y="14840029"/>
                    <a:pt x="12466344" y="14780817"/>
                    <a:pt x="12571743" y="14675419"/>
                  </a:cubicBezTo>
                  <a:lnTo>
                    <a:pt x="14675421" y="12571741"/>
                  </a:lnTo>
                  <a:cubicBezTo>
                    <a:pt x="14780819" y="12466343"/>
                    <a:pt x="14840031" y="12323393"/>
                    <a:pt x="14840031" y="12174337"/>
                  </a:cubicBezTo>
                  <a:lnTo>
                    <a:pt x="14840031" y="2665692"/>
                  </a:lnTo>
                  <a:cubicBezTo>
                    <a:pt x="14840031" y="2516636"/>
                    <a:pt x="14780819" y="2373686"/>
                    <a:pt x="14675421" y="2268287"/>
                  </a:cubicBezTo>
                  <a:lnTo>
                    <a:pt x="12571741" y="164610"/>
                  </a:lnTo>
                  <a:cubicBezTo>
                    <a:pt x="12466344" y="59212"/>
                    <a:pt x="12323393" y="0"/>
                    <a:pt x="12174338" y="0"/>
                  </a:cubicBezTo>
                  <a:lnTo>
                    <a:pt x="2665692" y="0"/>
                  </a:lnTo>
                  <a:cubicBezTo>
                    <a:pt x="2516637" y="0"/>
                    <a:pt x="2373686" y="59212"/>
                    <a:pt x="2268287" y="164610"/>
                  </a:cubicBezTo>
                  <a:lnTo>
                    <a:pt x="164611" y="2268287"/>
                  </a:lnTo>
                  <a:cubicBezTo>
                    <a:pt x="59212" y="2373686"/>
                    <a:pt x="0" y="2516636"/>
                    <a:pt x="0" y="2665692"/>
                  </a:cubicBezTo>
                  <a:lnTo>
                    <a:pt x="0" y="12174338"/>
                  </a:lnTo>
                  <a:cubicBezTo>
                    <a:pt x="0" y="12323394"/>
                    <a:pt x="59212" y="12466344"/>
                    <a:pt x="164610" y="12571742"/>
                  </a:cubicBezTo>
                  <a:lnTo>
                    <a:pt x="2268288" y="14675419"/>
                  </a:lnTo>
                  <a:close/>
                </a:path>
              </a:pathLst>
            </a:custGeom>
            <a:solidFill>
              <a:srgbClr val="D2EAF6"/>
            </a:solidFill>
          </p:spPr>
        </p:sp>
        <p:sp>
          <p:nvSpPr>
            <p:cNvPr name="Freeform 5" id="5"/>
            <p:cNvSpPr/>
            <p:nvPr/>
          </p:nvSpPr>
          <p:spPr>
            <a:xfrm flipH="false" flipV="false" rot="0">
              <a:off x="200383" y="200383"/>
              <a:ext cx="14439263" cy="14439263"/>
            </a:xfrm>
            <a:custGeom>
              <a:avLst/>
              <a:gdLst/>
              <a:ahLst/>
              <a:cxnLst/>
              <a:rect r="r" b="b" t="t" l="l"/>
              <a:pathLst>
                <a:path h="14439263" w="14439263">
                  <a:moveTo>
                    <a:pt x="2209597" y="14333344"/>
                  </a:moveTo>
                  <a:cubicBezTo>
                    <a:pt x="2277416" y="14401163"/>
                    <a:pt x="2369399" y="14439263"/>
                    <a:pt x="2465309" y="14439263"/>
                  </a:cubicBezTo>
                  <a:lnTo>
                    <a:pt x="11973955" y="14439263"/>
                  </a:lnTo>
                  <a:cubicBezTo>
                    <a:pt x="12069866" y="14439263"/>
                    <a:pt x="12161847" y="14401163"/>
                    <a:pt x="12229668" y="14333344"/>
                  </a:cubicBezTo>
                  <a:lnTo>
                    <a:pt x="14333344" y="12229666"/>
                  </a:lnTo>
                  <a:cubicBezTo>
                    <a:pt x="14401163" y="12161847"/>
                    <a:pt x="14439263" y="12069864"/>
                    <a:pt x="14439263" y="11973954"/>
                  </a:cubicBezTo>
                  <a:lnTo>
                    <a:pt x="14439263" y="2465309"/>
                  </a:lnTo>
                  <a:cubicBezTo>
                    <a:pt x="14439263" y="2369399"/>
                    <a:pt x="14401163" y="2277416"/>
                    <a:pt x="14333344" y="2209597"/>
                  </a:cubicBezTo>
                  <a:lnTo>
                    <a:pt x="12229667" y="105919"/>
                  </a:lnTo>
                  <a:cubicBezTo>
                    <a:pt x="12161848" y="38100"/>
                    <a:pt x="12069865" y="0"/>
                    <a:pt x="11973955" y="0"/>
                  </a:cubicBezTo>
                  <a:lnTo>
                    <a:pt x="2465309" y="0"/>
                  </a:lnTo>
                  <a:cubicBezTo>
                    <a:pt x="2369399" y="0"/>
                    <a:pt x="2277416" y="38100"/>
                    <a:pt x="2209597" y="105919"/>
                  </a:cubicBezTo>
                  <a:lnTo>
                    <a:pt x="105919" y="2209596"/>
                  </a:lnTo>
                  <a:cubicBezTo>
                    <a:pt x="38100" y="2277415"/>
                    <a:pt x="0" y="2369397"/>
                    <a:pt x="0" y="2465308"/>
                  </a:cubicBezTo>
                  <a:lnTo>
                    <a:pt x="0" y="11973953"/>
                  </a:lnTo>
                  <a:cubicBezTo>
                    <a:pt x="0" y="12069865"/>
                    <a:pt x="38100" y="12161845"/>
                    <a:pt x="105919" y="12229665"/>
                  </a:cubicBezTo>
                  <a:lnTo>
                    <a:pt x="2209597" y="14333344"/>
                  </a:lnTo>
                  <a:close/>
                </a:path>
              </a:pathLst>
            </a:custGeom>
            <a:solidFill>
              <a:srgbClr val="FFFFFF"/>
            </a:solidFill>
          </p:spPr>
        </p:sp>
        <p:sp>
          <p:nvSpPr>
            <p:cNvPr name="Freeform 6" id="6"/>
            <p:cNvSpPr/>
            <p:nvPr/>
          </p:nvSpPr>
          <p:spPr>
            <a:xfrm flipH="false" flipV="false" rot="0">
              <a:off x="562014" y="562014"/>
              <a:ext cx="13716001" cy="13716001"/>
            </a:xfrm>
            <a:custGeom>
              <a:avLst/>
              <a:gdLst/>
              <a:ahLst/>
              <a:cxnLst/>
              <a:rect r="r" b="b" t="t" l="l"/>
              <a:pathLst>
                <a:path h="13716001" w="13716001">
                  <a:moveTo>
                    <a:pt x="11612324" y="0"/>
                  </a:moveTo>
                  <a:lnTo>
                    <a:pt x="2103678" y="0"/>
                  </a:lnTo>
                  <a:lnTo>
                    <a:pt x="0" y="2103678"/>
                  </a:lnTo>
                  <a:lnTo>
                    <a:pt x="0" y="11612323"/>
                  </a:lnTo>
                  <a:lnTo>
                    <a:pt x="2103678" y="13716001"/>
                  </a:lnTo>
                  <a:lnTo>
                    <a:pt x="11612324" y="13716001"/>
                  </a:lnTo>
                  <a:lnTo>
                    <a:pt x="13716001" y="11612323"/>
                  </a:lnTo>
                  <a:lnTo>
                    <a:pt x="13716001" y="2103678"/>
                  </a:lnTo>
                  <a:close/>
                </a:path>
              </a:pathLst>
            </a:custGeom>
            <a:blipFill>
              <a:blip r:embed="rId3"/>
              <a:stretch>
                <a:fillRect l="0" t="0" r="0" b="0"/>
              </a:stretch>
            </a:blipFill>
          </p:spPr>
        </p:sp>
      </p:grpSp>
      <p:grpSp>
        <p:nvGrpSpPr>
          <p:cNvPr name="Group 7" id="7"/>
          <p:cNvGrpSpPr/>
          <p:nvPr/>
        </p:nvGrpSpPr>
        <p:grpSpPr>
          <a:xfrm rot="0">
            <a:off x="-863139" y="-5386319"/>
            <a:ext cx="6706835" cy="6706835"/>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652780" y="0"/>
                  </a:moveTo>
                  <a:lnTo>
                    <a:pt x="160020" y="0"/>
                  </a:lnTo>
                  <a:lnTo>
                    <a:pt x="0" y="160020"/>
                  </a:lnTo>
                  <a:lnTo>
                    <a:pt x="0" y="652780"/>
                  </a:lnTo>
                  <a:lnTo>
                    <a:pt x="160020" y="812800"/>
                  </a:lnTo>
                  <a:lnTo>
                    <a:pt x="652780" y="812800"/>
                  </a:lnTo>
                  <a:lnTo>
                    <a:pt x="812800" y="652780"/>
                  </a:lnTo>
                  <a:lnTo>
                    <a:pt x="812800" y="160020"/>
                  </a:lnTo>
                  <a:lnTo>
                    <a:pt x="652780" y="0"/>
                  </a:lnTo>
                  <a:close/>
                </a:path>
              </a:pathLst>
            </a:custGeom>
            <a:solidFill>
              <a:srgbClr val="FFFFFF"/>
            </a:solidFill>
          </p:spPr>
        </p:sp>
        <p:sp>
          <p:nvSpPr>
            <p:cNvPr name="TextBox 9" id="9"/>
            <p:cNvSpPr txBox="true"/>
            <p:nvPr/>
          </p:nvSpPr>
          <p:spPr>
            <a:xfrm>
              <a:off x="63500" y="25400"/>
              <a:ext cx="685800" cy="723900"/>
            </a:xfrm>
            <a:prstGeom prst="rect">
              <a:avLst/>
            </a:prstGeom>
          </p:spPr>
          <p:txBody>
            <a:bodyPr anchor="ctr" rtlCol="false" tIns="50800" lIns="50800" bIns="50800" rIns="50800"/>
            <a:lstStyle/>
            <a:p>
              <a:pPr algn="ctr">
                <a:lnSpc>
                  <a:spcPts val="2659"/>
                </a:lnSpc>
              </a:pPr>
            </a:p>
          </p:txBody>
        </p:sp>
      </p:grpSp>
      <p:grpSp>
        <p:nvGrpSpPr>
          <p:cNvPr name="Group 10" id="10"/>
          <p:cNvGrpSpPr/>
          <p:nvPr/>
        </p:nvGrpSpPr>
        <p:grpSpPr>
          <a:xfrm rot="0">
            <a:off x="11981661" y="8904890"/>
            <a:ext cx="6177152" cy="6177152"/>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652780" y="0"/>
                  </a:moveTo>
                  <a:lnTo>
                    <a:pt x="160020" y="0"/>
                  </a:lnTo>
                  <a:lnTo>
                    <a:pt x="0" y="160020"/>
                  </a:lnTo>
                  <a:lnTo>
                    <a:pt x="0" y="652780"/>
                  </a:lnTo>
                  <a:lnTo>
                    <a:pt x="160020" y="812800"/>
                  </a:lnTo>
                  <a:lnTo>
                    <a:pt x="652780" y="812800"/>
                  </a:lnTo>
                  <a:lnTo>
                    <a:pt x="812800" y="652780"/>
                  </a:lnTo>
                  <a:lnTo>
                    <a:pt x="812800" y="160020"/>
                  </a:lnTo>
                  <a:lnTo>
                    <a:pt x="652780" y="0"/>
                  </a:lnTo>
                  <a:close/>
                </a:path>
              </a:pathLst>
            </a:custGeom>
            <a:solidFill>
              <a:srgbClr val="FFFFFF"/>
            </a:solidFill>
          </p:spPr>
        </p:sp>
        <p:sp>
          <p:nvSpPr>
            <p:cNvPr name="TextBox 12" id="12"/>
            <p:cNvSpPr txBox="true"/>
            <p:nvPr/>
          </p:nvSpPr>
          <p:spPr>
            <a:xfrm>
              <a:off x="63500" y="25400"/>
              <a:ext cx="685800" cy="723900"/>
            </a:xfrm>
            <a:prstGeom prst="rect">
              <a:avLst/>
            </a:prstGeom>
          </p:spPr>
          <p:txBody>
            <a:bodyPr anchor="ctr" rtlCol="false" tIns="50800" lIns="50800" bIns="50800" rIns="50800"/>
            <a:lstStyle/>
            <a:p>
              <a:pPr algn="ctr">
                <a:lnSpc>
                  <a:spcPts val="2659"/>
                </a:lnSpc>
              </a:pPr>
            </a:p>
          </p:txBody>
        </p:sp>
      </p:grpSp>
      <p:grpSp>
        <p:nvGrpSpPr>
          <p:cNvPr name="Group 13" id="13"/>
          <p:cNvGrpSpPr/>
          <p:nvPr/>
        </p:nvGrpSpPr>
        <p:grpSpPr>
          <a:xfrm rot="-198553">
            <a:off x="2145216" y="-1852082"/>
            <a:ext cx="3086100" cy="3086100"/>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FFFFFF"/>
            </a:solidFill>
            <a:ln w="38100" cap="sq">
              <a:solidFill>
                <a:srgbClr val="A82026"/>
              </a:solidFill>
              <a:prstDash val="solid"/>
              <a:miter/>
            </a:ln>
          </p:spPr>
        </p:sp>
        <p:sp>
          <p:nvSpPr>
            <p:cNvPr name="TextBox 15" id="15"/>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grpSp>
        <p:nvGrpSpPr>
          <p:cNvPr name="Group 16" id="16"/>
          <p:cNvGrpSpPr/>
          <p:nvPr/>
        </p:nvGrpSpPr>
        <p:grpSpPr>
          <a:xfrm rot="-279858">
            <a:off x="13439666" y="9034625"/>
            <a:ext cx="3326313" cy="3326313"/>
            <a:chOff x="0" y="0"/>
            <a:chExt cx="812800" cy="812800"/>
          </a:xfrm>
        </p:grpSpPr>
        <p:sp>
          <p:nvSpPr>
            <p:cNvPr name="Freeform 17" id="17"/>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000000">
                <a:alpha val="0"/>
              </a:srgbClr>
            </a:solidFill>
            <a:ln w="38100" cap="sq">
              <a:solidFill>
                <a:srgbClr val="A82026"/>
              </a:solidFill>
              <a:prstDash val="solid"/>
              <a:miter/>
            </a:ln>
          </p:spPr>
        </p:sp>
        <p:sp>
          <p:nvSpPr>
            <p:cNvPr name="TextBox 18" id="18"/>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sp>
        <p:nvSpPr>
          <p:cNvPr name="TextBox 19" id="19"/>
          <p:cNvSpPr txBox="true"/>
          <p:nvPr/>
        </p:nvSpPr>
        <p:spPr>
          <a:xfrm rot="0">
            <a:off x="7269243" y="2169279"/>
            <a:ext cx="10555278" cy="1237364"/>
          </a:xfrm>
          <a:prstGeom prst="rect">
            <a:avLst/>
          </a:prstGeom>
        </p:spPr>
        <p:txBody>
          <a:bodyPr anchor="t" rtlCol="false" tIns="0" lIns="0" bIns="0" rIns="0">
            <a:spAutoFit/>
          </a:bodyPr>
          <a:lstStyle/>
          <a:p>
            <a:pPr algn="r" marL="0" indent="0" lvl="0">
              <a:lnSpc>
                <a:spcPts val="9592"/>
              </a:lnSpc>
            </a:pPr>
            <a:r>
              <a:rPr lang="en-US" sz="8800" spc="-369">
                <a:solidFill>
                  <a:srgbClr val="FFFFFF"/>
                </a:solidFill>
                <a:latin typeface="Rig Solid Bold Halftone"/>
                <a:ea typeface="Rig Solid Bold Halftone"/>
                <a:cs typeface="Rig Solid Bold Halftone"/>
                <a:sym typeface="Rig Solid Bold Halftone"/>
              </a:rPr>
              <a:t>About US </a:t>
            </a:r>
          </a:p>
        </p:txBody>
      </p:sp>
      <p:sp>
        <p:nvSpPr>
          <p:cNvPr name="TextBox 20" id="20"/>
          <p:cNvSpPr txBox="true"/>
          <p:nvPr/>
        </p:nvSpPr>
        <p:spPr>
          <a:xfrm rot="0">
            <a:off x="8376448" y="3657677"/>
            <a:ext cx="9448074" cy="4939029"/>
          </a:xfrm>
          <a:prstGeom prst="rect">
            <a:avLst/>
          </a:prstGeom>
        </p:spPr>
        <p:txBody>
          <a:bodyPr anchor="t" rtlCol="false" tIns="0" lIns="0" bIns="0" rIns="0">
            <a:spAutoFit/>
          </a:bodyPr>
          <a:lstStyle/>
          <a:p>
            <a:pPr algn="r">
              <a:lnSpc>
                <a:spcPts val="3920"/>
              </a:lnSpc>
            </a:pPr>
            <a:r>
              <a:rPr lang="en-US" sz="2800" u="sng">
                <a:solidFill>
                  <a:srgbClr val="FFFFFF"/>
                </a:solidFill>
                <a:latin typeface="Open Sans"/>
                <a:ea typeface="Open Sans"/>
                <a:cs typeface="Open Sans"/>
                <a:sym typeface="Open Sans"/>
                <a:hlinkClick r:id="rId4" tooltip="https://www.spicesindia.net/"/>
              </a:rPr>
              <a:t>Chilli Export from India</a:t>
            </a:r>
            <a:r>
              <a:rPr lang="en-US" sz="2800">
                <a:solidFill>
                  <a:srgbClr val="FFFFFF"/>
                </a:solidFill>
                <a:latin typeface="Open Sans"/>
                <a:ea typeface="Open Sans"/>
                <a:cs typeface="Open Sans"/>
                <a:sym typeface="Open Sans"/>
              </a:rPr>
              <a:t> has seen a significant rise in demand, and Agrocrops stands out as a leading supplier in this vibrant sector. Renowned for their commitment to quality and competitive pricing policy, Agrocrops delivers premium Indian chillies globally, ensuring freshness and superior taste. The company expertises in sourcing and exporting aligns with the highest industry standards.Trust Agrocrops to meet all the chilli export needs with excellence and reliability.</a:t>
            </a:r>
          </a:p>
          <a:p>
            <a:pPr algn="r">
              <a:lnSpc>
                <a:spcPts val="3920"/>
              </a:lnSpc>
            </a:pPr>
          </a:p>
        </p:txBody>
      </p:sp>
      <p:sp>
        <p:nvSpPr>
          <p:cNvPr name="Freeform 21" id="21"/>
          <p:cNvSpPr/>
          <p:nvPr/>
        </p:nvSpPr>
        <p:spPr>
          <a:xfrm flipH="false" flipV="false" rot="0">
            <a:off x="810587" y="318312"/>
            <a:ext cx="1679691" cy="823049"/>
          </a:xfrm>
          <a:custGeom>
            <a:avLst/>
            <a:gdLst/>
            <a:ahLst/>
            <a:cxnLst/>
            <a:rect r="r" b="b" t="t" l="l"/>
            <a:pathLst>
              <a:path h="823049" w="1679691">
                <a:moveTo>
                  <a:pt x="0" y="0"/>
                </a:moveTo>
                <a:lnTo>
                  <a:pt x="1679691" y="0"/>
                </a:lnTo>
                <a:lnTo>
                  <a:pt x="1679691" y="823049"/>
                </a:lnTo>
                <a:lnTo>
                  <a:pt x="0" y="823049"/>
                </a:lnTo>
                <a:lnTo>
                  <a:pt x="0" y="0"/>
                </a:lnTo>
                <a:close/>
              </a:path>
            </a:pathLst>
          </a:custGeom>
          <a:blipFill>
            <a:blip r:embed="rId5"/>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a:grpSpLocks noChangeAspect="true"/>
          </p:cNvGrpSpPr>
          <p:nvPr/>
        </p:nvGrpSpPr>
        <p:grpSpPr>
          <a:xfrm rot="0">
            <a:off x="13716000" y="-1160863"/>
            <a:ext cx="5671206" cy="10722958"/>
            <a:chOff x="0" y="0"/>
            <a:chExt cx="3371850" cy="6375400"/>
          </a:xfrm>
        </p:grpSpPr>
        <p:sp>
          <p:nvSpPr>
            <p:cNvPr name="Freeform 4" id="4"/>
            <p:cNvSpPr/>
            <p:nvPr/>
          </p:nvSpPr>
          <p:spPr>
            <a:xfrm flipH="false" flipV="false" rot="0">
              <a:off x="12700" y="12700"/>
              <a:ext cx="3346450" cy="6350000"/>
            </a:xfrm>
            <a:custGeom>
              <a:avLst/>
              <a:gdLst/>
              <a:ahLst/>
              <a:cxnLst/>
              <a:rect r="r" b="b" t="t" l="l"/>
              <a:pathLst>
                <a:path h="6350000" w="3346450">
                  <a:moveTo>
                    <a:pt x="3346450" y="6350000"/>
                  </a:moveTo>
                  <a:lnTo>
                    <a:pt x="1403350" y="6350000"/>
                  </a:lnTo>
                  <a:cubicBezTo>
                    <a:pt x="628650" y="6350000"/>
                    <a:pt x="0" y="5721350"/>
                    <a:pt x="0" y="4946650"/>
                  </a:cubicBezTo>
                  <a:lnTo>
                    <a:pt x="0" y="0"/>
                  </a:lnTo>
                  <a:lnTo>
                    <a:pt x="1849120" y="0"/>
                  </a:lnTo>
                  <a:cubicBezTo>
                    <a:pt x="2675890" y="0"/>
                    <a:pt x="3346450" y="670560"/>
                    <a:pt x="3346450" y="1497330"/>
                  </a:cubicBezTo>
                  <a:lnTo>
                    <a:pt x="3346450" y="6350000"/>
                  </a:lnTo>
                  <a:lnTo>
                    <a:pt x="3346450" y="6350000"/>
                  </a:lnTo>
                  <a:close/>
                </a:path>
              </a:pathLst>
            </a:custGeom>
            <a:blipFill>
              <a:blip r:embed="rId3"/>
              <a:stretch>
                <a:fillRect l="-62948" t="0" r="-62948" b="0"/>
              </a:stretch>
            </a:blipFill>
          </p:spPr>
        </p:sp>
        <p:sp>
          <p:nvSpPr>
            <p:cNvPr name="Freeform 5" id="5"/>
            <p:cNvSpPr/>
            <p:nvPr/>
          </p:nvSpPr>
          <p:spPr>
            <a:xfrm flipH="false" flipV="false" rot="0">
              <a:off x="0" y="0"/>
              <a:ext cx="3371850" cy="6375400"/>
            </a:xfrm>
            <a:custGeom>
              <a:avLst/>
              <a:gdLst/>
              <a:ahLst/>
              <a:cxnLst/>
              <a:rect r="r" b="b" t="t" l="l"/>
              <a:pathLst>
                <a:path h="6375400" w="3371850">
                  <a:moveTo>
                    <a:pt x="3371850" y="6375400"/>
                  </a:moveTo>
                  <a:lnTo>
                    <a:pt x="1416050" y="6375400"/>
                  </a:lnTo>
                  <a:cubicBezTo>
                    <a:pt x="635000" y="6375400"/>
                    <a:pt x="0" y="5740400"/>
                    <a:pt x="0" y="4959350"/>
                  </a:cubicBezTo>
                  <a:lnTo>
                    <a:pt x="0" y="0"/>
                  </a:lnTo>
                  <a:lnTo>
                    <a:pt x="1861820" y="0"/>
                  </a:lnTo>
                  <a:cubicBezTo>
                    <a:pt x="2694940" y="0"/>
                    <a:pt x="3371850" y="676910"/>
                    <a:pt x="3371850" y="1510030"/>
                  </a:cubicBezTo>
                  <a:lnTo>
                    <a:pt x="3371850" y="6375400"/>
                  </a:lnTo>
                  <a:lnTo>
                    <a:pt x="3371850" y="6375400"/>
                  </a:lnTo>
                  <a:close/>
                  <a:moveTo>
                    <a:pt x="25400" y="25400"/>
                  </a:moveTo>
                  <a:lnTo>
                    <a:pt x="25400" y="4959350"/>
                  </a:lnTo>
                  <a:cubicBezTo>
                    <a:pt x="25400" y="5726430"/>
                    <a:pt x="648970" y="6350000"/>
                    <a:pt x="1416050" y="6350000"/>
                  </a:cubicBezTo>
                  <a:lnTo>
                    <a:pt x="3345180" y="6350000"/>
                  </a:lnTo>
                  <a:lnTo>
                    <a:pt x="3345180" y="1510030"/>
                  </a:lnTo>
                  <a:cubicBezTo>
                    <a:pt x="3346450" y="690880"/>
                    <a:pt x="2679700" y="25400"/>
                    <a:pt x="1861820" y="25400"/>
                  </a:cubicBezTo>
                  <a:lnTo>
                    <a:pt x="25400" y="25400"/>
                  </a:lnTo>
                  <a:close/>
                </a:path>
              </a:pathLst>
            </a:custGeom>
            <a:solidFill>
              <a:srgbClr val="FFFFFF"/>
            </a:solidFill>
          </p:spPr>
        </p:sp>
      </p:grpSp>
      <p:grpSp>
        <p:nvGrpSpPr>
          <p:cNvPr name="Group 6" id="6"/>
          <p:cNvGrpSpPr>
            <a:grpSpLocks noChangeAspect="true"/>
          </p:cNvGrpSpPr>
          <p:nvPr/>
        </p:nvGrpSpPr>
        <p:grpSpPr>
          <a:xfrm rot="0">
            <a:off x="9124950" y="-1543585"/>
            <a:ext cx="4456711" cy="8426625"/>
            <a:chOff x="0" y="0"/>
            <a:chExt cx="3371850" cy="6375400"/>
          </a:xfrm>
        </p:grpSpPr>
        <p:sp>
          <p:nvSpPr>
            <p:cNvPr name="Freeform 7" id="7"/>
            <p:cNvSpPr/>
            <p:nvPr/>
          </p:nvSpPr>
          <p:spPr>
            <a:xfrm flipH="false" flipV="false" rot="0">
              <a:off x="12700" y="12700"/>
              <a:ext cx="3346450" cy="6350000"/>
            </a:xfrm>
            <a:custGeom>
              <a:avLst/>
              <a:gdLst/>
              <a:ahLst/>
              <a:cxnLst/>
              <a:rect r="r" b="b" t="t" l="l"/>
              <a:pathLst>
                <a:path h="6350000" w="3346450">
                  <a:moveTo>
                    <a:pt x="3346450" y="6350000"/>
                  </a:moveTo>
                  <a:lnTo>
                    <a:pt x="1403350" y="6350000"/>
                  </a:lnTo>
                  <a:cubicBezTo>
                    <a:pt x="628650" y="6350000"/>
                    <a:pt x="0" y="5721350"/>
                    <a:pt x="0" y="4946650"/>
                  </a:cubicBezTo>
                  <a:lnTo>
                    <a:pt x="0" y="0"/>
                  </a:lnTo>
                  <a:lnTo>
                    <a:pt x="1849120" y="0"/>
                  </a:lnTo>
                  <a:cubicBezTo>
                    <a:pt x="2675890" y="0"/>
                    <a:pt x="3346450" y="670560"/>
                    <a:pt x="3346450" y="1497330"/>
                  </a:cubicBezTo>
                  <a:lnTo>
                    <a:pt x="3346450" y="6350000"/>
                  </a:lnTo>
                  <a:lnTo>
                    <a:pt x="3346450" y="6350000"/>
                  </a:lnTo>
                  <a:close/>
                </a:path>
              </a:pathLst>
            </a:custGeom>
            <a:blipFill>
              <a:blip r:embed="rId4"/>
              <a:stretch>
                <a:fillRect l="-34526" t="0" r="-34526" b="0"/>
              </a:stretch>
            </a:blipFill>
          </p:spPr>
        </p:sp>
        <p:sp>
          <p:nvSpPr>
            <p:cNvPr name="Freeform 8" id="8"/>
            <p:cNvSpPr/>
            <p:nvPr/>
          </p:nvSpPr>
          <p:spPr>
            <a:xfrm flipH="false" flipV="false" rot="0">
              <a:off x="0" y="0"/>
              <a:ext cx="3371850" cy="6375400"/>
            </a:xfrm>
            <a:custGeom>
              <a:avLst/>
              <a:gdLst/>
              <a:ahLst/>
              <a:cxnLst/>
              <a:rect r="r" b="b" t="t" l="l"/>
              <a:pathLst>
                <a:path h="6375400" w="3371850">
                  <a:moveTo>
                    <a:pt x="3371850" y="6375400"/>
                  </a:moveTo>
                  <a:lnTo>
                    <a:pt x="1416050" y="6375400"/>
                  </a:lnTo>
                  <a:cubicBezTo>
                    <a:pt x="635000" y="6375400"/>
                    <a:pt x="0" y="5740400"/>
                    <a:pt x="0" y="4959350"/>
                  </a:cubicBezTo>
                  <a:lnTo>
                    <a:pt x="0" y="0"/>
                  </a:lnTo>
                  <a:lnTo>
                    <a:pt x="1861820" y="0"/>
                  </a:lnTo>
                  <a:cubicBezTo>
                    <a:pt x="2694940" y="0"/>
                    <a:pt x="3371850" y="676910"/>
                    <a:pt x="3371850" y="1510030"/>
                  </a:cubicBezTo>
                  <a:lnTo>
                    <a:pt x="3371850" y="6375400"/>
                  </a:lnTo>
                  <a:lnTo>
                    <a:pt x="3371850" y="6375400"/>
                  </a:lnTo>
                  <a:close/>
                  <a:moveTo>
                    <a:pt x="25400" y="25400"/>
                  </a:moveTo>
                  <a:lnTo>
                    <a:pt x="25400" y="4959350"/>
                  </a:lnTo>
                  <a:cubicBezTo>
                    <a:pt x="25400" y="5726430"/>
                    <a:pt x="648970" y="6350000"/>
                    <a:pt x="1416050" y="6350000"/>
                  </a:cubicBezTo>
                  <a:lnTo>
                    <a:pt x="3345180" y="6350000"/>
                  </a:lnTo>
                  <a:lnTo>
                    <a:pt x="3345180" y="1510030"/>
                  </a:lnTo>
                  <a:cubicBezTo>
                    <a:pt x="3346450" y="690880"/>
                    <a:pt x="2679700" y="25400"/>
                    <a:pt x="1861820" y="25400"/>
                  </a:cubicBezTo>
                  <a:lnTo>
                    <a:pt x="25400" y="25400"/>
                  </a:lnTo>
                  <a:close/>
                </a:path>
              </a:pathLst>
            </a:custGeom>
            <a:solidFill>
              <a:srgbClr val="FFFFFF"/>
            </a:solidFill>
          </p:spPr>
        </p:sp>
      </p:grpSp>
      <p:grpSp>
        <p:nvGrpSpPr>
          <p:cNvPr name="Group 9" id="9"/>
          <p:cNvGrpSpPr/>
          <p:nvPr/>
        </p:nvGrpSpPr>
        <p:grpSpPr>
          <a:xfrm rot="-136627">
            <a:off x="-514350" y="9318391"/>
            <a:ext cx="3086100" cy="3086100"/>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000000">
                <a:alpha val="0"/>
              </a:srgbClr>
            </a:solidFill>
            <a:ln w="38100" cap="sq">
              <a:solidFill>
                <a:srgbClr val="FFFFFF"/>
              </a:solidFill>
              <a:prstDash val="solid"/>
              <a:miter/>
            </a:ln>
          </p:spPr>
        </p:sp>
        <p:sp>
          <p:nvSpPr>
            <p:cNvPr name="TextBox 11" id="11"/>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sp>
        <p:nvSpPr>
          <p:cNvPr name="TextBox 12" id="12"/>
          <p:cNvSpPr txBox="true"/>
          <p:nvPr/>
        </p:nvSpPr>
        <p:spPr>
          <a:xfrm rot="0">
            <a:off x="844731" y="2755453"/>
            <a:ext cx="8716797" cy="1130941"/>
          </a:xfrm>
          <a:prstGeom prst="rect">
            <a:avLst/>
          </a:prstGeom>
        </p:spPr>
        <p:txBody>
          <a:bodyPr anchor="t" rtlCol="false" tIns="0" lIns="0" bIns="0" rIns="0">
            <a:spAutoFit/>
          </a:bodyPr>
          <a:lstStyle/>
          <a:p>
            <a:pPr algn="l" marL="0" indent="0" lvl="0">
              <a:lnSpc>
                <a:spcPts val="8720"/>
              </a:lnSpc>
            </a:pPr>
            <a:r>
              <a:rPr lang="en-US" sz="8000" spc="-336">
                <a:solidFill>
                  <a:srgbClr val="FFFFFF"/>
                </a:solidFill>
                <a:latin typeface="Rig Solid Bold Halftone"/>
                <a:ea typeface="Rig Solid Bold Halftone"/>
                <a:cs typeface="Rig Solid Bold Halftone"/>
                <a:sym typeface="Rig Solid Bold Halftone"/>
              </a:rPr>
              <a:t>Address</a:t>
            </a:r>
          </a:p>
        </p:txBody>
      </p:sp>
      <p:grpSp>
        <p:nvGrpSpPr>
          <p:cNvPr name="Group 13" id="13"/>
          <p:cNvGrpSpPr/>
          <p:nvPr/>
        </p:nvGrpSpPr>
        <p:grpSpPr>
          <a:xfrm rot="-136627">
            <a:off x="60091" y="-1100772"/>
            <a:ext cx="3086100" cy="3086100"/>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000000">
                <a:alpha val="0"/>
              </a:srgbClr>
            </a:solidFill>
            <a:ln w="38100" cap="sq">
              <a:solidFill>
                <a:srgbClr val="FFFFFF"/>
              </a:solidFill>
              <a:prstDash val="solid"/>
              <a:miter/>
            </a:ln>
          </p:spPr>
        </p:sp>
        <p:sp>
          <p:nvSpPr>
            <p:cNvPr name="TextBox 15" id="15"/>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sp>
        <p:nvSpPr>
          <p:cNvPr name="TextBox 16" id="16"/>
          <p:cNvSpPr txBox="true"/>
          <p:nvPr/>
        </p:nvSpPr>
        <p:spPr>
          <a:xfrm rot="0">
            <a:off x="812105" y="4143466"/>
            <a:ext cx="8991600" cy="2846070"/>
          </a:xfrm>
          <a:prstGeom prst="rect">
            <a:avLst/>
          </a:prstGeom>
        </p:spPr>
        <p:txBody>
          <a:bodyPr anchor="t" rtlCol="false" tIns="0" lIns="0" bIns="0" rIns="0">
            <a:spAutoFit/>
          </a:bodyPr>
          <a:lstStyle/>
          <a:p>
            <a:pPr algn="l">
              <a:lnSpc>
                <a:spcPts val="3780"/>
              </a:lnSpc>
            </a:pPr>
            <a:r>
              <a:rPr lang="en-US" sz="2700">
                <a:solidFill>
                  <a:srgbClr val="FFFFFF"/>
                </a:solidFill>
                <a:latin typeface="Canva Sans"/>
                <a:ea typeface="Canva Sans"/>
                <a:cs typeface="Canva Sans"/>
                <a:sym typeface="Canva Sans"/>
              </a:rPr>
              <a:t>D.No 25-16-180, 181, Mirichi Yard Road, Guntur, Andhra Pradesh, 522005</a:t>
            </a:r>
          </a:p>
          <a:p>
            <a:pPr algn="l">
              <a:lnSpc>
                <a:spcPts val="3780"/>
              </a:lnSpc>
            </a:pPr>
            <a:r>
              <a:rPr lang="en-US" sz="2700">
                <a:solidFill>
                  <a:srgbClr val="FFFFFF"/>
                </a:solidFill>
                <a:latin typeface="Canva Sans"/>
                <a:ea typeface="Canva Sans"/>
                <a:cs typeface="Canva Sans"/>
                <a:sym typeface="Canva Sans"/>
              </a:rPr>
              <a:t>Phone Number: +91 9701363424</a:t>
            </a:r>
          </a:p>
          <a:p>
            <a:pPr algn="l">
              <a:lnSpc>
                <a:spcPts val="3780"/>
              </a:lnSpc>
            </a:pPr>
            <a:r>
              <a:rPr lang="en-US" sz="2700">
                <a:solidFill>
                  <a:srgbClr val="FFFFFF"/>
                </a:solidFill>
                <a:latin typeface="Canva Sans"/>
                <a:ea typeface="Canva Sans"/>
                <a:cs typeface="Canva Sans"/>
                <a:sym typeface="Canva Sans"/>
              </a:rPr>
              <a:t>Mail: contact@agrocrops.com</a:t>
            </a:r>
          </a:p>
          <a:p>
            <a:pPr algn="l">
              <a:lnSpc>
                <a:spcPts val="3780"/>
              </a:lnSpc>
            </a:pPr>
            <a:r>
              <a:rPr lang="en-US" sz="2700">
                <a:solidFill>
                  <a:srgbClr val="FFFFFF"/>
                </a:solidFill>
                <a:latin typeface="Canva Sans"/>
                <a:ea typeface="Canva Sans"/>
                <a:cs typeface="Canva Sans"/>
                <a:sym typeface="Canva Sans"/>
              </a:rPr>
              <a:t>Website - https://www.spicesindia.net/</a:t>
            </a:r>
          </a:p>
          <a:p>
            <a:pPr algn="l">
              <a:lnSpc>
                <a:spcPts val="3780"/>
              </a:lnSpc>
            </a:pPr>
          </a:p>
        </p:txBody>
      </p:sp>
      <p:sp>
        <p:nvSpPr>
          <p:cNvPr name="Freeform 17" id="17"/>
          <p:cNvSpPr/>
          <p:nvPr/>
        </p:nvSpPr>
        <p:spPr>
          <a:xfrm flipH="false" flipV="false" rot="0">
            <a:off x="810587" y="318312"/>
            <a:ext cx="1679691" cy="823049"/>
          </a:xfrm>
          <a:custGeom>
            <a:avLst/>
            <a:gdLst/>
            <a:ahLst/>
            <a:cxnLst/>
            <a:rect r="r" b="b" t="t" l="l"/>
            <a:pathLst>
              <a:path h="823049" w="1679691">
                <a:moveTo>
                  <a:pt x="0" y="0"/>
                </a:moveTo>
                <a:lnTo>
                  <a:pt x="1679691" y="0"/>
                </a:lnTo>
                <a:lnTo>
                  <a:pt x="1679691" y="823049"/>
                </a:lnTo>
                <a:lnTo>
                  <a:pt x="0" y="823049"/>
                </a:lnTo>
                <a:lnTo>
                  <a:pt x="0" y="0"/>
                </a:lnTo>
                <a:close/>
              </a:path>
            </a:pathLst>
          </a:custGeom>
          <a:blipFill>
            <a:blip r:embed="rId5"/>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a:grpSpLocks noChangeAspect="true"/>
          </p:cNvGrpSpPr>
          <p:nvPr/>
        </p:nvGrpSpPr>
        <p:grpSpPr>
          <a:xfrm rot="0">
            <a:off x="-362866" y="1028700"/>
            <a:ext cx="8229600" cy="8229600"/>
            <a:chOff x="0" y="0"/>
            <a:chExt cx="14840029" cy="14840029"/>
          </a:xfrm>
        </p:grpSpPr>
        <p:sp>
          <p:nvSpPr>
            <p:cNvPr name="Freeform 4" id="4"/>
            <p:cNvSpPr/>
            <p:nvPr/>
          </p:nvSpPr>
          <p:spPr>
            <a:xfrm flipH="false" flipV="false" rot="0">
              <a:off x="0" y="0"/>
              <a:ext cx="14840031" cy="14840029"/>
            </a:xfrm>
            <a:custGeom>
              <a:avLst/>
              <a:gdLst/>
              <a:ahLst/>
              <a:cxnLst/>
              <a:rect r="r" b="b" t="t" l="l"/>
              <a:pathLst>
                <a:path h="14840029" w="14840031">
                  <a:moveTo>
                    <a:pt x="2268288" y="14675419"/>
                  </a:moveTo>
                  <a:cubicBezTo>
                    <a:pt x="2373687" y="14780817"/>
                    <a:pt x="2516637" y="14840029"/>
                    <a:pt x="2665693" y="14840029"/>
                  </a:cubicBezTo>
                  <a:lnTo>
                    <a:pt x="12174338" y="14840029"/>
                  </a:lnTo>
                  <a:cubicBezTo>
                    <a:pt x="12323394" y="14840029"/>
                    <a:pt x="12466344" y="14780817"/>
                    <a:pt x="12571743" y="14675419"/>
                  </a:cubicBezTo>
                  <a:lnTo>
                    <a:pt x="14675421" y="12571741"/>
                  </a:lnTo>
                  <a:cubicBezTo>
                    <a:pt x="14780819" y="12466343"/>
                    <a:pt x="14840031" y="12323393"/>
                    <a:pt x="14840031" y="12174337"/>
                  </a:cubicBezTo>
                  <a:lnTo>
                    <a:pt x="14840031" y="2665692"/>
                  </a:lnTo>
                  <a:cubicBezTo>
                    <a:pt x="14840031" y="2516636"/>
                    <a:pt x="14780819" y="2373686"/>
                    <a:pt x="14675421" y="2268287"/>
                  </a:cubicBezTo>
                  <a:lnTo>
                    <a:pt x="12571741" y="164610"/>
                  </a:lnTo>
                  <a:cubicBezTo>
                    <a:pt x="12466344" y="59212"/>
                    <a:pt x="12323393" y="0"/>
                    <a:pt x="12174338" y="0"/>
                  </a:cubicBezTo>
                  <a:lnTo>
                    <a:pt x="2665692" y="0"/>
                  </a:lnTo>
                  <a:cubicBezTo>
                    <a:pt x="2516637" y="0"/>
                    <a:pt x="2373686" y="59212"/>
                    <a:pt x="2268287" y="164610"/>
                  </a:cubicBezTo>
                  <a:lnTo>
                    <a:pt x="164611" y="2268287"/>
                  </a:lnTo>
                  <a:cubicBezTo>
                    <a:pt x="59212" y="2373686"/>
                    <a:pt x="0" y="2516636"/>
                    <a:pt x="0" y="2665692"/>
                  </a:cubicBezTo>
                  <a:lnTo>
                    <a:pt x="0" y="12174338"/>
                  </a:lnTo>
                  <a:cubicBezTo>
                    <a:pt x="0" y="12323394"/>
                    <a:pt x="59212" y="12466344"/>
                    <a:pt x="164610" y="12571742"/>
                  </a:cubicBezTo>
                  <a:lnTo>
                    <a:pt x="2268288" y="14675419"/>
                  </a:lnTo>
                  <a:close/>
                </a:path>
              </a:pathLst>
            </a:custGeom>
            <a:solidFill>
              <a:srgbClr val="D2EAF6"/>
            </a:solidFill>
          </p:spPr>
        </p:sp>
        <p:sp>
          <p:nvSpPr>
            <p:cNvPr name="Freeform 5" id="5"/>
            <p:cNvSpPr/>
            <p:nvPr/>
          </p:nvSpPr>
          <p:spPr>
            <a:xfrm flipH="false" flipV="false" rot="0">
              <a:off x="200383" y="200383"/>
              <a:ext cx="14439263" cy="14439263"/>
            </a:xfrm>
            <a:custGeom>
              <a:avLst/>
              <a:gdLst/>
              <a:ahLst/>
              <a:cxnLst/>
              <a:rect r="r" b="b" t="t" l="l"/>
              <a:pathLst>
                <a:path h="14439263" w="14439263">
                  <a:moveTo>
                    <a:pt x="2209597" y="14333344"/>
                  </a:moveTo>
                  <a:cubicBezTo>
                    <a:pt x="2277416" y="14401163"/>
                    <a:pt x="2369399" y="14439263"/>
                    <a:pt x="2465309" y="14439263"/>
                  </a:cubicBezTo>
                  <a:lnTo>
                    <a:pt x="11973955" y="14439263"/>
                  </a:lnTo>
                  <a:cubicBezTo>
                    <a:pt x="12069866" y="14439263"/>
                    <a:pt x="12161847" y="14401163"/>
                    <a:pt x="12229668" y="14333344"/>
                  </a:cubicBezTo>
                  <a:lnTo>
                    <a:pt x="14333344" y="12229666"/>
                  </a:lnTo>
                  <a:cubicBezTo>
                    <a:pt x="14401163" y="12161847"/>
                    <a:pt x="14439263" y="12069864"/>
                    <a:pt x="14439263" y="11973954"/>
                  </a:cubicBezTo>
                  <a:lnTo>
                    <a:pt x="14439263" y="2465309"/>
                  </a:lnTo>
                  <a:cubicBezTo>
                    <a:pt x="14439263" y="2369399"/>
                    <a:pt x="14401163" y="2277416"/>
                    <a:pt x="14333344" y="2209597"/>
                  </a:cubicBezTo>
                  <a:lnTo>
                    <a:pt x="12229667" y="105919"/>
                  </a:lnTo>
                  <a:cubicBezTo>
                    <a:pt x="12161848" y="38100"/>
                    <a:pt x="12069865" y="0"/>
                    <a:pt x="11973955" y="0"/>
                  </a:cubicBezTo>
                  <a:lnTo>
                    <a:pt x="2465309" y="0"/>
                  </a:lnTo>
                  <a:cubicBezTo>
                    <a:pt x="2369399" y="0"/>
                    <a:pt x="2277416" y="38100"/>
                    <a:pt x="2209597" y="105919"/>
                  </a:cubicBezTo>
                  <a:lnTo>
                    <a:pt x="105919" y="2209596"/>
                  </a:lnTo>
                  <a:cubicBezTo>
                    <a:pt x="38100" y="2277415"/>
                    <a:pt x="0" y="2369397"/>
                    <a:pt x="0" y="2465308"/>
                  </a:cubicBezTo>
                  <a:lnTo>
                    <a:pt x="0" y="11973953"/>
                  </a:lnTo>
                  <a:cubicBezTo>
                    <a:pt x="0" y="12069865"/>
                    <a:pt x="38100" y="12161845"/>
                    <a:pt x="105919" y="12229665"/>
                  </a:cubicBezTo>
                  <a:lnTo>
                    <a:pt x="2209597" y="14333344"/>
                  </a:lnTo>
                  <a:close/>
                </a:path>
              </a:pathLst>
            </a:custGeom>
            <a:solidFill>
              <a:srgbClr val="FFFFFF"/>
            </a:solidFill>
          </p:spPr>
        </p:sp>
        <p:sp>
          <p:nvSpPr>
            <p:cNvPr name="Freeform 6" id="6"/>
            <p:cNvSpPr/>
            <p:nvPr/>
          </p:nvSpPr>
          <p:spPr>
            <a:xfrm flipH="false" flipV="false" rot="0">
              <a:off x="562014" y="562014"/>
              <a:ext cx="13716001" cy="13716001"/>
            </a:xfrm>
            <a:custGeom>
              <a:avLst/>
              <a:gdLst/>
              <a:ahLst/>
              <a:cxnLst/>
              <a:rect r="r" b="b" t="t" l="l"/>
              <a:pathLst>
                <a:path h="13716001" w="13716001">
                  <a:moveTo>
                    <a:pt x="11612324" y="0"/>
                  </a:moveTo>
                  <a:lnTo>
                    <a:pt x="2103678" y="0"/>
                  </a:lnTo>
                  <a:lnTo>
                    <a:pt x="0" y="2103678"/>
                  </a:lnTo>
                  <a:lnTo>
                    <a:pt x="0" y="11612323"/>
                  </a:lnTo>
                  <a:lnTo>
                    <a:pt x="2103678" y="13716001"/>
                  </a:lnTo>
                  <a:lnTo>
                    <a:pt x="11612324" y="13716001"/>
                  </a:lnTo>
                  <a:lnTo>
                    <a:pt x="13716001" y="11612323"/>
                  </a:lnTo>
                  <a:lnTo>
                    <a:pt x="13716001" y="2103678"/>
                  </a:lnTo>
                  <a:close/>
                </a:path>
              </a:pathLst>
            </a:custGeom>
            <a:blipFill>
              <a:blip r:embed="rId3"/>
              <a:stretch>
                <a:fillRect l="-9523" t="0" r="-9523" b="0"/>
              </a:stretch>
            </a:blipFill>
          </p:spPr>
        </p:sp>
      </p:grpSp>
      <p:grpSp>
        <p:nvGrpSpPr>
          <p:cNvPr name="Group 7" id="7"/>
          <p:cNvGrpSpPr/>
          <p:nvPr/>
        </p:nvGrpSpPr>
        <p:grpSpPr>
          <a:xfrm rot="0">
            <a:off x="11777210" y="-4719442"/>
            <a:ext cx="6706835" cy="6706835"/>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652780" y="0"/>
                  </a:moveTo>
                  <a:lnTo>
                    <a:pt x="160020" y="0"/>
                  </a:lnTo>
                  <a:lnTo>
                    <a:pt x="0" y="160020"/>
                  </a:lnTo>
                  <a:lnTo>
                    <a:pt x="0" y="652780"/>
                  </a:lnTo>
                  <a:lnTo>
                    <a:pt x="160020" y="812800"/>
                  </a:lnTo>
                  <a:lnTo>
                    <a:pt x="652780" y="812800"/>
                  </a:lnTo>
                  <a:lnTo>
                    <a:pt x="812800" y="652780"/>
                  </a:lnTo>
                  <a:lnTo>
                    <a:pt x="812800" y="160020"/>
                  </a:lnTo>
                  <a:lnTo>
                    <a:pt x="652780" y="0"/>
                  </a:lnTo>
                  <a:close/>
                </a:path>
              </a:pathLst>
            </a:custGeom>
            <a:solidFill>
              <a:srgbClr val="FFFFFF"/>
            </a:solidFill>
          </p:spPr>
        </p:sp>
        <p:sp>
          <p:nvSpPr>
            <p:cNvPr name="TextBox 9" id="9"/>
            <p:cNvSpPr txBox="true"/>
            <p:nvPr/>
          </p:nvSpPr>
          <p:spPr>
            <a:xfrm>
              <a:off x="63500" y="25400"/>
              <a:ext cx="685800" cy="723900"/>
            </a:xfrm>
            <a:prstGeom prst="rect">
              <a:avLst/>
            </a:prstGeom>
          </p:spPr>
          <p:txBody>
            <a:bodyPr anchor="ctr" rtlCol="false" tIns="50800" lIns="50800" bIns="50800" rIns="50800"/>
            <a:lstStyle/>
            <a:p>
              <a:pPr algn="ctr">
                <a:lnSpc>
                  <a:spcPts val="2659"/>
                </a:lnSpc>
              </a:pPr>
            </a:p>
          </p:txBody>
        </p:sp>
      </p:grpSp>
      <p:grpSp>
        <p:nvGrpSpPr>
          <p:cNvPr name="Group 10" id="10"/>
          <p:cNvGrpSpPr/>
          <p:nvPr/>
        </p:nvGrpSpPr>
        <p:grpSpPr>
          <a:xfrm rot="0">
            <a:off x="11803794" y="8444197"/>
            <a:ext cx="6706835" cy="6706835"/>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652780" y="0"/>
                  </a:moveTo>
                  <a:lnTo>
                    <a:pt x="160020" y="0"/>
                  </a:lnTo>
                  <a:lnTo>
                    <a:pt x="0" y="160020"/>
                  </a:lnTo>
                  <a:lnTo>
                    <a:pt x="0" y="652780"/>
                  </a:lnTo>
                  <a:lnTo>
                    <a:pt x="160020" y="812800"/>
                  </a:lnTo>
                  <a:lnTo>
                    <a:pt x="652780" y="812800"/>
                  </a:lnTo>
                  <a:lnTo>
                    <a:pt x="812800" y="652780"/>
                  </a:lnTo>
                  <a:lnTo>
                    <a:pt x="812800" y="160020"/>
                  </a:lnTo>
                  <a:lnTo>
                    <a:pt x="652780" y="0"/>
                  </a:lnTo>
                  <a:close/>
                </a:path>
              </a:pathLst>
            </a:custGeom>
            <a:solidFill>
              <a:srgbClr val="FFFFFF"/>
            </a:solidFill>
          </p:spPr>
        </p:sp>
        <p:sp>
          <p:nvSpPr>
            <p:cNvPr name="TextBox 12" id="12"/>
            <p:cNvSpPr txBox="true"/>
            <p:nvPr/>
          </p:nvSpPr>
          <p:spPr>
            <a:xfrm>
              <a:off x="63500" y="25400"/>
              <a:ext cx="685800" cy="723900"/>
            </a:xfrm>
            <a:prstGeom prst="rect">
              <a:avLst/>
            </a:prstGeom>
          </p:spPr>
          <p:txBody>
            <a:bodyPr anchor="ctr" rtlCol="false" tIns="50800" lIns="50800" bIns="50800" rIns="50800"/>
            <a:lstStyle/>
            <a:p>
              <a:pPr algn="ctr">
                <a:lnSpc>
                  <a:spcPts val="2659"/>
                </a:lnSpc>
              </a:pPr>
            </a:p>
          </p:txBody>
        </p:sp>
      </p:grpSp>
      <p:grpSp>
        <p:nvGrpSpPr>
          <p:cNvPr name="Group 13" id="13"/>
          <p:cNvGrpSpPr/>
          <p:nvPr/>
        </p:nvGrpSpPr>
        <p:grpSpPr>
          <a:xfrm rot="0">
            <a:off x="13733432" y="-1742990"/>
            <a:ext cx="3485981" cy="3485981"/>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000000">
                <a:alpha val="0"/>
              </a:srgbClr>
            </a:solidFill>
            <a:ln w="38100" cap="sq">
              <a:solidFill>
                <a:srgbClr val="A82026"/>
              </a:solidFill>
              <a:prstDash val="solid"/>
              <a:miter/>
            </a:ln>
          </p:spPr>
        </p:sp>
        <p:sp>
          <p:nvSpPr>
            <p:cNvPr name="TextBox 15" id="15"/>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grpSp>
        <p:nvGrpSpPr>
          <p:cNvPr name="Group 16" id="16"/>
          <p:cNvGrpSpPr/>
          <p:nvPr/>
        </p:nvGrpSpPr>
        <p:grpSpPr>
          <a:xfrm rot="0">
            <a:off x="12816628" y="8444197"/>
            <a:ext cx="4681167" cy="4681167"/>
            <a:chOff x="0" y="0"/>
            <a:chExt cx="812800" cy="812800"/>
          </a:xfrm>
        </p:grpSpPr>
        <p:sp>
          <p:nvSpPr>
            <p:cNvPr name="Freeform 17" id="17"/>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000000">
                <a:alpha val="0"/>
              </a:srgbClr>
            </a:solidFill>
            <a:ln w="38100" cap="sq">
              <a:solidFill>
                <a:srgbClr val="A82026"/>
              </a:solidFill>
              <a:prstDash val="solid"/>
              <a:miter/>
            </a:ln>
          </p:spPr>
        </p:sp>
        <p:sp>
          <p:nvSpPr>
            <p:cNvPr name="TextBox 18" id="18"/>
            <p:cNvSpPr txBox="true"/>
            <p:nvPr/>
          </p:nvSpPr>
          <p:spPr>
            <a:xfrm>
              <a:off x="139700" y="101600"/>
              <a:ext cx="533400" cy="571500"/>
            </a:xfrm>
            <a:prstGeom prst="rect">
              <a:avLst/>
            </a:prstGeom>
          </p:spPr>
          <p:txBody>
            <a:bodyPr anchor="ctr" rtlCol="false" tIns="50800" lIns="50800" bIns="50800" rIns="50800"/>
            <a:lstStyle/>
            <a:p>
              <a:pPr algn="ctr">
                <a:lnSpc>
                  <a:spcPts val="2659"/>
                </a:lnSpc>
              </a:pPr>
            </a:p>
          </p:txBody>
        </p:sp>
      </p:grpSp>
      <p:sp>
        <p:nvSpPr>
          <p:cNvPr name="TextBox 19" id="19"/>
          <p:cNvSpPr txBox="true"/>
          <p:nvPr/>
        </p:nvSpPr>
        <p:spPr>
          <a:xfrm rot="0">
            <a:off x="7647315" y="3036180"/>
            <a:ext cx="9572098" cy="3368381"/>
          </a:xfrm>
          <a:prstGeom prst="rect">
            <a:avLst/>
          </a:prstGeom>
        </p:spPr>
        <p:txBody>
          <a:bodyPr anchor="t" rtlCol="false" tIns="0" lIns="0" bIns="0" rIns="0">
            <a:spAutoFit/>
          </a:bodyPr>
          <a:lstStyle/>
          <a:p>
            <a:pPr algn="r">
              <a:lnSpc>
                <a:spcPts val="13106"/>
              </a:lnSpc>
            </a:pPr>
            <a:r>
              <a:rPr lang="en-US" sz="12024" spc="-505">
                <a:solidFill>
                  <a:srgbClr val="FFFFFF"/>
                </a:solidFill>
                <a:latin typeface="Rig Solid Bold Halftone"/>
                <a:ea typeface="Rig Solid Bold Halftone"/>
                <a:cs typeface="Rig Solid Bold Halftone"/>
                <a:sym typeface="Rig Solid Bold Halftone"/>
              </a:rPr>
              <a:t>Thank</a:t>
            </a:r>
          </a:p>
          <a:p>
            <a:pPr algn="r" marL="0" indent="0" lvl="0">
              <a:lnSpc>
                <a:spcPts val="13106"/>
              </a:lnSpc>
            </a:pPr>
            <a:r>
              <a:rPr lang="en-US" sz="12024" spc="-505">
                <a:solidFill>
                  <a:srgbClr val="FFFFFF"/>
                </a:solidFill>
                <a:latin typeface="Rig Solid Bold Halftone"/>
                <a:ea typeface="Rig Solid Bold Halftone"/>
                <a:cs typeface="Rig Solid Bold Halftone"/>
                <a:sym typeface="Rig Solid Bold Halftone"/>
              </a:rPr>
              <a:t>you</a:t>
            </a:r>
          </a:p>
        </p:txBody>
      </p:sp>
      <p:sp>
        <p:nvSpPr>
          <p:cNvPr name="Freeform 20" id="20"/>
          <p:cNvSpPr/>
          <p:nvPr/>
        </p:nvSpPr>
        <p:spPr>
          <a:xfrm flipH="false" flipV="false" rot="0">
            <a:off x="14636577" y="205651"/>
            <a:ext cx="1679691" cy="823049"/>
          </a:xfrm>
          <a:custGeom>
            <a:avLst/>
            <a:gdLst/>
            <a:ahLst/>
            <a:cxnLst/>
            <a:rect r="r" b="b" t="t" l="l"/>
            <a:pathLst>
              <a:path h="823049" w="1679691">
                <a:moveTo>
                  <a:pt x="0" y="0"/>
                </a:moveTo>
                <a:lnTo>
                  <a:pt x="1679691" y="0"/>
                </a:lnTo>
                <a:lnTo>
                  <a:pt x="1679691" y="823049"/>
                </a:lnTo>
                <a:lnTo>
                  <a:pt x="0" y="823049"/>
                </a:lnTo>
                <a:lnTo>
                  <a:pt x="0" y="0"/>
                </a:lnTo>
                <a:close/>
              </a:path>
            </a:pathLst>
          </a:custGeom>
          <a:blipFill>
            <a:blip r:embed="rId4"/>
            <a:stretch>
              <a:fillRect l="0" t="0" r="0" b="0"/>
            </a:stretch>
          </a:blipFill>
        </p:spPr>
      </p:sp>
      <p:sp>
        <p:nvSpPr>
          <p:cNvPr name="TextBox 21" id="21"/>
          <p:cNvSpPr txBox="true"/>
          <p:nvPr/>
        </p:nvSpPr>
        <p:spPr>
          <a:xfrm rot="0">
            <a:off x="11402559" y="6884577"/>
            <a:ext cx="5816854" cy="349249"/>
          </a:xfrm>
          <a:prstGeom prst="rect">
            <a:avLst/>
          </a:prstGeom>
        </p:spPr>
        <p:txBody>
          <a:bodyPr anchor="t" rtlCol="false" tIns="0" lIns="0" bIns="0" rIns="0">
            <a:spAutoFit/>
          </a:bodyPr>
          <a:lstStyle/>
          <a:p>
            <a:pPr algn="r">
              <a:lnSpc>
                <a:spcPts val="2800"/>
              </a:lnSpc>
            </a:pPr>
            <a:r>
              <a:rPr lang="en-US" sz="2000">
                <a:solidFill>
                  <a:srgbClr val="FFFFFF"/>
                </a:solidFill>
                <a:latin typeface="Open Sans"/>
                <a:ea typeface="Open Sans"/>
                <a:cs typeface="Open Sans"/>
                <a:sym typeface="Open Sans"/>
              </a:rPr>
              <a:t>Visit - https://www.spicesindia.net/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DAGRAJHfZLI</dc:identifier>
  <dcterms:modified xsi:type="dcterms:W3CDTF">2011-08-01T06:04:30Z</dcterms:modified>
  <cp:revision>1</cp:revision>
  <dc:title>Chilli Export from India</dc:title>
</cp:coreProperties>
</file>