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</p:sldIdLst>
  <p:sldSz cx="18288000" cy="10287000"/>
  <p:notesSz cx="6858000" cy="9144000"/>
  <p:embeddedFontLst>
    <p:embeddedFont>
      <p:font typeface="Canva Sans Bold" charset="1" panose="020B0803030501040103"/>
      <p:regular r:id="rId10"/>
    </p:embeddedFont>
    <p:embeddedFont>
      <p:font typeface="Canva Sans" charset="1" panose="020B0503030501040103"/>
      <p:regular r:id="rId11"/>
    </p:embeddedFont>
    <p:embeddedFont>
      <p:font typeface="Open Sans" charset="1" panose="00000000000000000000"/>
      <p:regular r:id="rId12"/>
    </p:embeddedFont>
    <p:embeddedFont>
      <p:font typeface="Anton" charset="1" panose="00000500000000000000"/>
      <p:regular r:id="rId13"/>
    </p:embeddedFont>
    <p:embeddedFont>
      <p:font typeface="Open Sans Bold" charset="1" panose="00000000000000000000"/>
      <p:regular r:id="rId1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fonts/font10.fntdata" Type="http://schemas.openxmlformats.org/officeDocument/2006/relationships/font"/><Relationship Id="rId11" Target="fonts/font11.fntdata" Type="http://schemas.openxmlformats.org/officeDocument/2006/relationships/font"/><Relationship Id="rId12" Target="fonts/font12.fntdata" Type="http://schemas.openxmlformats.org/officeDocument/2006/relationships/font"/><Relationship Id="rId13" Target="fonts/font13.fntdata" Type="http://schemas.openxmlformats.org/officeDocument/2006/relationships/font"/><Relationship Id="rId14" Target="fonts/font14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2.png" Type="http://schemas.openxmlformats.org/officeDocument/2006/relationships/image"/><Relationship Id="rId4" Target="../media/image3.svg" Type="http://schemas.openxmlformats.org/officeDocument/2006/relationships/image"/><Relationship Id="rId5" Target="../media/image4.pn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5.jpeg" Type="http://schemas.openxmlformats.org/officeDocument/2006/relationships/image"/><Relationship Id="rId3" Target="../media/image4.png" Type="http://schemas.openxmlformats.org/officeDocument/2006/relationships/image"/><Relationship Id="rId4" Target="https://talbrosaxles.com/products/off-highway-axle-shafts/" TargetMode="External" Type="http://schemas.openxmlformats.org/officeDocument/2006/relationships/hyperlink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6.jpeg" Type="http://schemas.openxmlformats.org/officeDocument/2006/relationships/image"/><Relationship Id="rId3" Target="../media/image7.jpeg" Type="http://schemas.openxmlformats.org/officeDocument/2006/relationships/image"/><Relationship Id="rId4" Target="../media/image2.png" Type="http://schemas.openxmlformats.org/officeDocument/2006/relationships/image"/><Relationship Id="rId5" Target="../media/image3.svg" Type="http://schemas.openxmlformats.org/officeDocument/2006/relationships/image"/><Relationship Id="rId6" Target="../media/image4.pn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8.jpeg" Type="http://schemas.openxmlformats.org/officeDocument/2006/relationships/image"/><Relationship Id="rId3" Target="../media/image2.png" Type="http://schemas.openxmlformats.org/officeDocument/2006/relationships/image"/><Relationship Id="rId4" Target="../media/image3.svg" Type="http://schemas.openxmlformats.org/officeDocument/2006/relationships/image"/><Relationship Id="rId5" Target="../media/image4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43403" r="0" b="-34373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17293116" y="565634"/>
            <a:ext cx="397367" cy="28996"/>
            <a:chOff x="0" y="0"/>
            <a:chExt cx="128243" cy="9358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128243" cy="9358"/>
            </a:xfrm>
            <a:custGeom>
              <a:avLst/>
              <a:gdLst/>
              <a:ahLst/>
              <a:cxnLst/>
              <a:rect r="r" b="b" t="t" l="l"/>
              <a:pathLst>
                <a:path h="9358" w="128243">
                  <a:moveTo>
                    <a:pt x="0" y="0"/>
                  </a:moveTo>
                  <a:lnTo>
                    <a:pt x="128243" y="0"/>
                  </a:lnTo>
                  <a:lnTo>
                    <a:pt x="128243" y="9358"/>
                  </a:lnTo>
                  <a:lnTo>
                    <a:pt x="0" y="9358"/>
                  </a:lnTo>
                  <a:close/>
                </a:path>
              </a:pathLst>
            </a:custGeom>
            <a:solidFill>
              <a:srgbClr val="FF3600"/>
            </a:solidFill>
          </p:spPr>
        </p:sp>
        <p:sp>
          <p:nvSpPr>
            <p:cNvPr name="TextBox 5" id="5"/>
            <p:cNvSpPr txBox="true"/>
            <p:nvPr/>
          </p:nvSpPr>
          <p:spPr>
            <a:xfrm>
              <a:off x="0" y="-38100"/>
              <a:ext cx="128243" cy="47458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6" id="6"/>
          <p:cNvGrpSpPr/>
          <p:nvPr/>
        </p:nvGrpSpPr>
        <p:grpSpPr>
          <a:xfrm rot="-5400000">
            <a:off x="17608159" y="8578459"/>
            <a:ext cx="997448" cy="362234"/>
            <a:chOff x="0" y="0"/>
            <a:chExt cx="1154854" cy="419398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1154854" cy="419398"/>
            </a:xfrm>
            <a:custGeom>
              <a:avLst/>
              <a:gdLst/>
              <a:ahLst/>
              <a:cxnLst/>
              <a:rect r="r" b="b" t="t" l="l"/>
              <a:pathLst>
                <a:path h="419398" w="1154854">
                  <a:moveTo>
                    <a:pt x="577427" y="0"/>
                  </a:moveTo>
                  <a:lnTo>
                    <a:pt x="1154854" y="419398"/>
                  </a:lnTo>
                  <a:lnTo>
                    <a:pt x="0" y="419398"/>
                  </a:lnTo>
                  <a:lnTo>
                    <a:pt x="577427" y="0"/>
                  </a:lnTo>
                  <a:close/>
                </a:path>
              </a:pathLst>
            </a:custGeom>
            <a:solidFill>
              <a:srgbClr val="FF3600"/>
            </a:solidFill>
          </p:spPr>
        </p:sp>
        <p:sp>
          <p:nvSpPr>
            <p:cNvPr name="TextBox 8" id="8"/>
            <p:cNvSpPr txBox="true"/>
            <p:nvPr/>
          </p:nvSpPr>
          <p:spPr>
            <a:xfrm>
              <a:off x="180446" y="156621"/>
              <a:ext cx="793962" cy="232821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Freeform 9" id="9"/>
          <p:cNvSpPr/>
          <p:nvPr/>
        </p:nvSpPr>
        <p:spPr>
          <a:xfrm flipH="false" flipV="true" rot="-10800000">
            <a:off x="0" y="7076995"/>
            <a:ext cx="6476704" cy="330802"/>
          </a:xfrm>
          <a:custGeom>
            <a:avLst/>
            <a:gdLst/>
            <a:ahLst/>
            <a:cxnLst/>
            <a:rect r="r" b="b" t="t" l="l"/>
            <a:pathLst>
              <a:path h="330802" w="6476704">
                <a:moveTo>
                  <a:pt x="0" y="330802"/>
                </a:moveTo>
                <a:lnTo>
                  <a:pt x="6476704" y="330802"/>
                </a:lnTo>
                <a:lnTo>
                  <a:pt x="6476704" y="0"/>
                </a:lnTo>
                <a:lnTo>
                  <a:pt x="0" y="0"/>
                </a:lnTo>
                <a:lnTo>
                  <a:pt x="0" y="330802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true" flipV="true" rot="-10800000">
            <a:off x="11811296" y="7076995"/>
            <a:ext cx="6476704" cy="330802"/>
          </a:xfrm>
          <a:custGeom>
            <a:avLst/>
            <a:gdLst/>
            <a:ahLst/>
            <a:cxnLst/>
            <a:rect r="r" b="b" t="t" l="l"/>
            <a:pathLst>
              <a:path h="330802" w="6476704">
                <a:moveTo>
                  <a:pt x="6476704" y="330802"/>
                </a:moveTo>
                <a:lnTo>
                  <a:pt x="0" y="330802"/>
                </a:lnTo>
                <a:lnTo>
                  <a:pt x="0" y="0"/>
                </a:lnTo>
                <a:lnTo>
                  <a:pt x="6476704" y="0"/>
                </a:lnTo>
                <a:lnTo>
                  <a:pt x="6476704" y="330802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11" id="11"/>
          <p:cNvGrpSpPr/>
          <p:nvPr/>
        </p:nvGrpSpPr>
        <p:grpSpPr>
          <a:xfrm rot="0">
            <a:off x="2716849" y="6963416"/>
            <a:ext cx="12911452" cy="888762"/>
            <a:chOff x="0" y="0"/>
            <a:chExt cx="1198537" cy="82501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1198537" cy="82501"/>
            </a:xfrm>
            <a:custGeom>
              <a:avLst/>
              <a:gdLst/>
              <a:ahLst/>
              <a:cxnLst/>
              <a:rect r="r" b="b" t="t" l="l"/>
              <a:pathLst>
                <a:path h="82501" w="1198537">
                  <a:moveTo>
                    <a:pt x="0" y="0"/>
                  </a:moveTo>
                  <a:lnTo>
                    <a:pt x="1198537" y="0"/>
                  </a:lnTo>
                  <a:lnTo>
                    <a:pt x="1198537" y="82501"/>
                  </a:lnTo>
                  <a:lnTo>
                    <a:pt x="0" y="82501"/>
                  </a:lnTo>
                  <a:close/>
                </a:path>
              </a:pathLst>
            </a:custGeom>
            <a:solidFill>
              <a:srgbClr val="FF3600"/>
            </a:solidFill>
          </p:spPr>
        </p:sp>
        <p:sp>
          <p:nvSpPr>
            <p:cNvPr name="TextBox 13" id="13"/>
            <p:cNvSpPr txBox="true"/>
            <p:nvPr/>
          </p:nvSpPr>
          <p:spPr>
            <a:xfrm>
              <a:off x="0" y="-38100"/>
              <a:ext cx="1198537" cy="120601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Freeform 14" id="14"/>
          <p:cNvSpPr/>
          <p:nvPr/>
        </p:nvSpPr>
        <p:spPr>
          <a:xfrm flipH="false" flipV="true" rot="0">
            <a:off x="11811296" y="2821383"/>
            <a:ext cx="6476704" cy="330802"/>
          </a:xfrm>
          <a:custGeom>
            <a:avLst/>
            <a:gdLst/>
            <a:ahLst/>
            <a:cxnLst/>
            <a:rect r="r" b="b" t="t" l="l"/>
            <a:pathLst>
              <a:path h="330802" w="6476704">
                <a:moveTo>
                  <a:pt x="0" y="330801"/>
                </a:moveTo>
                <a:lnTo>
                  <a:pt x="6476704" y="330801"/>
                </a:lnTo>
                <a:lnTo>
                  <a:pt x="6476704" y="0"/>
                </a:lnTo>
                <a:lnTo>
                  <a:pt x="0" y="0"/>
                </a:lnTo>
                <a:lnTo>
                  <a:pt x="0" y="330801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5" id="15"/>
          <p:cNvSpPr/>
          <p:nvPr/>
        </p:nvSpPr>
        <p:spPr>
          <a:xfrm flipH="true" flipV="true" rot="0">
            <a:off x="0" y="2821383"/>
            <a:ext cx="6476704" cy="330802"/>
          </a:xfrm>
          <a:custGeom>
            <a:avLst/>
            <a:gdLst/>
            <a:ahLst/>
            <a:cxnLst/>
            <a:rect r="r" b="b" t="t" l="l"/>
            <a:pathLst>
              <a:path h="330802" w="6476704">
                <a:moveTo>
                  <a:pt x="6476704" y="330801"/>
                </a:moveTo>
                <a:lnTo>
                  <a:pt x="0" y="330801"/>
                </a:lnTo>
                <a:lnTo>
                  <a:pt x="0" y="0"/>
                </a:lnTo>
                <a:lnTo>
                  <a:pt x="6476704" y="0"/>
                </a:lnTo>
                <a:lnTo>
                  <a:pt x="6476704" y="330801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6" id="16"/>
          <p:cNvSpPr/>
          <p:nvPr/>
        </p:nvSpPr>
        <p:spPr>
          <a:xfrm flipH="true" flipV="true" rot="0">
            <a:off x="6328591" y="2821383"/>
            <a:ext cx="6476704" cy="330802"/>
          </a:xfrm>
          <a:custGeom>
            <a:avLst/>
            <a:gdLst/>
            <a:ahLst/>
            <a:cxnLst/>
            <a:rect r="r" b="b" t="t" l="l"/>
            <a:pathLst>
              <a:path h="330802" w="6476704">
                <a:moveTo>
                  <a:pt x="6476704" y="330801"/>
                </a:moveTo>
                <a:lnTo>
                  <a:pt x="0" y="330801"/>
                </a:lnTo>
                <a:lnTo>
                  <a:pt x="0" y="0"/>
                </a:lnTo>
                <a:lnTo>
                  <a:pt x="6476704" y="0"/>
                </a:lnTo>
                <a:lnTo>
                  <a:pt x="6476704" y="330801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7" id="17"/>
          <p:cNvSpPr/>
          <p:nvPr/>
        </p:nvSpPr>
        <p:spPr>
          <a:xfrm flipH="false" flipV="false" rot="0">
            <a:off x="473258" y="594631"/>
            <a:ext cx="2765095" cy="630842"/>
          </a:xfrm>
          <a:custGeom>
            <a:avLst/>
            <a:gdLst/>
            <a:ahLst/>
            <a:cxnLst/>
            <a:rect r="r" b="b" t="t" l="l"/>
            <a:pathLst>
              <a:path h="630842" w="2765095">
                <a:moveTo>
                  <a:pt x="0" y="0"/>
                </a:moveTo>
                <a:lnTo>
                  <a:pt x="2765094" y="0"/>
                </a:lnTo>
                <a:lnTo>
                  <a:pt x="2765094" y="630842"/>
                </a:lnTo>
                <a:lnTo>
                  <a:pt x="0" y="630842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TextBox 18" id="18"/>
          <p:cNvSpPr txBox="true"/>
          <p:nvPr/>
        </p:nvSpPr>
        <p:spPr>
          <a:xfrm rot="0">
            <a:off x="2968326" y="5041287"/>
            <a:ext cx="13696939" cy="15335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2599"/>
              </a:lnSpc>
              <a:spcBef>
                <a:spcPct val="0"/>
              </a:spcBef>
            </a:pPr>
            <a:r>
              <a:rPr lang="en-US" sz="9000">
                <a:solidFill>
                  <a:srgbClr val="FFFFF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TALBROS ENGINEERING</a:t>
            </a:r>
          </a:p>
        </p:txBody>
      </p:sp>
      <p:sp>
        <p:nvSpPr>
          <p:cNvPr name="TextBox 19" id="19"/>
          <p:cNvSpPr txBox="true"/>
          <p:nvPr/>
        </p:nvSpPr>
        <p:spPr>
          <a:xfrm rot="0">
            <a:off x="2758614" y="7057945"/>
            <a:ext cx="12713621" cy="5803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https://talbrosaxles.com/products/off-highway-axle-shafts/</a:t>
            </a:r>
          </a:p>
        </p:txBody>
      </p:sp>
      <p:sp>
        <p:nvSpPr>
          <p:cNvPr name="TextBox 20" id="20"/>
          <p:cNvSpPr txBox="true"/>
          <p:nvPr/>
        </p:nvSpPr>
        <p:spPr>
          <a:xfrm rot="0">
            <a:off x="5004122" y="3187722"/>
            <a:ext cx="8279755" cy="187261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559"/>
              </a:lnSpc>
            </a:pPr>
            <a:r>
              <a:rPr lang="en-US" sz="5399">
                <a:solidFill>
                  <a:srgbClr val="FFFFF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Off-Highway Axle Shafts </a:t>
            </a:r>
          </a:p>
          <a:p>
            <a:pPr algn="ctr">
              <a:lnSpc>
                <a:spcPts val="7559"/>
              </a:lnSpc>
            </a:pPr>
            <a:r>
              <a:rPr lang="en-US" sz="5399">
                <a:solidFill>
                  <a:srgbClr val="FFFFF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 by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24417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7293116" y="565634"/>
            <a:ext cx="397367" cy="28996"/>
            <a:chOff x="0" y="0"/>
            <a:chExt cx="128243" cy="9358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128243" cy="9358"/>
            </a:xfrm>
            <a:custGeom>
              <a:avLst/>
              <a:gdLst/>
              <a:ahLst/>
              <a:cxnLst/>
              <a:rect r="r" b="b" t="t" l="l"/>
              <a:pathLst>
                <a:path h="9358" w="128243">
                  <a:moveTo>
                    <a:pt x="0" y="0"/>
                  </a:moveTo>
                  <a:lnTo>
                    <a:pt x="128243" y="0"/>
                  </a:lnTo>
                  <a:lnTo>
                    <a:pt x="128243" y="9358"/>
                  </a:lnTo>
                  <a:lnTo>
                    <a:pt x="0" y="9358"/>
                  </a:lnTo>
                  <a:close/>
                </a:path>
              </a:pathLst>
            </a:custGeom>
            <a:solidFill>
              <a:srgbClr val="FF3600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-38100"/>
              <a:ext cx="128243" cy="47458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5" id="5"/>
          <p:cNvGrpSpPr/>
          <p:nvPr/>
        </p:nvGrpSpPr>
        <p:grpSpPr>
          <a:xfrm rot="0">
            <a:off x="17293116" y="657737"/>
            <a:ext cx="397367" cy="28996"/>
            <a:chOff x="0" y="0"/>
            <a:chExt cx="128243" cy="9358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128243" cy="9358"/>
            </a:xfrm>
            <a:custGeom>
              <a:avLst/>
              <a:gdLst/>
              <a:ahLst/>
              <a:cxnLst/>
              <a:rect r="r" b="b" t="t" l="l"/>
              <a:pathLst>
                <a:path h="9358" w="128243">
                  <a:moveTo>
                    <a:pt x="0" y="0"/>
                  </a:moveTo>
                  <a:lnTo>
                    <a:pt x="128243" y="0"/>
                  </a:lnTo>
                  <a:lnTo>
                    <a:pt x="128243" y="9358"/>
                  </a:lnTo>
                  <a:lnTo>
                    <a:pt x="0" y="9358"/>
                  </a:lnTo>
                  <a:close/>
                </a:path>
              </a:pathLst>
            </a:custGeom>
            <a:solidFill>
              <a:srgbClr val="FF3600"/>
            </a:solidFill>
          </p:spPr>
        </p:sp>
        <p:sp>
          <p:nvSpPr>
            <p:cNvPr name="TextBox 7" id="7"/>
            <p:cNvSpPr txBox="true"/>
            <p:nvPr/>
          </p:nvSpPr>
          <p:spPr>
            <a:xfrm>
              <a:off x="0" y="-38100"/>
              <a:ext cx="128243" cy="47458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8" id="8"/>
          <p:cNvGrpSpPr/>
          <p:nvPr/>
        </p:nvGrpSpPr>
        <p:grpSpPr>
          <a:xfrm rot="-5400000">
            <a:off x="17608159" y="8578459"/>
            <a:ext cx="997448" cy="362234"/>
            <a:chOff x="0" y="0"/>
            <a:chExt cx="1154854" cy="419398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1154854" cy="419398"/>
            </a:xfrm>
            <a:custGeom>
              <a:avLst/>
              <a:gdLst/>
              <a:ahLst/>
              <a:cxnLst/>
              <a:rect r="r" b="b" t="t" l="l"/>
              <a:pathLst>
                <a:path h="419398" w="1154854">
                  <a:moveTo>
                    <a:pt x="577427" y="0"/>
                  </a:moveTo>
                  <a:lnTo>
                    <a:pt x="1154854" y="419398"/>
                  </a:lnTo>
                  <a:lnTo>
                    <a:pt x="0" y="419398"/>
                  </a:lnTo>
                  <a:lnTo>
                    <a:pt x="577427" y="0"/>
                  </a:lnTo>
                  <a:close/>
                </a:path>
              </a:pathLst>
            </a:custGeom>
            <a:solidFill>
              <a:srgbClr val="FF3600"/>
            </a:solidFill>
          </p:spPr>
        </p:sp>
        <p:sp>
          <p:nvSpPr>
            <p:cNvPr name="TextBox 10" id="10"/>
            <p:cNvSpPr txBox="true"/>
            <p:nvPr/>
          </p:nvSpPr>
          <p:spPr>
            <a:xfrm>
              <a:off x="180446" y="156621"/>
              <a:ext cx="793962" cy="232821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11" id="11"/>
          <p:cNvGrpSpPr>
            <a:grpSpLocks noChangeAspect="true"/>
          </p:cNvGrpSpPr>
          <p:nvPr/>
        </p:nvGrpSpPr>
        <p:grpSpPr>
          <a:xfrm rot="0">
            <a:off x="-315171" y="1028700"/>
            <a:ext cx="9117537" cy="10209818"/>
            <a:chOff x="0" y="0"/>
            <a:chExt cx="6350000" cy="7110730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6350000" cy="7110730"/>
            </a:xfrm>
            <a:custGeom>
              <a:avLst/>
              <a:gdLst/>
              <a:ahLst/>
              <a:cxnLst/>
              <a:rect r="r" b="b" t="t" l="l"/>
              <a:pathLst>
                <a:path h="7110730" w="6350000">
                  <a:moveTo>
                    <a:pt x="6350000" y="4700270"/>
                  </a:moveTo>
                  <a:lnTo>
                    <a:pt x="0" y="7110730"/>
                  </a:lnTo>
                  <a:lnTo>
                    <a:pt x="0" y="2410460"/>
                  </a:lnTo>
                  <a:lnTo>
                    <a:pt x="6350000" y="0"/>
                  </a:lnTo>
                  <a:close/>
                </a:path>
              </a:pathLst>
            </a:custGeom>
            <a:solidFill>
              <a:srgbClr val="FF3600"/>
            </a:solidFill>
            <a:ln w="12700">
              <a:solidFill>
                <a:srgbClr val="000000"/>
              </a:solidFill>
            </a:ln>
          </p:spPr>
        </p:sp>
      </p:grpSp>
      <p:grpSp>
        <p:nvGrpSpPr>
          <p:cNvPr name="Group 13" id="13"/>
          <p:cNvGrpSpPr/>
          <p:nvPr/>
        </p:nvGrpSpPr>
        <p:grpSpPr>
          <a:xfrm rot="-964266">
            <a:off x="523104" y="3513206"/>
            <a:ext cx="7629654" cy="5246370"/>
            <a:chOff x="0" y="0"/>
            <a:chExt cx="6159500" cy="4235450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0" y="0"/>
              <a:ext cx="6159500" cy="4235450"/>
            </a:xfrm>
            <a:custGeom>
              <a:avLst/>
              <a:gdLst/>
              <a:ahLst/>
              <a:cxnLst/>
              <a:rect r="r" b="b" t="t" l="l"/>
              <a:pathLst>
                <a:path h="4235450" w="6159500">
                  <a:moveTo>
                    <a:pt x="6159500" y="4235450"/>
                  </a:moveTo>
                  <a:lnTo>
                    <a:pt x="0" y="3696970"/>
                  </a:lnTo>
                  <a:lnTo>
                    <a:pt x="0" y="0"/>
                  </a:lnTo>
                  <a:lnTo>
                    <a:pt x="6159500" y="538480"/>
                  </a:lnTo>
                  <a:close/>
                </a:path>
              </a:pathLst>
            </a:custGeom>
            <a:blipFill>
              <a:blip r:embed="rId2"/>
              <a:stretch>
                <a:fillRect l="0" t="-179" r="0" b="-179"/>
              </a:stretch>
            </a:blipFill>
          </p:spPr>
        </p:sp>
      </p:grpSp>
      <p:sp>
        <p:nvSpPr>
          <p:cNvPr name="Freeform 15" id="15"/>
          <p:cNvSpPr/>
          <p:nvPr/>
        </p:nvSpPr>
        <p:spPr>
          <a:xfrm flipH="false" flipV="false" rot="0">
            <a:off x="606578" y="565634"/>
            <a:ext cx="2765095" cy="630842"/>
          </a:xfrm>
          <a:custGeom>
            <a:avLst/>
            <a:gdLst/>
            <a:ahLst/>
            <a:cxnLst/>
            <a:rect r="r" b="b" t="t" l="l"/>
            <a:pathLst>
              <a:path h="630842" w="2765095">
                <a:moveTo>
                  <a:pt x="0" y="0"/>
                </a:moveTo>
                <a:lnTo>
                  <a:pt x="2765095" y="0"/>
                </a:lnTo>
                <a:lnTo>
                  <a:pt x="2765095" y="630843"/>
                </a:lnTo>
                <a:lnTo>
                  <a:pt x="0" y="630843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16" id="16"/>
          <p:cNvSpPr txBox="true"/>
          <p:nvPr/>
        </p:nvSpPr>
        <p:spPr>
          <a:xfrm rot="0">
            <a:off x="10459214" y="3085216"/>
            <a:ext cx="5813095" cy="348932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499"/>
              </a:lnSpc>
            </a:pPr>
            <a:r>
              <a:rPr lang="en-US" sz="2499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Explore Talbros Axles' </a:t>
            </a:r>
            <a:r>
              <a:rPr lang="en-US" sz="2499" u="sng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  <a:hlinkClick r:id="rId4" tooltip="https://talbrosaxles.com/products/off-highway-axle-shafts/"/>
              </a:rPr>
              <a:t>Off-Highway Axle Shafts</a:t>
            </a:r>
            <a:r>
              <a:rPr lang="en-US" sz="2499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, planned for durability and high performance. Designed to handle broken ground, these axle shafts ensure solidity and efficiency for various off-highway or all terrain vehicles.</a:t>
            </a:r>
          </a:p>
          <a:p>
            <a:pPr algn="l">
              <a:lnSpc>
                <a:spcPts val="3499"/>
              </a:lnSpc>
              <a:spcBef>
                <a:spcPct val="0"/>
              </a:spcBef>
            </a:pPr>
          </a:p>
        </p:txBody>
      </p:sp>
      <p:sp>
        <p:nvSpPr>
          <p:cNvPr name="TextBox 17" id="17"/>
          <p:cNvSpPr txBox="true"/>
          <p:nvPr/>
        </p:nvSpPr>
        <p:spPr>
          <a:xfrm rot="0">
            <a:off x="9874737" y="6732330"/>
            <a:ext cx="6978658" cy="178054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Visit -https://talbrosaxles.com/products/off-highway-axle-shafts/ 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24417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>
            <a:grpSpLocks noChangeAspect="true"/>
          </p:cNvGrpSpPr>
          <p:nvPr/>
        </p:nvGrpSpPr>
        <p:grpSpPr>
          <a:xfrm rot="0">
            <a:off x="10948356" y="1181100"/>
            <a:ext cx="7501569" cy="8400258"/>
            <a:chOff x="0" y="0"/>
            <a:chExt cx="6350000" cy="711073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6350000" cy="7110730"/>
            </a:xfrm>
            <a:custGeom>
              <a:avLst/>
              <a:gdLst/>
              <a:ahLst/>
              <a:cxnLst/>
              <a:rect r="r" b="b" t="t" l="l"/>
              <a:pathLst>
                <a:path h="7110730" w="6350000">
                  <a:moveTo>
                    <a:pt x="6350000" y="4700270"/>
                  </a:moveTo>
                  <a:lnTo>
                    <a:pt x="0" y="7110730"/>
                  </a:lnTo>
                  <a:lnTo>
                    <a:pt x="0" y="2410460"/>
                  </a:lnTo>
                  <a:lnTo>
                    <a:pt x="6350000" y="0"/>
                  </a:lnTo>
                  <a:close/>
                </a:path>
              </a:pathLst>
            </a:custGeom>
            <a:solidFill>
              <a:srgbClr val="FF3600"/>
            </a:solidFill>
            <a:ln w="12700">
              <a:solidFill>
                <a:srgbClr val="000000"/>
              </a:solidFill>
            </a:ln>
          </p:spPr>
        </p:sp>
      </p:grpSp>
      <p:grpSp>
        <p:nvGrpSpPr>
          <p:cNvPr name="Group 4" id="4"/>
          <p:cNvGrpSpPr>
            <a:grpSpLocks noChangeAspect="true"/>
          </p:cNvGrpSpPr>
          <p:nvPr/>
        </p:nvGrpSpPr>
        <p:grpSpPr>
          <a:xfrm rot="0">
            <a:off x="10938831" y="1028700"/>
            <a:ext cx="7349169" cy="8229600"/>
            <a:chOff x="0" y="0"/>
            <a:chExt cx="6350000" cy="711073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6350000" cy="7110730"/>
            </a:xfrm>
            <a:custGeom>
              <a:avLst/>
              <a:gdLst/>
              <a:ahLst/>
              <a:cxnLst/>
              <a:rect r="r" b="b" t="t" l="l"/>
              <a:pathLst>
                <a:path h="7110730" w="6350000">
                  <a:moveTo>
                    <a:pt x="6350000" y="4700270"/>
                  </a:moveTo>
                  <a:lnTo>
                    <a:pt x="0" y="7110730"/>
                  </a:lnTo>
                  <a:lnTo>
                    <a:pt x="0" y="2410460"/>
                  </a:lnTo>
                  <a:lnTo>
                    <a:pt x="6350000" y="0"/>
                  </a:lnTo>
                  <a:close/>
                </a:path>
              </a:pathLst>
            </a:custGeom>
            <a:blipFill>
              <a:blip r:embed="rId2"/>
              <a:stretch>
                <a:fillRect l="-84473" t="0" r="-84473" b="0"/>
              </a:stretch>
            </a:blipFill>
          </p:spPr>
        </p:sp>
      </p:grpSp>
      <p:grpSp>
        <p:nvGrpSpPr>
          <p:cNvPr name="Group 6" id="6"/>
          <p:cNvGrpSpPr>
            <a:grpSpLocks noChangeAspect="true"/>
          </p:cNvGrpSpPr>
          <p:nvPr/>
        </p:nvGrpSpPr>
        <p:grpSpPr>
          <a:xfrm rot="0">
            <a:off x="7724819" y="1181100"/>
            <a:ext cx="5246166" cy="5874657"/>
            <a:chOff x="0" y="0"/>
            <a:chExt cx="6350000" cy="7110730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6350000" cy="7110730"/>
            </a:xfrm>
            <a:custGeom>
              <a:avLst/>
              <a:gdLst/>
              <a:ahLst/>
              <a:cxnLst/>
              <a:rect r="r" b="b" t="t" l="l"/>
              <a:pathLst>
                <a:path h="7110730" w="6350000">
                  <a:moveTo>
                    <a:pt x="6350000" y="4700270"/>
                  </a:moveTo>
                  <a:lnTo>
                    <a:pt x="0" y="7110730"/>
                  </a:lnTo>
                  <a:lnTo>
                    <a:pt x="0" y="2410460"/>
                  </a:lnTo>
                  <a:lnTo>
                    <a:pt x="6350000" y="0"/>
                  </a:lnTo>
                  <a:close/>
                </a:path>
              </a:pathLst>
            </a:custGeom>
            <a:solidFill>
              <a:srgbClr val="151924"/>
            </a:solidFill>
            <a:ln w="12700">
              <a:solidFill>
                <a:srgbClr val="000000"/>
              </a:solidFill>
            </a:ln>
          </p:spPr>
        </p:sp>
      </p:grpSp>
      <p:grpSp>
        <p:nvGrpSpPr>
          <p:cNvPr name="Group 8" id="8"/>
          <p:cNvGrpSpPr/>
          <p:nvPr/>
        </p:nvGrpSpPr>
        <p:grpSpPr>
          <a:xfrm rot="-5400000">
            <a:off x="17608159" y="8578459"/>
            <a:ext cx="997448" cy="362234"/>
            <a:chOff x="0" y="0"/>
            <a:chExt cx="1154854" cy="419398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1154854" cy="419398"/>
            </a:xfrm>
            <a:custGeom>
              <a:avLst/>
              <a:gdLst/>
              <a:ahLst/>
              <a:cxnLst/>
              <a:rect r="r" b="b" t="t" l="l"/>
              <a:pathLst>
                <a:path h="419398" w="1154854">
                  <a:moveTo>
                    <a:pt x="577427" y="0"/>
                  </a:moveTo>
                  <a:lnTo>
                    <a:pt x="1154854" y="419398"/>
                  </a:lnTo>
                  <a:lnTo>
                    <a:pt x="0" y="419398"/>
                  </a:lnTo>
                  <a:lnTo>
                    <a:pt x="577427" y="0"/>
                  </a:lnTo>
                  <a:close/>
                </a:path>
              </a:pathLst>
            </a:custGeom>
            <a:solidFill>
              <a:srgbClr val="FF3600"/>
            </a:solidFill>
          </p:spPr>
        </p:sp>
        <p:sp>
          <p:nvSpPr>
            <p:cNvPr name="TextBox 10" id="10"/>
            <p:cNvSpPr txBox="true"/>
            <p:nvPr/>
          </p:nvSpPr>
          <p:spPr>
            <a:xfrm>
              <a:off x="180446" y="156621"/>
              <a:ext cx="793962" cy="232821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11" id="11"/>
          <p:cNvGrpSpPr>
            <a:grpSpLocks noChangeAspect="true"/>
          </p:cNvGrpSpPr>
          <p:nvPr/>
        </p:nvGrpSpPr>
        <p:grpSpPr>
          <a:xfrm rot="0">
            <a:off x="7572419" y="1028700"/>
            <a:ext cx="5246166" cy="5874657"/>
            <a:chOff x="0" y="0"/>
            <a:chExt cx="6350000" cy="7110730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6350000" cy="7110730"/>
            </a:xfrm>
            <a:custGeom>
              <a:avLst/>
              <a:gdLst/>
              <a:ahLst/>
              <a:cxnLst/>
              <a:rect r="r" b="b" t="t" l="l"/>
              <a:pathLst>
                <a:path h="7110730" w="6350000">
                  <a:moveTo>
                    <a:pt x="6350000" y="4700270"/>
                  </a:moveTo>
                  <a:lnTo>
                    <a:pt x="0" y="7110730"/>
                  </a:lnTo>
                  <a:lnTo>
                    <a:pt x="0" y="2410460"/>
                  </a:lnTo>
                  <a:lnTo>
                    <a:pt x="6350000" y="0"/>
                  </a:lnTo>
                  <a:close/>
                </a:path>
              </a:pathLst>
            </a:custGeom>
            <a:blipFill>
              <a:blip r:embed="rId3"/>
              <a:stretch>
                <a:fillRect l="0" t="-1269" r="0" b="-1269"/>
              </a:stretch>
            </a:blipFill>
          </p:spPr>
        </p:sp>
      </p:grpSp>
      <p:sp>
        <p:nvSpPr>
          <p:cNvPr name="Freeform 13" id="13"/>
          <p:cNvSpPr/>
          <p:nvPr/>
        </p:nvSpPr>
        <p:spPr>
          <a:xfrm flipH="true" flipV="false" rot="0">
            <a:off x="2008773" y="2365576"/>
            <a:ext cx="2551068" cy="130297"/>
          </a:xfrm>
          <a:custGeom>
            <a:avLst/>
            <a:gdLst/>
            <a:ahLst/>
            <a:cxnLst/>
            <a:rect r="r" b="b" t="t" l="l"/>
            <a:pathLst>
              <a:path h="130297" w="2551068">
                <a:moveTo>
                  <a:pt x="2551069" y="0"/>
                </a:moveTo>
                <a:lnTo>
                  <a:pt x="0" y="0"/>
                </a:lnTo>
                <a:lnTo>
                  <a:pt x="0" y="130298"/>
                </a:lnTo>
                <a:lnTo>
                  <a:pt x="2551069" y="130298"/>
                </a:lnTo>
                <a:lnTo>
                  <a:pt x="2551069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4" id="14"/>
          <p:cNvSpPr/>
          <p:nvPr/>
        </p:nvSpPr>
        <p:spPr>
          <a:xfrm flipH="false" flipV="false" rot="0">
            <a:off x="626226" y="550258"/>
            <a:ext cx="2765095" cy="630842"/>
          </a:xfrm>
          <a:custGeom>
            <a:avLst/>
            <a:gdLst/>
            <a:ahLst/>
            <a:cxnLst/>
            <a:rect r="r" b="b" t="t" l="l"/>
            <a:pathLst>
              <a:path h="630842" w="2765095">
                <a:moveTo>
                  <a:pt x="0" y="0"/>
                </a:moveTo>
                <a:lnTo>
                  <a:pt x="2765095" y="0"/>
                </a:lnTo>
                <a:lnTo>
                  <a:pt x="2765095" y="630842"/>
                </a:lnTo>
                <a:lnTo>
                  <a:pt x="0" y="630842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TextBox 15" id="15"/>
          <p:cNvSpPr txBox="true"/>
          <p:nvPr/>
        </p:nvSpPr>
        <p:spPr>
          <a:xfrm rot="0">
            <a:off x="2008773" y="3007178"/>
            <a:ext cx="3502802" cy="111125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9099"/>
              </a:lnSpc>
              <a:spcBef>
                <a:spcPct val="0"/>
              </a:spcBef>
            </a:pPr>
            <a:r>
              <a:rPr lang="en-US" sz="6499">
                <a:solidFill>
                  <a:srgbClr val="FFFFFF"/>
                </a:solidFill>
                <a:latin typeface="Anton"/>
                <a:ea typeface="Anton"/>
                <a:cs typeface="Anton"/>
                <a:sym typeface="Anton"/>
              </a:rPr>
              <a:t>ADDRESS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1028700" y="4953907"/>
            <a:ext cx="6159076" cy="22136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939"/>
              </a:lnSpc>
            </a:pPr>
            <a:r>
              <a:rPr lang="en-US" sz="2099">
                <a:solidFill>
                  <a:srgbClr val="FFFFFF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Plot No. 74-75-76, Sector-6 Faridabad 121006 ( Haryana)</a:t>
            </a:r>
          </a:p>
          <a:p>
            <a:pPr algn="l">
              <a:lnSpc>
                <a:spcPts val="2939"/>
              </a:lnSpc>
            </a:pPr>
            <a:r>
              <a:rPr lang="en-US" sz="2099">
                <a:solidFill>
                  <a:srgbClr val="FFFFFF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Phone: 91-1294284300</a:t>
            </a:r>
          </a:p>
          <a:p>
            <a:pPr algn="l">
              <a:lnSpc>
                <a:spcPts val="2939"/>
              </a:lnSpc>
            </a:pPr>
            <a:r>
              <a:rPr lang="en-US" sz="2099">
                <a:solidFill>
                  <a:srgbClr val="FFFFFF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Fax: 91-129-4061541</a:t>
            </a:r>
          </a:p>
          <a:p>
            <a:pPr algn="l">
              <a:lnSpc>
                <a:spcPts val="2939"/>
              </a:lnSpc>
            </a:pPr>
            <a:r>
              <a:rPr lang="en-US" sz="2099">
                <a:solidFill>
                  <a:srgbClr val="FFFFFF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Email: axleshafts@talbrosaxles.com</a:t>
            </a:r>
          </a:p>
          <a:p>
            <a:pPr algn="l">
              <a:lnSpc>
                <a:spcPts val="2939"/>
              </a:lnSpc>
              <a:spcBef>
                <a:spcPct val="0"/>
              </a:spcBef>
            </a:pP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24417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>
            <a:grpSpLocks noChangeAspect="true"/>
          </p:cNvGrpSpPr>
          <p:nvPr/>
        </p:nvGrpSpPr>
        <p:grpSpPr>
          <a:xfrm rot="0">
            <a:off x="8505102" y="3004704"/>
            <a:ext cx="4277591" cy="4277591"/>
            <a:chOff x="0" y="0"/>
            <a:chExt cx="6350000" cy="63500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6350000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50000">
                  <a:moveTo>
                    <a:pt x="6350000" y="0"/>
                  </a:moveTo>
                  <a:lnTo>
                    <a:pt x="6350000" y="6350000"/>
                  </a:lnTo>
                  <a:lnTo>
                    <a:pt x="1224280" y="6350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3600"/>
            </a:solidFill>
            <a:ln w="12700">
              <a:solidFill>
                <a:srgbClr val="000000"/>
              </a:solidFill>
            </a:ln>
          </p:spPr>
        </p:sp>
      </p:grpSp>
      <p:grpSp>
        <p:nvGrpSpPr>
          <p:cNvPr name="Group 4" id="4"/>
          <p:cNvGrpSpPr>
            <a:grpSpLocks noChangeAspect="true"/>
          </p:cNvGrpSpPr>
          <p:nvPr/>
        </p:nvGrpSpPr>
        <p:grpSpPr>
          <a:xfrm rot="0">
            <a:off x="9647232" y="0"/>
            <a:ext cx="10296525" cy="10296525"/>
            <a:chOff x="0" y="0"/>
            <a:chExt cx="6350000" cy="635000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6350000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50000">
                  <a:moveTo>
                    <a:pt x="6350000" y="0"/>
                  </a:moveTo>
                  <a:lnTo>
                    <a:pt x="6350000" y="6350000"/>
                  </a:lnTo>
                  <a:lnTo>
                    <a:pt x="1224280" y="6350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-25187" t="0" r="-25187" b="0"/>
              </a:stretch>
            </a:blipFill>
          </p:spPr>
        </p:sp>
      </p:grpSp>
      <p:grpSp>
        <p:nvGrpSpPr>
          <p:cNvPr name="Group 6" id="6"/>
          <p:cNvGrpSpPr/>
          <p:nvPr/>
        </p:nvGrpSpPr>
        <p:grpSpPr>
          <a:xfrm rot="0">
            <a:off x="17293116" y="657737"/>
            <a:ext cx="397367" cy="28996"/>
            <a:chOff x="0" y="0"/>
            <a:chExt cx="128243" cy="9358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128243" cy="9358"/>
            </a:xfrm>
            <a:custGeom>
              <a:avLst/>
              <a:gdLst/>
              <a:ahLst/>
              <a:cxnLst/>
              <a:rect r="r" b="b" t="t" l="l"/>
              <a:pathLst>
                <a:path h="9358" w="128243">
                  <a:moveTo>
                    <a:pt x="0" y="0"/>
                  </a:moveTo>
                  <a:lnTo>
                    <a:pt x="128243" y="0"/>
                  </a:lnTo>
                  <a:lnTo>
                    <a:pt x="128243" y="9358"/>
                  </a:lnTo>
                  <a:lnTo>
                    <a:pt x="0" y="9358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TextBox 8" id="8"/>
            <p:cNvSpPr txBox="true"/>
            <p:nvPr/>
          </p:nvSpPr>
          <p:spPr>
            <a:xfrm>
              <a:off x="0" y="-38100"/>
              <a:ext cx="128243" cy="47458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9" id="9"/>
          <p:cNvGrpSpPr/>
          <p:nvPr/>
        </p:nvGrpSpPr>
        <p:grpSpPr>
          <a:xfrm rot="-5400000">
            <a:off x="17608159" y="8578459"/>
            <a:ext cx="997448" cy="362234"/>
            <a:chOff x="0" y="0"/>
            <a:chExt cx="1154854" cy="419398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1154854" cy="419398"/>
            </a:xfrm>
            <a:custGeom>
              <a:avLst/>
              <a:gdLst/>
              <a:ahLst/>
              <a:cxnLst/>
              <a:rect r="r" b="b" t="t" l="l"/>
              <a:pathLst>
                <a:path h="419398" w="1154854">
                  <a:moveTo>
                    <a:pt x="577427" y="0"/>
                  </a:moveTo>
                  <a:lnTo>
                    <a:pt x="1154854" y="419398"/>
                  </a:lnTo>
                  <a:lnTo>
                    <a:pt x="0" y="419398"/>
                  </a:lnTo>
                  <a:lnTo>
                    <a:pt x="577427" y="0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TextBox 11" id="11"/>
            <p:cNvSpPr txBox="true"/>
            <p:nvPr/>
          </p:nvSpPr>
          <p:spPr>
            <a:xfrm>
              <a:off x="180446" y="156621"/>
              <a:ext cx="793962" cy="232821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Freeform 12" id="12"/>
          <p:cNvSpPr/>
          <p:nvPr/>
        </p:nvSpPr>
        <p:spPr>
          <a:xfrm flipH="true" flipV="false" rot="0">
            <a:off x="2008773" y="2896896"/>
            <a:ext cx="4221535" cy="215617"/>
          </a:xfrm>
          <a:custGeom>
            <a:avLst/>
            <a:gdLst/>
            <a:ahLst/>
            <a:cxnLst/>
            <a:rect r="r" b="b" t="t" l="l"/>
            <a:pathLst>
              <a:path h="215617" w="4221535">
                <a:moveTo>
                  <a:pt x="4221535" y="0"/>
                </a:moveTo>
                <a:lnTo>
                  <a:pt x="0" y="0"/>
                </a:lnTo>
                <a:lnTo>
                  <a:pt x="0" y="215617"/>
                </a:lnTo>
                <a:lnTo>
                  <a:pt x="4221535" y="215617"/>
                </a:lnTo>
                <a:lnTo>
                  <a:pt x="4221535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0">
            <a:off x="519213" y="626184"/>
            <a:ext cx="2765095" cy="630842"/>
          </a:xfrm>
          <a:custGeom>
            <a:avLst/>
            <a:gdLst/>
            <a:ahLst/>
            <a:cxnLst/>
            <a:rect r="r" b="b" t="t" l="l"/>
            <a:pathLst>
              <a:path h="630842" w="2765095">
                <a:moveTo>
                  <a:pt x="0" y="0"/>
                </a:moveTo>
                <a:lnTo>
                  <a:pt x="2765095" y="0"/>
                </a:lnTo>
                <a:lnTo>
                  <a:pt x="2765095" y="630842"/>
                </a:lnTo>
                <a:lnTo>
                  <a:pt x="0" y="630842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TextBox 14" id="14"/>
          <p:cNvSpPr txBox="true"/>
          <p:nvPr/>
        </p:nvSpPr>
        <p:spPr>
          <a:xfrm rot="0">
            <a:off x="2455792" y="4248248"/>
            <a:ext cx="4603762" cy="111125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9099"/>
              </a:lnSpc>
              <a:spcBef>
                <a:spcPct val="0"/>
              </a:spcBef>
            </a:pPr>
            <a:r>
              <a:rPr lang="en-US" sz="6499">
                <a:solidFill>
                  <a:srgbClr val="FFFFFF"/>
                </a:solidFill>
                <a:latin typeface="Anton"/>
                <a:ea typeface="Anton"/>
                <a:cs typeface="Anton"/>
                <a:sym typeface="Anton"/>
              </a:rPr>
              <a:t>THANK YOU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0" y="6207223"/>
            <a:ext cx="9119684" cy="16617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480"/>
              </a:lnSpc>
            </a:pPr>
            <a:r>
              <a:rPr lang="en-US" sz="3200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Visit us - https://talbrosaxles.com/products/off-highway-axle-shafts/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DAGLpmAWE5E</dc:identifier>
  <dcterms:modified xsi:type="dcterms:W3CDTF">2011-08-01T06:04:30Z</dcterms:modified>
  <cp:revision>1</cp:revision>
  <dc:title>Off-Highway Axle Shafts</dc:title>
</cp:coreProperties>
</file>