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22"/>
    <p:sldId id="257" r:id="rId23"/>
    <p:sldId id="258" r:id="rId24"/>
    <p:sldId id="259" r:id="rId25"/>
    <p:sldId id="260" r:id="rId26"/>
  </p:sldIdLst>
  <p:sldSz cx="18288000" cy="10287000"/>
  <p:notesSz cx="6858000" cy="9144000"/>
  <p:embeddedFontLst>
    <p:embeddedFont>
      <p:font typeface="Arimo" charset="1" panose="020B0604020202020204"/>
      <p:regular r:id="rId6"/>
    </p:embeddedFont>
    <p:embeddedFont>
      <p:font typeface="Arimo Bold" charset="1" panose="020B0704020202020204"/>
      <p:regular r:id="rId7"/>
    </p:embeddedFont>
    <p:embeddedFont>
      <p:font typeface="Arimo Italics" charset="1" panose="020B0604020202090204"/>
      <p:regular r:id="rId8"/>
    </p:embeddedFont>
    <p:embeddedFont>
      <p:font typeface="Arimo Bold Italics" charset="1" panose="020B0704020202090204"/>
      <p:regular r:id="rId9"/>
    </p:embeddedFont>
    <p:embeddedFont>
      <p:font typeface="DM Sans" charset="1" panose="00000000000000000000"/>
      <p:regular r:id="rId10"/>
    </p:embeddedFont>
    <p:embeddedFont>
      <p:font typeface="DM Sans Bold" charset="1" panose="00000000000000000000"/>
      <p:regular r:id="rId11"/>
    </p:embeddedFont>
    <p:embeddedFont>
      <p:font typeface="DM Sans Italics" charset="1" panose="00000000000000000000"/>
      <p:regular r:id="rId12"/>
    </p:embeddedFont>
    <p:embeddedFont>
      <p:font typeface="DM Sans Bold Italics" charset="1" panose="00000000000000000000"/>
      <p:regular r:id="rId13"/>
    </p:embeddedFont>
    <p:embeddedFont>
      <p:font typeface="Open Sans" charset="1" panose="020B0606030504020204"/>
      <p:regular r:id="rId14"/>
    </p:embeddedFont>
    <p:embeddedFont>
      <p:font typeface="Open Sans Bold" charset="1" panose="020B0806030504020204"/>
      <p:regular r:id="rId15"/>
    </p:embeddedFont>
    <p:embeddedFont>
      <p:font typeface="Open Sans Italics" charset="1" panose="020B0606030504020204"/>
      <p:regular r:id="rId16"/>
    </p:embeddedFont>
    <p:embeddedFont>
      <p:font typeface="Open Sans Bold Italics" charset="1" panose="020B0806030504020204"/>
      <p:regular r:id="rId17"/>
    </p:embeddedFont>
    <p:embeddedFont>
      <p:font typeface="Open Sans Light" charset="1" panose="020B0306030504020204"/>
      <p:regular r:id="rId18"/>
    </p:embeddedFont>
    <p:embeddedFont>
      <p:font typeface="Open Sans Light Italics" charset="1" panose="020B0306030504020204"/>
      <p:regular r:id="rId19"/>
    </p:embeddedFont>
    <p:embeddedFont>
      <p:font typeface="Open Sans Ultra-Bold" charset="1" panose="00000000000000000000"/>
      <p:regular r:id="rId20"/>
    </p:embeddedFont>
    <p:embeddedFont>
      <p:font typeface="Open Sans Ultra-Bold Italics" charset="1" panose="00000000000000000000"/>
      <p:regular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16" Target="fonts/font16.fntdata" Type="http://schemas.openxmlformats.org/officeDocument/2006/relationships/font"/><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22" Target="slides/slide1.xml" Type="http://schemas.openxmlformats.org/officeDocument/2006/relationships/slide"/><Relationship Id="rId23" Target="slides/slide2.xml" Type="http://schemas.openxmlformats.org/officeDocument/2006/relationships/slide"/><Relationship Id="rId24" Target="slides/slide3.xml" Type="http://schemas.openxmlformats.org/officeDocument/2006/relationships/slide"/><Relationship Id="rId25" Target="slides/slide4.xml" Type="http://schemas.openxmlformats.org/officeDocument/2006/relationships/slide"/><Relationship Id="rId26" Target="slides/slide5.xml" Type="http://schemas.openxmlformats.org/officeDocument/2006/relationships/slide"/><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fonts/font6.fntdata" Type="http://schemas.openxmlformats.org/officeDocument/2006/relationships/font"/><Relationship Id="rId7" Target="fonts/font7.fntdata" Type="http://schemas.openxmlformats.org/officeDocument/2006/relationships/font"/><Relationship Id="rId8" Target="fonts/font8.fntdata" Type="http://schemas.openxmlformats.org/officeDocument/2006/relationships/font"/><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svg" Type="http://schemas.openxmlformats.org/officeDocument/2006/relationships/image"/><Relationship Id="rId11" Target="../media/image10.png" Type="http://schemas.openxmlformats.org/officeDocument/2006/relationships/image"/><Relationship Id="rId12" Target="../media/image11.svg" Type="http://schemas.openxmlformats.org/officeDocument/2006/relationships/image"/><Relationship Id="rId13" Target="../media/image12.png" Type="http://schemas.openxmlformats.org/officeDocument/2006/relationships/image"/><Relationship Id="rId14" Target="../media/image13.svg" Type="http://schemas.openxmlformats.org/officeDocument/2006/relationships/image"/><Relationship Id="rId15" Target="../media/image14.png" Type="http://schemas.openxmlformats.org/officeDocument/2006/relationships/image"/><Relationship Id="rId16" Target="../media/image15.svg" Type="http://schemas.openxmlformats.org/officeDocument/2006/relationships/image"/><Relationship Id="rId17" Target="../media/image16.png" Type="http://schemas.openxmlformats.org/officeDocument/2006/relationships/image"/><Relationship Id="rId18" Target="../media/image17.svg" Type="http://schemas.openxmlformats.org/officeDocument/2006/relationships/image"/><Relationship Id="rId19" Target="../media/image18.png" Type="http://schemas.openxmlformats.org/officeDocument/2006/relationships/image"/><Relationship Id="rId2" Target="../media/image1.jpeg" Type="http://schemas.openxmlformats.org/officeDocument/2006/relationships/image"/><Relationship Id="rId20" Target="../media/image19.svg" Type="http://schemas.openxmlformats.org/officeDocument/2006/relationships/image"/><Relationship Id="rId21" Target="../media/image20.png" Type="http://schemas.openxmlformats.org/officeDocument/2006/relationships/image"/><Relationship Id="rId22" Target="../media/image21.svg" Type="http://schemas.openxmlformats.org/officeDocument/2006/relationships/image"/><Relationship Id="rId23" Target="../media/image22.png" Type="http://schemas.openxmlformats.org/officeDocument/2006/relationships/image"/><Relationship Id="rId24" Target="../media/image23.svg" Type="http://schemas.openxmlformats.org/officeDocument/2006/relationships/image"/><Relationship Id="rId25" Target="../media/image24.png" Type="http://schemas.openxmlformats.org/officeDocument/2006/relationships/image"/><Relationship Id="rId26" Target="../media/image25.svg" Type="http://schemas.openxmlformats.org/officeDocument/2006/relationships/image"/><Relationship Id="rId27" Target="../media/image26.png" Type="http://schemas.openxmlformats.org/officeDocument/2006/relationships/image"/><Relationship Id="rId28" Target="../media/image27.svg" Type="http://schemas.openxmlformats.org/officeDocument/2006/relationships/image"/><Relationship Id="rId29" Target="../media/image28.png" Type="http://schemas.openxmlformats.org/officeDocument/2006/relationships/image"/><Relationship Id="rId3" Target="../media/image2.png" Type="http://schemas.openxmlformats.org/officeDocument/2006/relationships/image"/><Relationship Id="rId30" Target="../media/image29.svg" Type="http://schemas.openxmlformats.org/officeDocument/2006/relationships/image"/><Relationship Id="rId4" Target="../media/image3.svg" Type="http://schemas.openxmlformats.org/officeDocument/2006/relationships/image"/><Relationship Id="rId5" Target="../media/image4.png" Type="http://schemas.openxmlformats.org/officeDocument/2006/relationships/image"/><Relationship Id="rId6" Target="../media/image5.svg" Type="http://schemas.openxmlformats.org/officeDocument/2006/relationships/image"/><Relationship Id="rId7" Target="../media/image6.png" Type="http://schemas.openxmlformats.org/officeDocument/2006/relationships/image"/><Relationship Id="rId8" Target="../media/image7.svg" Type="http://schemas.openxmlformats.org/officeDocument/2006/relationships/image"/><Relationship Id="rId9" Target="../media/image8.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6.svg" Type="http://schemas.openxmlformats.org/officeDocument/2006/relationships/image"/><Relationship Id="rId11" Target="../media/image26.png" Type="http://schemas.openxmlformats.org/officeDocument/2006/relationships/image"/><Relationship Id="rId12" Target="../media/image27.svg" Type="http://schemas.openxmlformats.org/officeDocument/2006/relationships/image"/><Relationship Id="rId13" Target="https://talbrosaxles.com/products/straight-axle-shafts/" TargetMode="External" Type="http://schemas.openxmlformats.org/officeDocument/2006/relationships/hyperlink"/><Relationship Id="rId14" Target="https://talbrosaxles.com/products/straight-axle-shafts/" TargetMode="External" Type="http://schemas.openxmlformats.org/officeDocument/2006/relationships/hyperlink"/><Relationship Id="rId2" Target="../media/image30.jpeg" Type="http://schemas.openxmlformats.org/officeDocument/2006/relationships/image"/><Relationship Id="rId3" Target="../media/image8.png" Type="http://schemas.openxmlformats.org/officeDocument/2006/relationships/image"/><Relationship Id="rId4" Target="../media/image9.svg" Type="http://schemas.openxmlformats.org/officeDocument/2006/relationships/image"/><Relationship Id="rId5" Target="../media/image31.png" Type="http://schemas.openxmlformats.org/officeDocument/2006/relationships/image"/><Relationship Id="rId6" Target="../media/image32.svg" Type="http://schemas.openxmlformats.org/officeDocument/2006/relationships/image"/><Relationship Id="rId7" Target="../media/image33.png" Type="http://schemas.openxmlformats.org/officeDocument/2006/relationships/image"/><Relationship Id="rId8" Target="../media/image34.svg" Type="http://schemas.openxmlformats.org/officeDocument/2006/relationships/image"/><Relationship Id="rId9" Target="../media/image35.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7.jpeg" Type="http://schemas.openxmlformats.org/officeDocument/2006/relationships/image"/><Relationship Id="rId3" Target="https://talbrosaxles.com/products/straight-axle-shafts/" TargetMode="External" Type="http://schemas.openxmlformats.org/officeDocument/2006/relationships/hyperlink"/></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8.png" Type="http://schemas.openxmlformats.org/officeDocument/2006/relationships/image"/><Relationship Id="rId3" Target="../media/image39.jpeg" Type="http://schemas.openxmlformats.org/officeDocument/2006/relationships/image"/><Relationship Id="rId4" Target="mailto:axleshafts@talbrosaxles.com" TargetMode="External" Type="http://schemas.openxmlformats.org/officeDocument/2006/relationships/hyperlink"/><Relationship Id="rId5" Target="https://talbrosaxles.com" TargetMode="External" Type="http://schemas.openxmlformats.org/officeDocument/2006/relationships/hyperlink"/></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1.svg" Type="http://schemas.openxmlformats.org/officeDocument/2006/relationships/image"/><Relationship Id="rId11" Target="../media/image12.png" Type="http://schemas.openxmlformats.org/officeDocument/2006/relationships/image"/><Relationship Id="rId12" Target="../media/image13.svg" Type="http://schemas.openxmlformats.org/officeDocument/2006/relationships/image"/><Relationship Id="rId13" Target="../media/image14.png" Type="http://schemas.openxmlformats.org/officeDocument/2006/relationships/image"/><Relationship Id="rId14" Target="../media/image15.svg" Type="http://schemas.openxmlformats.org/officeDocument/2006/relationships/image"/><Relationship Id="rId15" Target="../media/image16.png" Type="http://schemas.openxmlformats.org/officeDocument/2006/relationships/image"/><Relationship Id="rId16" Target="../media/image17.svg" Type="http://schemas.openxmlformats.org/officeDocument/2006/relationships/image"/><Relationship Id="rId17" Target="../media/image18.png" Type="http://schemas.openxmlformats.org/officeDocument/2006/relationships/image"/><Relationship Id="rId18" Target="../media/image19.svg" Type="http://schemas.openxmlformats.org/officeDocument/2006/relationships/image"/><Relationship Id="rId19" Target="../media/image20.png" Type="http://schemas.openxmlformats.org/officeDocument/2006/relationships/image"/><Relationship Id="rId2" Target="../media/image38.png" Type="http://schemas.openxmlformats.org/officeDocument/2006/relationships/image"/><Relationship Id="rId20" Target="../media/image21.svg" Type="http://schemas.openxmlformats.org/officeDocument/2006/relationships/image"/><Relationship Id="rId21" Target="../media/image22.png" Type="http://schemas.openxmlformats.org/officeDocument/2006/relationships/image"/><Relationship Id="rId22" Target="../media/image23.svg" Type="http://schemas.openxmlformats.org/officeDocument/2006/relationships/image"/><Relationship Id="rId23" Target="../media/image24.png" Type="http://schemas.openxmlformats.org/officeDocument/2006/relationships/image"/><Relationship Id="rId24" Target="../media/image25.svg" Type="http://schemas.openxmlformats.org/officeDocument/2006/relationships/image"/><Relationship Id="rId25" Target="../media/image26.png" Type="http://schemas.openxmlformats.org/officeDocument/2006/relationships/image"/><Relationship Id="rId26" Target="../media/image27.svg" Type="http://schemas.openxmlformats.org/officeDocument/2006/relationships/image"/><Relationship Id="rId27" Target="../media/image28.png" Type="http://schemas.openxmlformats.org/officeDocument/2006/relationships/image"/><Relationship Id="rId28" Target="../media/image29.svg" Type="http://schemas.openxmlformats.org/officeDocument/2006/relationships/image"/><Relationship Id="rId29" Target="https://talbrosaxles.com" TargetMode="External" Type="http://schemas.openxmlformats.org/officeDocument/2006/relationships/hyperlink"/><Relationship Id="rId3" Target="../media/image2.png" Type="http://schemas.openxmlformats.org/officeDocument/2006/relationships/image"/><Relationship Id="rId4" Target="../media/image3.svg" Type="http://schemas.openxmlformats.org/officeDocument/2006/relationships/image"/><Relationship Id="rId5" Target="../media/image4.png" Type="http://schemas.openxmlformats.org/officeDocument/2006/relationships/image"/><Relationship Id="rId6" Target="../media/image5.svg" Type="http://schemas.openxmlformats.org/officeDocument/2006/relationships/image"/><Relationship Id="rId7" Target="../media/image8.png" Type="http://schemas.openxmlformats.org/officeDocument/2006/relationships/image"/><Relationship Id="rId8" Target="../media/image9.svg" Type="http://schemas.openxmlformats.org/officeDocument/2006/relationships/image"/><Relationship Id="rId9" Target="../media/image10.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0">
            <a:off x="-2329398" y="8614893"/>
            <a:ext cx="4899948" cy="3344214"/>
          </a:xfrm>
          <a:custGeom>
            <a:avLst/>
            <a:gdLst/>
            <a:ahLst/>
            <a:cxnLst/>
            <a:rect r="r" b="b" t="t" l="l"/>
            <a:pathLst>
              <a:path h="3344214" w="4899948">
                <a:moveTo>
                  <a:pt x="0" y="0"/>
                </a:moveTo>
                <a:lnTo>
                  <a:pt x="4899947" y="0"/>
                </a:lnTo>
                <a:lnTo>
                  <a:pt x="4899947" y="3344214"/>
                </a:lnTo>
                <a:lnTo>
                  <a:pt x="0" y="3344214"/>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0">
            <a:off x="6030709" y="9258300"/>
            <a:ext cx="3059829" cy="751049"/>
          </a:xfrm>
          <a:custGeom>
            <a:avLst/>
            <a:gdLst/>
            <a:ahLst/>
            <a:cxnLst/>
            <a:rect r="r" b="b" t="t" l="l"/>
            <a:pathLst>
              <a:path h="751049" w="3059829">
                <a:moveTo>
                  <a:pt x="0" y="0"/>
                </a:moveTo>
                <a:lnTo>
                  <a:pt x="3059829" y="0"/>
                </a:lnTo>
                <a:lnTo>
                  <a:pt x="3059829" y="751049"/>
                </a:lnTo>
                <a:lnTo>
                  <a:pt x="0" y="751049"/>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5" id="5"/>
          <p:cNvSpPr/>
          <p:nvPr/>
        </p:nvSpPr>
        <p:spPr>
          <a:xfrm flipH="false" flipV="false" rot="0">
            <a:off x="14236705" y="6409875"/>
            <a:ext cx="724985" cy="920616"/>
          </a:xfrm>
          <a:custGeom>
            <a:avLst/>
            <a:gdLst/>
            <a:ahLst/>
            <a:cxnLst/>
            <a:rect r="r" b="b" t="t" l="l"/>
            <a:pathLst>
              <a:path h="920616" w="724985">
                <a:moveTo>
                  <a:pt x="0" y="0"/>
                </a:moveTo>
                <a:lnTo>
                  <a:pt x="724986" y="0"/>
                </a:lnTo>
                <a:lnTo>
                  <a:pt x="724986" y="920616"/>
                </a:lnTo>
                <a:lnTo>
                  <a:pt x="0" y="920616"/>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6" id="6"/>
          <p:cNvSpPr/>
          <p:nvPr/>
        </p:nvSpPr>
        <p:spPr>
          <a:xfrm flipH="false" flipV="false" rot="0">
            <a:off x="14215205" y="8540136"/>
            <a:ext cx="4602314" cy="3618569"/>
          </a:xfrm>
          <a:custGeom>
            <a:avLst/>
            <a:gdLst/>
            <a:ahLst/>
            <a:cxnLst/>
            <a:rect r="r" b="b" t="t" l="l"/>
            <a:pathLst>
              <a:path h="3618569" w="4602314">
                <a:moveTo>
                  <a:pt x="0" y="0"/>
                </a:moveTo>
                <a:lnTo>
                  <a:pt x="4602314" y="0"/>
                </a:lnTo>
                <a:lnTo>
                  <a:pt x="4602314" y="3618570"/>
                </a:lnTo>
                <a:lnTo>
                  <a:pt x="0" y="3618570"/>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a:ln cap="sq">
            <a:noFill/>
            <a:prstDash val="solid"/>
            <a:miter/>
          </a:ln>
        </p:spPr>
      </p:sp>
      <p:sp>
        <p:nvSpPr>
          <p:cNvPr name="Freeform 7" id="7"/>
          <p:cNvSpPr/>
          <p:nvPr/>
        </p:nvSpPr>
        <p:spPr>
          <a:xfrm flipH="false" flipV="false" rot="0">
            <a:off x="-674156" y="-1072630"/>
            <a:ext cx="4899948" cy="3068592"/>
          </a:xfrm>
          <a:custGeom>
            <a:avLst/>
            <a:gdLst/>
            <a:ahLst/>
            <a:cxnLst/>
            <a:rect r="r" b="b" t="t" l="l"/>
            <a:pathLst>
              <a:path h="3068592" w="4899948">
                <a:moveTo>
                  <a:pt x="0" y="0"/>
                </a:moveTo>
                <a:lnTo>
                  <a:pt x="4899948" y="0"/>
                </a:lnTo>
                <a:lnTo>
                  <a:pt x="4899948" y="3068592"/>
                </a:lnTo>
                <a:lnTo>
                  <a:pt x="0" y="3068592"/>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a:ln cap="sq">
            <a:noFill/>
            <a:prstDash val="solid"/>
            <a:miter/>
          </a:ln>
        </p:spPr>
      </p:sp>
      <p:sp>
        <p:nvSpPr>
          <p:cNvPr name="Freeform 8" id="8"/>
          <p:cNvSpPr/>
          <p:nvPr/>
        </p:nvSpPr>
        <p:spPr>
          <a:xfrm flipH="false" flipV="false" rot="0">
            <a:off x="12686214" y="-2578193"/>
            <a:ext cx="4292424" cy="3870986"/>
          </a:xfrm>
          <a:custGeom>
            <a:avLst/>
            <a:gdLst/>
            <a:ahLst/>
            <a:cxnLst/>
            <a:rect r="r" b="b" t="t" l="l"/>
            <a:pathLst>
              <a:path h="3870986" w="4292424">
                <a:moveTo>
                  <a:pt x="0" y="0"/>
                </a:moveTo>
                <a:lnTo>
                  <a:pt x="4292424" y="0"/>
                </a:lnTo>
                <a:lnTo>
                  <a:pt x="4292424" y="3870986"/>
                </a:lnTo>
                <a:lnTo>
                  <a:pt x="0" y="3870986"/>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a:ln cap="sq">
            <a:noFill/>
            <a:prstDash val="solid"/>
            <a:miter/>
          </a:ln>
        </p:spPr>
      </p:sp>
      <p:sp>
        <p:nvSpPr>
          <p:cNvPr name="Freeform 9" id="9"/>
          <p:cNvSpPr/>
          <p:nvPr/>
        </p:nvSpPr>
        <p:spPr>
          <a:xfrm flipH="false" flipV="false" rot="0">
            <a:off x="10138935" y="9258300"/>
            <a:ext cx="4076270" cy="2863579"/>
          </a:xfrm>
          <a:custGeom>
            <a:avLst/>
            <a:gdLst/>
            <a:ahLst/>
            <a:cxnLst/>
            <a:rect r="r" b="b" t="t" l="l"/>
            <a:pathLst>
              <a:path h="2863579" w="4076270">
                <a:moveTo>
                  <a:pt x="0" y="0"/>
                </a:moveTo>
                <a:lnTo>
                  <a:pt x="4076270" y="0"/>
                </a:lnTo>
                <a:lnTo>
                  <a:pt x="4076270" y="2863579"/>
                </a:lnTo>
                <a:lnTo>
                  <a:pt x="0" y="2863579"/>
                </a:lnTo>
                <a:lnTo>
                  <a:pt x="0" y="0"/>
                </a:lnTo>
                <a:close/>
              </a:path>
            </a:pathLst>
          </a:custGeom>
          <a:blipFill>
            <a:blip r:embed="rId15">
              <a:extLst>
                <a:ext uri="{96DAC541-7B7A-43D3-8B79-37D633B846F1}">
                  <asvg:svgBlip xmlns:asvg="http://schemas.microsoft.com/office/drawing/2016/SVG/main" r:embed="rId16"/>
                </a:ext>
              </a:extLst>
            </a:blip>
            <a:stretch>
              <a:fillRect l="0" t="0" r="0" b="0"/>
            </a:stretch>
          </a:blipFill>
          <a:ln cap="sq">
            <a:noFill/>
            <a:prstDash val="solid"/>
            <a:miter/>
          </a:ln>
        </p:spPr>
      </p:sp>
      <p:sp>
        <p:nvSpPr>
          <p:cNvPr name="Freeform 10" id="10"/>
          <p:cNvSpPr/>
          <p:nvPr/>
        </p:nvSpPr>
        <p:spPr>
          <a:xfrm flipH="false" flipV="false" rot="0">
            <a:off x="7409323" y="-2700100"/>
            <a:ext cx="5493058" cy="4114800"/>
          </a:xfrm>
          <a:custGeom>
            <a:avLst/>
            <a:gdLst/>
            <a:ahLst/>
            <a:cxnLst/>
            <a:rect r="r" b="b" t="t" l="l"/>
            <a:pathLst>
              <a:path h="4114800" w="5493058">
                <a:moveTo>
                  <a:pt x="0" y="0"/>
                </a:moveTo>
                <a:lnTo>
                  <a:pt x="5493058" y="0"/>
                </a:lnTo>
                <a:lnTo>
                  <a:pt x="5493058" y="4114800"/>
                </a:lnTo>
                <a:lnTo>
                  <a:pt x="0" y="4114800"/>
                </a:lnTo>
                <a:lnTo>
                  <a:pt x="0" y="0"/>
                </a:lnTo>
                <a:close/>
              </a:path>
            </a:pathLst>
          </a:custGeom>
          <a:blipFill>
            <a:blip r:embed="rId17">
              <a:extLst>
                <a:ext uri="{96DAC541-7B7A-43D3-8B79-37D633B846F1}">
                  <asvg:svgBlip xmlns:asvg="http://schemas.microsoft.com/office/drawing/2016/SVG/main" r:embed="rId18"/>
                </a:ext>
              </a:extLst>
            </a:blip>
            <a:stretch>
              <a:fillRect l="0" t="0" r="0" b="0"/>
            </a:stretch>
          </a:blipFill>
          <a:ln cap="sq">
            <a:noFill/>
            <a:prstDash val="solid"/>
            <a:miter/>
          </a:ln>
        </p:spPr>
      </p:sp>
      <p:sp>
        <p:nvSpPr>
          <p:cNvPr name="Freeform 11" id="11"/>
          <p:cNvSpPr/>
          <p:nvPr/>
        </p:nvSpPr>
        <p:spPr>
          <a:xfrm flipH="false" flipV="false" rot="4747568">
            <a:off x="-2972342" y="3665317"/>
            <a:ext cx="4896097" cy="2735694"/>
          </a:xfrm>
          <a:custGeom>
            <a:avLst/>
            <a:gdLst/>
            <a:ahLst/>
            <a:cxnLst/>
            <a:rect r="r" b="b" t="t" l="l"/>
            <a:pathLst>
              <a:path h="2735694" w="4896097">
                <a:moveTo>
                  <a:pt x="0" y="0"/>
                </a:moveTo>
                <a:lnTo>
                  <a:pt x="4896097" y="0"/>
                </a:lnTo>
                <a:lnTo>
                  <a:pt x="4896097" y="2735694"/>
                </a:lnTo>
                <a:lnTo>
                  <a:pt x="0" y="2735694"/>
                </a:lnTo>
                <a:lnTo>
                  <a:pt x="0" y="0"/>
                </a:lnTo>
                <a:close/>
              </a:path>
            </a:pathLst>
          </a:custGeom>
          <a:blipFill>
            <a:blip r:embed="rId19">
              <a:extLst>
                <a:ext uri="{96DAC541-7B7A-43D3-8B79-37D633B846F1}">
                  <asvg:svgBlip xmlns:asvg="http://schemas.microsoft.com/office/drawing/2016/SVG/main" r:embed="rId20"/>
                </a:ext>
              </a:extLst>
            </a:blip>
            <a:stretch>
              <a:fillRect l="0" t="0" r="0" b="0"/>
            </a:stretch>
          </a:blipFill>
          <a:ln cap="sq">
            <a:noFill/>
            <a:prstDash val="solid"/>
            <a:miter/>
          </a:ln>
        </p:spPr>
      </p:sp>
      <p:sp>
        <p:nvSpPr>
          <p:cNvPr name="Freeform 12" id="12"/>
          <p:cNvSpPr/>
          <p:nvPr/>
        </p:nvSpPr>
        <p:spPr>
          <a:xfrm flipH="false" flipV="false" rot="0">
            <a:off x="4831481" y="-1626507"/>
            <a:ext cx="2892762" cy="2919301"/>
          </a:xfrm>
          <a:custGeom>
            <a:avLst/>
            <a:gdLst/>
            <a:ahLst/>
            <a:cxnLst/>
            <a:rect r="r" b="b" t="t" l="l"/>
            <a:pathLst>
              <a:path h="2919301" w="2892762">
                <a:moveTo>
                  <a:pt x="0" y="0"/>
                </a:moveTo>
                <a:lnTo>
                  <a:pt x="2892761" y="0"/>
                </a:lnTo>
                <a:lnTo>
                  <a:pt x="2892761" y="2919300"/>
                </a:lnTo>
                <a:lnTo>
                  <a:pt x="0" y="2919300"/>
                </a:lnTo>
                <a:lnTo>
                  <a:pt x="0" y="0"/>
                </a:lnTo>
                <a:close/>
              </a:path>
            </a:pathLst>
          </a:custGeom>
          <a:blipFill>
            <a:blip r:embed="rId21">
              <a:extLst>
                <a:ext uri="{96DAC541-7B7A-43D3-8B79-37D633B846F1}">
                  <asvg:svgBlip xmlns:asvg="http://schemas.microsoft.com/office/drawing/2016/SVG/main" r:embed="rId22"/>
                </a:ext>
              </a:extLst>
            </a:blip>
            <a:stretch>
              <a:fillRect l="0" t="0" r="0" b="0"/>
            </a:stretch>
          </a:blipFill>
          <a:ln cap="sq">
            <a:noFill/>
            <a:prstDash val="solid"/>
            <a:miter/>
          </a:ln>
        </p:spPr>
      </p:sp>
      <p:sp>
        <p:nvSpPr>
          <p:cNvPr name="Freeform 13" id="13"/>
          <p:cNvSpPr/>
          <p:nvPr/>
        </p:nvSpPr>
        <p:spPr>
          <a:xfrm flipH="false" flipV="false" rot="0">
            <a:off x="17259300" y="2262342"/>
            <a:ext cx="3575541" cy="3575541"/>
          </a:xfrm>
          <a:custGeom>
            <a:avLst/>
            <a:gdLst/>
            <a:ahLst/>
            <a:cxnLst/>
            <a:rect r="r" b="b" t="t" l="l"/>
            <a:pathLst>
              <a:path h="3575541" w="3575541">
                <a:moveTo>
                  <a:pt x="0" y="0"/>
                </a:moveTo>
                <a:lnTo>
                  <a:pt x="3575541" y="0"/>
                </a:lnTo>
                <a:lnTo>
                  <a:pt x="3575541" y="3575541"/>
                </a:lnTo>
                <a:lnTo>
                  <a:pt x="0" y="3575541"/>
                </a:lnTo>
                <a:lnTo>
                  <a:pt x="0" y="0"/>
                </a:lnTo>
                <a:close/>
              </a:path>
            </a:pathLst>
          </a:custGeom>
          <a:blipFill>
            <a:blip r:embed="rId23">
              <a:extLst>
                <a:ext uri="{96DAC541-7B7A-43D3-8B79-37D633B846F1}">
                  <asvg:svgBlip xmlns:asvg="http://schemas.microsoft.com/office/drawing/2016/SVG/main" r:embed="rId24"/>
                </a:ext>
              </a:extLst>
            </a:blip>
            <a:stretch>
              <a:fillRect l="0" t="0" r="0" b="0"/>
            </a:stretch>
          </a:blipFill>
          <a:ln cap="sq">
            <a:noFill/>
            <a:prstDash val="solid"/>
            <a:miter/>
          </a:ln>
        </p:spPr>
      </p:sp>
      <p:sp>
        <p:nvSpPr>
          <p:cNvPr name="Freeform 14" id="14"/>
          <p:cNvSpPr/>
          <p:nvPr/>
        </p:nvSpPr>
        <p:spPr>
          <a:xfrm flipH="false" flipV="false" rot="0">
            <a:off x="2570549" y="9093737"/>
            <a:ext cx="2587020" cy="2386526"/>
          </a:xfrm>
          <a:custGeom>
            <a:avLst/>
            <a:gdLst/>
            <a:ahLst/>
            <a:cxnLst/>
            <a:rect r="r" b="b" t="t" l="l"/>
            <a:pathLst>
              <a:path h="2386526" w="2587020">
                <a:moveTo>
                  <a:pt x="0" y="0"/>
                </a:moveTo>
                <a:lnTo>
                  <a:pt x="2587020" y="0"/>
                </a:lnTo>
                <a:lnTo>
                  <a:pt x="2587020" y="2386526"/>
                </a:lnTo>
                <a:lnTo>
                  <a:pt x="0" y="2386526"/>
                </a:lnTo>
                <a:lnTo>
                  <a:pt x="0" y="0"/>
                </a:lnTo>
                <a:close/>
              </a:path>
            </a:pathLst>
          </a:custGeom>
          <a:blipFill>
            <a:blip r:embed="rId25">
              <a:extLst>
                <a:ext uri="{96DAC541-7B7A-43D3-8B79-37D633B846F1}">
                  <asvg:svgBlip xmlns:asvg="http://schemas.microsoft.com/office/drawing/2016/SVG/main" r:embed="rId26"/>
                </a:ext>
              </a:extLst>
            </a:blip>
            <a:stretch>
              <a:fillRect l="0" t="0" r="0" b="0"/>
            </a:stretch>
          </a:blipFill>
          <a:ln cap="sq">
            <a:noFill/>
            <a:prstDash val="solid"/>
            <a:miter/>
          </a:ln>
        </p:spPr>
      </p:sp>
      <p:sp>
        <p:nvSpPr>
          <p:cNvPr name="Freeform 15" id="15"/>
          <p:cNvSpPr/>
          <p:nvPr/>
        </p:nvSpPr>
        <p:spPr>
          <a:xfrm flipH="false" flipV="false" rot="-5282649">
            <a:off x="16440369" y="6970869"/>
            <a:ext cx="3382987" cy="1154444"/>
          </a:xfrm>
          <a:custGeom>
            <a:avLst/>
            <a:gdLst/>
            <a:ahLst/>
            <a:cxnLst/>
            <a:rect r="r" b="b" t="t" l="l"/>
            <a:pathLst>
              <a:path h="1154444" w="3382987">
                <a:moveTo>
                  <a:pt x="0" y="0"/>
                </a:moveTo>
                <a:lnTo>
                  <a:pt x="3382987" y="0"/>
                </a:lnTo>
                <a:lnTo>
                  <a:pt x="3382987" y="1154445"/>
                </a:lnTo>
                <a:lnTo>
                  <a:pt x="0" y="1154445"/>
                </a:lnTo>
                <a:lnTo>
                  <a:pt x="0" y="0"/>
                </a:lnTo>
                <a:close/>
              </a:path>
            </a:pathLst>
          </a:custGeom>
          <a:blipFill>
            <a:blip r:embed="rId27">
              <a:extLst>
                <a:ext uri="{96DAC541-7B7A-43D3-8B79-37D633B846F1}">
                  <asvg:svgBlip xmlns:asvg="http://schemas.microsoft.com/office/drawing/2016/SVG/main" r:embed="rId28"/>
                </a:ext>
              </a:extLst>
            </a:blip>
            <a:stretch>
              <a:fillRect l="0" t="0" r="0" b="0"/>
            </a:stretch>
          </a:blipFill>
          <a:ln cap="sq">
            <a:noFill/>
            <a:prstDash val="solid"/>
            <a:miter/>
          </a:ln>
        </p:spPr>
      </p:sp>
      <p:sp>
        <p:nvSpPr>
          <p:cNvPr name="Freeform 16" id="16"/>
          <p:cNvSpPr/>
          <p:nvPr/>
        </p:nvSpPr>
        <p:spPr>
          <a:xfrm flipH="false" flipV="false" rot="0">
            <a:off x="16978638" y="-642644"/>
            <a:ext cx="3104522" cy="3342688"/>
          </a:xfrm>
          <a:custGeom>
            <a:avLst/>
            <a:gdLst/>
            <a:ahLst/>
            <a:cxnLst/>
            <a:rect r="r" b="b" t="t" l="l"/>
            <a:pathLst>
              <a:path h="3342688" w="3104522">
                <a:moveTo>
                  <a:pt x="0" y="0"/>
                </a:moveTo>
                <a:lnTo>
                  <a:pt x="3104522" y="0"/>
                </a:lnTo>
                <a:lnTo>
                  <a:pt x="3104522" y="3342688"/>
                </a:lnTo>
                <a:lnTo>
                  <a:pt x="0" y="3342688"/>
                </a:lnTo>
                <a:lnTo>
                  <a:pt x="0" y="0"/>
                </a:lnTo>
                <a:close/>
              </a:path>
            </a:pathLst>
          </a:custGeom>
          <a:blipFill>
            <a:blip r:embed="rId29">
              <a:extLst>
                <a:ext uri="{96DAC541-7B7A-43D3-8B79-37D633B846F1}">
                  <asvg:svgBlip xmlns:asvg="http://schemas.microsoft.com/office/drawing/2016/SVG/main" r:embed="rId30"/>
                </a:ext>
              </a:extLst>
            </a:blip>
            <a:stretch>
              <a:fillRect l="0" t="0" r="0" b="0"/>
            </a:stretch>
          </a:blipFill>
          <a:ln cap="sq">
            <a:noFill/>
            <a:prstDash val="solid"/>
            <a:miter/>
          </a:ln>
        </p:spPr>
      </p:sp>
      <p:sp>
        <p:nvSpPr>
          <p:cNvPr name="Freeform 17" id="17"/>
          <p:cNvSpPr/>
          <p:nvPr/>
        </p:nvSpPr>
        <p:spPr>
          <a:xfrm flipH="false" flipV="false" rot="0">
            <a:off x="2570549" y="2371030"/>
            <a:ext cx="724985" cy="920616"/>
          </a:xfrm>
          <a:custGeom>
            <a:avLst/>
            <a:gdLst/>
            <a:ahLst/>
            <a:cxnLst/>
            <a:rect r="r" b="b" t="t" l="l"/>
            <a:pathLst>
              <a:path h="920616" w="724985">
                <a:moveTo>
                  <a:pt x="0" y="0"/>
                </a:moveTo>
                <a:lnTo>
                  <a:pt x="724985" y="0"/>
                </a:lnTo>
                <a:lnTo>
                  <a:pt x="724985" y="920616"/>
                </a:lnTo>
                <a:lnTo>
                  <a:pt x="0" y="920616"/>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11342" r="0" b="-11342"/>
            </a:stretch>
          </a:blipFill>
        </p:spPr>
      </p:sp>
      <p:sp>
        <p:nvSpPr>
          <p:cNvPr name="Freeform 3" id="3"/>
          <p:cNvSpPr/>
          <p:nvPr/>
        </p:nvSpPr>
        <p:spPr>
          <a:xfrm flipH="false" flipV="false" rot="0">
            <a:off x="15353489" y="8540136"/>
            <a:ext cx="4602314" cy="3618569"/>
          </a:xfrm>
          <a:custGeom>
            <a:avLst/>
            <a:gdLst/>
            <a:ahLst/>
            <a:cxnLst/>
            <a:rect r="r" b="b" t="t" l="l"/>
            <a:pathLst>
              <a:path h="3618569" w="4602314">
                <a:moveTo>
                  <a:pt x="0" y="0"/>
                </a:moveTo>
                <a:lnTo>
                  <a:pt x="4602314" y="0"/>
                </a:lnTo>
                <a:lnTo>
                  <a:pt x="4602314" y="3618570"/>
                </a:lnTo>
                <a:lnTo>
                  <a:pt x="0" y="361857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a:ln cap="sq">
            <a:noFill/>
            <a:prstDash val="solid"/>
            <a:miter/>
          </a:ln>
        </p:spPr>
      </p:sp>
      <p:sp>
        <p:nvSpPr>
          <p:cNvPr name="Freeform 4" id="4"/>
          <p:cNvSpPr/>
          <p:nvPr/>
        </p:nvSpPr>
        <p:spPr>
          <a:xfrm flipH="false" flipV="false" rot="0">
            <a:off x="-674156" y="-1080016"/>
            <a:ext cx="4899948" cy="3068592"/>
          </a:xfrm>
          <a:custGeom>
            <a:avLst/>
            <a:gdLst/>
            <a:ahLst/>
            <a:cxnLst/>
            <a:rect r="r" b="b" t="t" l="l"/>
            <a:pathLst>
              <a:path h="3068592" w="4899948">
                <a:moveTo>
                  <a:pt x="0" y="0"/>
                </a:moveTo>
                <a:lnTo>
                  <a:pt x="4899948" y="0"/>
                </a:lnTo>
                <a:lnTo>
                  <a:pt x="4899948" y="3068592"/>
                </a:lnTo>
                <a:lnTo>
                  <a:pt x="0" y="3068592"/>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a:ln cap="sq">
            <a:noFill/>
            <a:prstDash val="solid"/>
            <a:miter/>
          </a:ln>
        </p:spPr>
      </p:sp>
      <p:sp>
        <p:nvSpPr>
          <p:cNvPr name="Freeform 5" id="5"/>
          <p:cNvSpPr/>
          <p:nvPr/>
        </p:nvSpPr>
        <p:spPr>
          <a:xfrm flipH="false" flipV="false" rot="0">
            <a:off x="9144000" y="9258300"/>
            <a:ext cx="4076270" cy="2863579"/>
          </a:xfrm>
          <a:custGeom>
            <a:avLst/>
            <a:gdLst/>
            <a:ahLst/>
            <a:cxnLst/>
            <a:rect r="r" b="b" t="t" l="l"/>
            <a:pathLst>
              <a:path h="2863579" w="4076270">
                <a:moveTo>
                  <a:pt x="0" y="0"/>
                </a:moveTo>
                <a:lnTo>
                  <a:pt x="4076270" y="0"/>
                </a:lnTo>
                <a:lnTo>
                  <a:pt x="4076270" y="2863579"/>
                </a:lnTo>
                <a:lnTo>
                  <a:pt x="0" y="2863579"/>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a:ln cap="sq">
            <a:noFill/>
            <a:prstDash val="solid"/>
            <a:miter/>
          </a:ln>
        </p:spPr>
      </p:sp>
      <p:sp>
        <p:nvSpPr>
          <p:cNvPr name="Freeform 6" id="6"/>
          <p:cNvSpPr/>
          <p:nvPr/>
        </p:nvSpPr>
        <p:spPr>
          <a:xfrm flipH="false" flipV="false" rot="0">
            <a:off x="5003948" y="-1890601"/>
            <a:ext cx="2892762" cy="2919301"/>
          </a:xfrm>
          <a:custGeom>
            <a:avLst/>
            <a:gdLst/>
            <a:ahLst/>
            <a:cxnLst/>
            <a:rect r="r" b="b" t="t" l="l"/>
            <a:pathLst>
              <a:path h="2919301" w="2892762">
                <a:moveTo>
                  <a:pt x="0" y="0"/>
                </a:moveTo>
                <a:lnTo>
                  <a:pt x="2892762" y="0"/>
                </a:lnTo>
                <a:lnTo>
                  <a:pt x="2892762" y="2919301"/>
                </a:lnTo>
                <a:lnTo>
                  <a:pt x="0" y="2919301"/>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a:ln cap="sq">
            <a:noFill/>
            <a:prstDash val="solid"/>
            <a:miter/>
          </a:ln>
        </p:spPr>
      </p:sp>
      <p:sp>
        <p:nvSpPr>
          <p:cNvPr name="Freeform 7" id="7"/>
          <p:cNvSpPr/>
          <p:nvPr/>
        </p:nvSpPr>
        <p:spPr>
          <a:xfrm flipH="false" flipV="false" rot="-5282649">
            <a:off x="16004285" y="265374"/>
            <a:ext cx="4017207" cy="1370872"/>
          </a:xfrm>
          <a:custGeom>
            <a:avLst/>
            <a:gdLst/>
            <a:ahLst/>
            <a:cxnLst/>
            <a:rect r="r" b="b" t="t" l="l"/>
            <a:pathLst>
              <a:path h="1370872" w="4017207">
                <a:moveTo>
                  <a:pt x="0" y="0"/>
                </a:moveTo>
                <a:lnTo>
                  <a:pt x="4017207" y="0"/>
                </a:lnTo>
                <a:lnTo>
                  <a:pt x="4017207" y="1370872"/>
                </a:lnTo>
                <a:lnTo>
                  <a:pt x="0" y="1370872"/>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a:ln cap="sq">
            <a:noFill/>
            <a:prstDash val="solid"/>
            <a:miter/>
          </a:ln>
        </p:spPr>
      </p:sp>
      <p:sp>
        <p:nvSpPr>
          <p:cNvPr name="TextBox 8" id="8"/>
          <p:cNvSpPr txBox="true"/>
          <p:nvPr/>
        </p:nvSpPr>
        <p:spPr>
          <a:xfrm rot="0">
            <a:off x="1504950" y="2345718"/>
            <a:ext cx="12451811" cy="2282190"/>
          </a:xfrm>
          <a:prstGeom prst="rect">
            <a:avLst/>
          </a:prstGeom>
        </p:spPr>
        <p:txBody>
          <a:bodyPr anchor="t" rtlCol="false" tIns="0" lIns="0" bIns="0" rIns="0">
            <a:spAutoFit/>
          </a:bodyPr>
          <a:lstStyle/>
          <a:p>
            <a:pPr algn="l">
              <a:lnSpc>
                <a:spcPts val="8730"/>
              </a:lnSpc>
            </a:pPr>
            <a:r>
              <a:rPr lang="en-US" sz="9000">
                <a:solidFill>
                  <a:srgbClr val="000000"/>
                </a:solidFill>
                <a:latin typeface="DM Sans Bold"/>
              </a:rPr>
              <a:t>Straight Axle Shafts</a:t>
            </a:r>
          </a:p>
          <a:p>
            <a:pPr algn="l">
              <a:lnSpc>
                <a:spcPts val="8730"/>
              </a:lnSpc>
            </a:pPr>
          </a:p>
        </p:txBody>
      </p:sp>
      <p:sp>
        <p:nvSpPr>
          <p:cNvPr name="TextBox 9" id="9"/>
          <p:cNvSpPr txBox="true"/>
          <p:nvPr/>
        </p:nvSpPr>
        <p:spPr>
          <a:xfrm rot="0">
            <a:off x="1504950" y="4798032"/>
            <a:ext cx="7707571" cy="5316855"/>
          </a:xfrm>
          <a:prstGeom prst="rect">
            <a:avLst/>
          </a:prstGeom>
        </p:spPr>
        <p:txBody>
          <a:bodyPr anchor="t" rtlCol="false" tIns="0" lIns="0" bIns="0" rIns="0">
            <a:spAutoFit/>
          </a:bodyPr>
          <a:lstStyle/>
          <a:p>
            <a:pPr algn="l">
              <a:lnSpc>
                <a:spcPts val="3239"/>
              </a:lnSpc>
            </a:pPr>
            <a:r>
              <a:rPr lang="en-US" sz="2399" spc="143">
                <a:solidFill>
                  <a:srgbClr val="000000"/>
                </a:solidFill>
                <a:latin typeface="DM Sans Bold"/>
              </a:rPr>
              <a:t>Talbros Engineering is a premier manufacturer and supplier of </a:t>
            </a:r>
            <a:r>
              <a:rPr lang="en-US" sz="2399" spc="143" u="sng">
                <a:solidFill>
                  <a:srgbClr val="000000"/>
                </a:solidFill>
                <a:latin typeface="DM Sans Bold"/>
                <a:hlinkClick r:id="rId13" tooltip="https://talbrosaxles.com/products/straight-axle-shafts/"/>
              </a:rPr>
              <a:t>straight axle shafts</a:t>
            </a:r>
            <a:r>
              <a:rPr lang="en-US" sz="2399" spc="143">
                <a:solidFill>
                  <a:srgbClr val="000000"/>
                </a:solidFill>
                <a:latin typeface="DM Sans Bold"/>
              </a:rPr>
              <a:t>, offering high-quality products for colourful operations. With a commitment to excellence and perfection in engineering, Talbros delivers dependable results that ensure optimal performance and continuity. Their grit in axle shafts caters to different diligence, meeting strict norms and exceeding client prospects. To know more visit: </a:t>
            </a:r>
            <a:r>
              <a:rPr lang="en-US" sz="2399" spc="143" u="sng">
                <a:solidFill>
                  <a:srgbClr val="000000"/>
                </a:solidFill>
                <a:latin typeface="DM Sans Bold"/>
                <a:hlinkClick r:id="rId14" tooltip="https://talbrosaxles.com/products/straight-axle-shafts/"/>
              </a:rPr>
              <a:t>https://talbrosaxles.com/products/straight-axle-shafts/</a:t>
            </a:r>
          </a:p>
          <a:p>
            <a:pPr algn="l" marL="0" indent="0" lvl="0">
              <a:lnSpc>
                <a:spcPts val="3239"/>
              </a:lnSpc>
              <a:spcBef>
                <a:spcPct val="0"/>
              </a:spcBef>
            </a:pP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11342" r="0" b="-11342"/>
            </a:stretch>
          </a:blipFill>
        </p:spPr>
      </p:sp>
      <p:sp>
        <p:nvSpPr>
          <p:cNvPr name="TextBox 3" id="3"/>
          <p:cNvSpPr txBox="true"/>
          <p:nvPr/>
        </p:nvSpPr>
        <p:spPr>
          <a:xfrm rot="0">
            <a:off x="1227013" y="332068"/>
            <a:ext cx="15833973" cy="4430432"/>
          </a:xfrm>
          <a:prstGeom prst="rect">
            <a:avLst/>
          </a:prstGeom>
        </p:spPr>
        <p:txBody>
          <a:bodyPr anchor="t" rtlCol="false" tIns="0" lIns="0" bIns="0" rIns="0">
            <a:spAutoFit/>
          </a:bodyPr>
          <a:lstStyle/>
          <a:p>
            <a:pPr algn="ctr">
              <a:lnSpc>
                <a:spcPts val="17777"/>
              </a:lnSpc>
            </a:pPr>
            <a:r>
              <a:rPr lang="en-US" sz="12698">
                <a:solidFill>
                  <a:srgbClr val="000000"/>
                </a:solidFill>
                <a:latin typeface="Open Sans Bold"/>
              </a:rPr>
              <a:t>Straight Axle Shafts</a:t>
            </a:r>
          </a:p>
          <a:p>
            <a:pPr algn="ctr">
              <a:lnSpc>
                <a:spcPts val="17777"/>
              </a:lnSpc>
              <a:spcBef>
                <a:spcPct val="0"/>
              </a:spcBef>
            </a:pPr>
          </a:p>
        </p:txBody>
      </p:sp>
      <p:sp>
        <p:nvSpPr>
          <p:cNvPr name="TextBox 4" id="4"/>
          <p:cNvSpPr txBox="true"/>
          <p:nvPr/>
        </p:nvSpPr>
        <p:spPr>
          <a:xfrm rot="0">
            <a:off x="0" y="7286621"/>
            <a:ext cx="18015479" cy="2600329"/>
          </a:xfrm>
          <a:prstGeom prst="rect">
            <a:avLst/>
          </a:prstGeom>
        </p:spPr>
        <p:txBody>
          <a:bodyPr anchor="t" rtlCol="false" tIns="0" lIns="0" bIns="0" rIns="0">
            <a:spAutoFit/>
          </a:bodyPr>
          <a:lstStyle/>
          <a:p>
            <a:pPr algn="ctr">
              <a:lnSpc>
                <a:spcPts val="10499"/>
              </a:lnSpc>
              <a:spcBef>
                <a:spcPct val="0"/>
              </a:spcBef>
            </a:pPr>
            <a:r>
              <a:rPr lang="en-US" sz="7499" u="sng">
                <a:solidFill>
                  <a:srgbClr val="000000"/>
                </a:solidFill>
                <a:latin typeface="Open Sans Bold"/>
                <a:hlinkClick r:id="rId3" tooltip="https://talbrosaxles.com/products/straight-axle-shafts/"/>
              </a:rPr>
              <a:t>https://talbrosaxles.com/products/straight-axle-shafts/</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4000500" y="-4000500"/>
            <a:ext cx="10287000" cy="18288000"/>
          </a:xfrm>
          <a:custGeom>
            <a:avLst/>
            <a:gdLst/>
            <a:ahLst/>
            <a:cxnLst/>
            <a:rect r="r" b="b" t="t" l="l"/>
            <a:pathLst>
              <a:path h="18288000" w="10287000">
                <a:moveTo>
                  <a:pt x="10287000" y="0"/>
                </a:moveTo>
                <a:lnTo>
                  <a:pt x="10287000" y="18288000"/>
                </a:lnTo>
                <a:lnTo>
                  <a:pt x="0" y="18288000"/>
                </a:lnTo>
                <a:lnTo>
                  <a:pt x="0" y="0"/>
                </a:lnTo>
                <a:lnTo>
                  <a:pt x="10287000" y="0"/>
                </a:lnTo>
                <a:close/>
              </a:path>
            </a:pathLst>
          </a:custGeom>
          <a:blipFill>
            <a:blip r:embed="rId2"/>
            <a:stretch>
              <a:fillRect l="-71867" t="-3631" r="-74156" b="-2747"/>
            </a:stretch>
          </a:blipFill>
        </p:spPr>
      </p:sp>
      <p:sp>
        <p:nvSpPr>
          <p:cNvPr name="Freeform 3" id="3"/>
          <p:cNvSpPr/>
          <p:nvPr/>
        </p:nvSpPr>
        <p:spPr>
          <a:xfrm flipH="false" flipV="false" rot="0">
            <a:off x="0" y="-1346982"/>
            <a:ext cx="18288000" cy="4751364"/>
          </a:xfrm>
          <a:custGeom>
            <a:avLst/>
            <a:gdLst/>
            <a:ahLst/>
            <a:cxnLst/>
            <a:rect r="r" b="b" t="t" l="l"/>
            <a:pathLst>
              <a:path h="4751364" w="18288000">
                <a:moveTo>
                  <a:pt x="0" y="0"/>
                </a:moveTo>
                <a:lnTo>
                  <a:pt x="18288000" y="0"/>
                </a:lnTo>
                <a:lnTo>
                  <a:pt x="18288000" y="4751364"/>
                </a:lnTo>
                <a:lnTo>
                  <a:pt x="0" y="4751364"/>
                </a:lnTo>
                <a:lnTo>
                  <a:pt x="0" y="0"/>
                </a:lnTo>
                <a:close/>
              </a:path>
            </a:pathLst>
          </a:custGeom>
          <a:blipFill>
            <a:blip r:embed="rId3">
              <a:alphaModFix amt="69000"/>
            </a:blip>
            <a:stretch>
              <a:fillRect l="0" t="-131934" r="0" b="-152965"/>
            </a:stretch>
          </a:blipFill>
        </p:spPr>
      </p:sp>
      <p:sp>
        <p:nvSpPr>
          <p:cNvPr name="TextBox 4" id="4"/>
          <p:cNvSpPr txBox="true"/>
          <p:nvPr/>
        </p:nvSpPr>
        <p:spPr>
          <a:xfrm rot="0">
            <a:off x="6544561" y="3594882"/>
            <a:ext cx="8751165" cy="1177290"/>
          </a:xfrm>
          <a:prstGeom prst="rect">
            <a:avLst/>
          </a:prstGeom>
        </p:spPr>
        <p:txBody>
          <a:bodyPr anchor="t" rtlCol="false" tIns="0" lIns="0" bIns="0" rIns="0">
            <a:spAutoFit/>
          </a:bodyPr>
          <a:lstStyle/>
          <a:p>
            <a:pPr algn="l">
              <a:lnSpc>
                <a:spcPts val="8730"/>
              </a:lnSpc>
            </a:pPr>
            <a:r>
              <a:rPr lang="en-US" sz="9000">
                <a:solidFill>
                  <a:srgbClr val="000000"/>
                </a:solidFill>
                <a:latin typeface="DM Sans Bold"/>
              </a:rPr>
              <a:t>Contact Us</a:t>
            </a:r>
          </a:p>
        </p:txBody>
      </p:sp>
      <p:sp>
        <p:nvSpPr>
          <p:cNvPr name="TextBox 5" id="5"/>
          <p:cNvSpPr txBox="true"/>
          <p:nvPr/>
        </p:nvSpPr>
        <p:spPr>
          <a:xfrm rot="0">
            <a:off x="1028700" y="4991100"/>
            <a:ext cx="17880095" cy="4932046"/>
          </a:xfrm>
          <a:prstGeom prst="rect">
            <a:avLst/>
          </a:prstGeom>
        </p:spPr>
        <p:txBody>
          <a:bodyPr anchor="t" rtlCol="false" tIns="0" lIns="0" bIns="0" rIns="0">
            <a:spAutoFit/>
          </a:bodyPr>
          <a:lstStyle/>
          <a:p>
            <a:pPr algn="l">
              <a:lnSpc>
                <a:spcPts val="7019"/>
              </a:lnSpc>
            </a:pPr>
            <a:r>
              <a:rPr lang="en-US" sz="5199" spc="311">
                <a:solidFill>
                  <a:srgbClr val="000000"/>
                </a:solidFill>
                <a:latin typeface="DM Sans Bold"/>
              </a:rPr>
              <a:t>                            Talbros Engineering</a:t>
            </a:r>
          </a:p>
          <a:p>
            <a:pPr algn="l">
              <a:lnSpc>
                <a:spcPts val="5399"/>
              </a:lnSpc>
            </a:pPr>
            <a:r>
              <a:rPr lang="en-US" sz="3999" spc="239">
                <a:solidFill>
                  <a:srgbClr val="000000"/>
                </a:solidFill>
                <a:latin typeface="DM Sans Bold"/>
              </a:rPr>
              <a:t>Email:-</a:t>
            </a:r>
            <a:r>
              <a:rPr lang="en-US" sz="3999" spc="239" u="sng">
                <a:solidFill>
                  <a:srgbClr val="000000"/>
                </a:solidFill>
                <a:latin typeface="DM Sans Bold"/>
                <a:hlinkClick r:id="rId4" tooltip="mailto:axleshafts@talbrosaxles.com"/>
              </a:rPr>
              <a:t>axleshafts@talbrosaxles.com</a:t>
            </a:r>
          </a:p>
          <a:p>
            <a:pPr algn="l">
              <a:lnSpc>
                <a:spcPts val="5399"/>
              </a:lnSpc>
            </a:pPr>
            <a:r>
              <a:rPr lang="en-US" sz="3999" spc="239">
                <a:solidFill>
                  <a:srgbClr val="000000"/>
                </a:solidFill>
                <a:latin typeface="DM Sans Bold"/>
              </a:rPr>
              <a:t>Address:- Plot No. 74-75-76, Sector-6 Faridabad 121006 </a:t>
            </a:r>
          </a:p>
          <a:p>
            <a:pPr algn="l">
              <a:lnSpc>
                <a:spcPts val="5399"/>
              </a:lnSpc>
            </a:pPr>
            <a:r>
              <a:rPr lang="en-US" sz="3999" spc="239">
                <a:solidFill>
                  <a:srgbClr val="000000"/>
                </a:solidFill>
                <a:latin typeface="DM Sans Bold"/>
              </a:rPr>
              <a:t>(Haryana)</a:t>
            </a:r>
          </a:p>
          <a:p>
            <a:pPr algn="l">
              <a:lnSpc>
                <a:spcPts val="5399"/>
              </a:lnSpc>
            </a:pPr>
            <a:r>
              <a:rPr lang="en-US" sz="3999" spc="239">
                <a:solidFill>
                  <a:srgbClr val="000000"/>
                </a:solidFill>
                <a:latin typeface="DM Sans Bold"/>
              </a:rPr>
              <a:t>Contact No.: +91-129-4284300</a:t>
            </a:r>
          </a:p>
          <a:p>
            <a:pPr algn="l">
              <a:lnSpc>
                <a:spcPts val="5399"/>
              </a:lnSpc>
            </a:pPr>
            <a:r>
              <a:rPr lang="en-US" sz="3999" spc="239">
                <a:solidFill>
                  <a:srgbClr val="000000"/>
                </a:solidFill>
                <a:latin typeface="DM Sans Bold"/>
              </a:rPr>
              <a:t>Website:- </a:t>
            </a:r>
            <a:r>
              <a:rPr lang="en-US" sz="3999" spc="239" u="sng">
                <a:solidFill>
                  <a:srgbClr val="000000"/>
                </a:solidFill>
                <a:latin typeface="DM Sans Bold"/>
                <a:hlinkClick r:id="rId5" tooltip="https://talbrosaxles.com"/>
              </a:rPr>
              <a:t>https://talbrosaxles.com/</a:t>
            </a:r>
          </a:p>
          <a:p>
            <a:pPr algn="l" marL="0" indent="0" lvl="0">
              <a:lnSpc>
                <a:spcPts val="5399"/>
              </a:lnSpc>
              <a:spcBef>
                <a:spcPct val="0"/>
              </a:spcBef>
            </a:pP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4000500" y="-4000500"/>
            <a:ext cx="10287000" cy="18288000"/>
          </a:xfrm>
          <a:custGeom>
            <a:avLst/>
            <a:gdLst/>
            <a:ahLst/>
            <a:cxnLst/>
            <a:rect r="r" b="b" t="t" l="l"/>
            <a:pathLst>
              <a:path h="18288000" w="10287000">
                <a:moveTo>
                  <a:pt x="10287000" y="0"/>
                </a:moveTo>
                <a:lnTo>
                  <a:pt x="10287000" y="18288000"/>
                </a:lnTo>
                <a:lnTo>
                  <a:pt x="0" y="18288000"/>
                </a:lnTo>
                <a:lnTo>
                  <a:pt x="0" y="0"/>
                </a:lnTo>
                <a:lnTo>
                  <a:pt x="10287000" y="0"/>
                </a:lnTo>
                <a:close/>
              </a:path>
            </a:pathLst>
          </a:custGeom>
          <a:blipFill>
            <a:blip r:embed="rId2"/>
            <a:stretch>
              <a:fillRect l="-71867" t="-3631" r="-74156" b="-2747"/>
            </a:stretch>
          </a:blipFill>
        </p:spPr>
      </p:sp>
      <p:sp>
        <p:nvSpPr>
          <p:cNvPr name="Freeform 3" id="3"/>
          <p:cNvSpPr/>
          <p:nvPr/>
        </p:nvSpPr>
        <p:spPr>
          <a:xfrm flipH="false" flipV="false" rot="0">
            <a:off x="-2329398" y="8614893"/>
            <a:ext cx="4899948" cy="3344214"/>
          </a:xfrm>
          <a:custGeom>
            <a:avLst/>
            <a:gdLst/>
            <a:ahLst/>
            <a:cxnLst/>
            <a:rect r="r" b="b" t="t" l="l"/>
            <a:pathLst>
              <a:path h="3344214" w="4899948">
                <a:moveTo>
                  <a:pt x="0" y="0"/>
                </a:moveTo>
                <a:lnTo>
                  <a:pt x="4899947" y="0"/>
                </a:lnTo>
                <a:lnTo>
                  <a:pt x="4899947" y="3344214"/>
                </a:lnTo>
                <a:lnTo>
                  <a:pt x="0" y="3344214"/>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0">
            <a:off x="6030709" y="9258300"/>
            <a:ext cx="3059829" cy="751049"/>
          </a:xfrm>
          <a:custGeom>
            <a:avLst/>
            <a:gdLst/>
            <a:ahLst/>
            <a:cxnLst/>
            <a:rect r="r" b="b" t="t" l="l"/>
            <a:pathLst>
              <a:path h="751049" w="3059829">
                <a:moveTo>
                  <a:pt x="0" y="0"/>
                </a:moveTo>
                <a:lnTo>
                  <a:pt x="3059829" y="0"/>
                </a:lnTo>
                <a:lnTo>
                  <a:pt x="3059829" y="751049"/>
                </a:lnTo>
                <a:lnTo>
                  <a:pt x="0" y="751049"/>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5" id="5"/>
          <p:cNvSpPr/>
          <p:nvPr/>
        </p:nvSpPr>
        <p:spPr>
          <a:xfrm flipH="false" flipV="false" rot="0">
            <a:off x="14215205" y="8540136"/>
            <a:ext cx="4602314" cy="3618569"/>
          </a:xfrm>
          <a:custGeom>
            <a:avLst/>
            <a:gdLst/>
            <a:ahLst/>
            <a:cxnLst/>
            <a:rect r="r" b="b" t="t" l="l"/>
            <a:pathLst>
              <a:path h="3618569" w="4602314">
                <a:moveTo>
                  <a:pt x="0" y="0"/>
                </a:moveTo>
                <a:lnTo>
                  <a:pt x="4602314" y="0"/>
                </a:lnTo>
                <a:lnTo>
                  <a:pt x="4602314" y="3618570"/>
                </a:lnTo>
                <a:lnTo>
                  <a:pt x="0" y="3618570"/>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a:ln cap="sq">
            <a:noFill/>
            <a:prstDash val="solid"/>
            <a:miter/>
          </a:ln>
        </p:spPr>
      </p:sp>
      <p:sp>
        <p:nvSpPr>
          <p:cNvPr name="Freeform 6" id="6"/>
          <p:cNvSpPr/>
          <p:nvPr/>
        </p:nvSpPr>
        <p:spPr>
          <a:xfrm flipH="false" flipV="false" rot="0">
            <a:off x="-674156" y="-1072630"/>
            <a:ext cx="4899948" cy="3068592"/>
          </a:xfrm>
          <a:custGeom>
            <a:avLst/>
            <a:gdLst/>
            <a:ahLst/>
            <a:cxnLst/>
            <a:rect r="r" b="b" t="t" l="l"/>
            <a:pathLst>
              <a:path h="3068592" w="4899948">
                <a:moveTo>
                  <a:pt x="0" y="0"/>
                </a:moveTo>
                <a:lnTo>
                  <a:pt x="4899948" y="0"/>
                </a:lnTo>
                <a:lnTo>
                  <a:pt x="4899948" y="3068592"/>
                </a:lnTo>
                <a:lnTo>
                  <a:pt x="0" y="3068592"/>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a:ln cap="sq">
            <a:noFill/>
            <a:prstDash val="solid"/>
            <a:miter/>
          </a:ln>
        </p:spPr>
      </p:sp>
      <p:sp>
        <p:nvSpPr>
          <p:cNvPr name="Freeform 7" id="7"/>
          <p:cNvSpPr/>
          <p:nvPr/>
        </p:nvSpPr>
        <p:spPr>
          <a:xfrm flipH="false" flipV="false" rot="0">
            <a:off x="12686214" y="-2578193"/>
            <a:ext cx="4292424" cy="3870986"/>
          </a:xfrm>
          <a:custGeom>
            <a:avLst/>
            <a:gdLst/>
            <a:ahLst/>
            <a:cxnLst/>
            <a:rect r="r" b="b" t="t" l="l"/>
            <a:pathLst>
              <a:path h="3870986" w="4292424">
                <a:moveTo>
                  <a:pt x="0" y="0"/>
                </a:moveTo>
                <a:lnTo>
                  <a:pt x="4292424" y="0"/>
                </a:lnTo>
                <a:lnTo>
                  <a:pt x="4292424" y="3870986"/>
                </a:lnTo>
                <a:lnTo>
                  <a:pt x="0" y="3870986"/>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a:ln cap="sq">
            <a:noFill/>
            <a:prstDash val="solid"/>
            <a:miter/>
          </a:ln>
        </p:spPr>
      </p:sp>
      <p:sp>
        <p:nvSpPr>
          <p:cNvPr name="Freeform 8" id="8"/>
          <p:cNvSpPr/>
          <p:nvPr/>
        </p:nvSpPr>
        <p:spPr>
          <a:xfrm flipH="false" flipV="false" rot="0">
            <a:off x="10138935" y="9258300"/>
            <a:ext cx="4076270" cy="2863579"/>
          </a:xfrm>
          <a:custGeom>
            <a:avLst/>
            <a:gdLst/>
            <a:ahLst/>
            <a:cxnLst/>
            <a:rect r="r" b="b" t="t" l="l"/>
            <a:pathLst>
              <a:path h="2863579" w="4076270">
                <a:moveTo>
                  <a:pt x="0" y="0"/>
                </a:moveTo>
                <a:lnTo>
                  <a:pt x="4076270" y="0"/>
                </a:lnTo>
                <a:lnTo>
                  <a:pt x="4076270" y="2863579"/>
                </a:lnTo>
                <a:lnTo>
                  <a:pt x="0" y="2863579"/>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a:ln cap="sq">
            <a:noFill/>
            <a:prstDash val="solid"/>
            <a:miter/>
          </a:ln>
        </p:spPr>
      </p:sp>
      <p:sp>
        <p:nvSpPr>
          <p:cNvPr name="Freeform 9" id="9"/>
          <p:cNvSpPr/>
          <p:nvPr/>
        </p:nvSpPr>
        <p:spPr>
          <a:xfrm flipH="false" flipV="false" rot="0">
            <a:off x="7409323" y="-2700100"/>
            <a:ext cx="5493058" cy="4114800"/>
          </a:xfrm>
          <a:custGeom>
            <a:avLst/>
            <a:gdLst/>
            <a:ahLst/>
            <a:cxnLst/>
            <a:rect r="r" b="b" t="t" l="l"/>
            <a:pathLst>
              <a:path h="4114800" w="5493058">
                <a:moveTo>
                  <a:pt x="0" y="0"/>
                </a:moveTo>
                <a:lnTo>
                  <a:pt x="5493058" y="0"/>
                </a:lnTo>
                <a:lnTo>
                  <a:pt x="5493058" y="4114800"/>
                </a:lnTo>
                <a:lnTo>
                  <a:pt x="0" y="4114800"/>
                </a:lnTo>
                <a:lnTo>
                  <a:pt x="0" y="0"/>
                </a:lnTo>
                <a:close/>
              </a:path>
            </a:pathLst>
          </a:custGeom>
          <a:blipFill>
            <a:blip r:embed="rId15">
              <a:extLst>
                <a:ext uri="{96DAC541-7B7A-43D3-8B79-37D633B846F1}">
                  <asvg:svgBlip xmlns:asvg="http://schemas.microsoft.com/office/drawing/2016/SVG/main" r:embed="rId16"/>
                </a:ext>
              </a:extLst>
            </a:blip>
            <a:stretch>
              <a:fillRect l="0" t="0" r="0" b="0"/>
            </a:stretch>
          </a:blipFill>
          <a:ln cap="sq">
            <a:noFill/>
            <a:prstDash val="solid"/>
            <a:miter/>
          </a:ln>
        </p:spPr>
      </p:sp>
      <p:sp>
        <p:nvSpPr>
          <p:cNvPr name="Freeform 10" id="10"/>
          <p:cNvSpPr/>
          <p:nvPr/>
        </p:nvSpPr>
        <p:spPr>
          <a:xfrm flipH="false" flipV="false" rot="4747568">
            <a:off x="-2972342" y="3665317"/>
            <a:ext cx="4896097" cy="2735694"/>
          </a:xfrm>
          <a:custGeom>
            <a:avLst/>
            <a:gdLst/>
            <a:ahLst/>
            <a:cxnLst/>
            <a:rect r="r" b="b" t="t" l="l"/>
            <a:pathLst>
              <a:path h="2735694" w="4896097">
                <a:moveTo>
                  <a:pt x="0" y="0"/>
                </a:moveTo>
                <a:lnTo>
                  <a:pt x="4896097" y="0"/>
                </a:lnTo>
                <a:lnTo>
                  <a:pt x="4896097" y="2735694"/>
                </a:lnTo>
                <a:lnTo>
                  <a:pt x="0" y="2735694"/>
                </a:lnTo>
                <a:lnTo>
                  <a:pt x="0" y="0"/>
                </a:lnTo>
                <a:close/>
              </a:path>
            </a:pathLst>
          </a:custGeom>
          <a:blipFill>
            <a:blip r:embed="rId17">
              <a:extLst>
                <a:ext uri="{96DAC541-7B7A-43D3-8B79-37D633B846F1}">
                  <asvg:svgBlip xmlns:asvg="http://schemas.microsoft.com/office/drawing/2016/SVG/main" r:embed="rId18"/>
                </a:ext>
              </a:extLst>
            </a:blip>
            <a:stretch>
              <a:fillRect l="0" t="0" r="0" b="0"/>
            </a:stretch>
          </a:blipFill>
          <a:ln cap="sq">
            <a:noFill/>
            <a:prstDash val="solid"/>
            <a:miter/>
          </a:ln>
        </p:spPr>
      </p:sp>
      <p:sp>
        <p:nvSpPr>
          <p:cNvPr name="Freeform 11" id="11"/>
          <p:cNvSpPr/>
          <p:nvPr/>
        </p:nvSpPr>
        <p:spPr>
          <a:xfrm flipH="false" flipV="false" rot="0">
            <a:off x="4831481" y="-1626507"/>
            <a:ext cx="2892762" cy="2919301"/>
          </a:xfrm>
          <a:custGeom>
            <a:avLst/>
            <a:gdLst/>
            <a:ahLst/>
            <a:cxnLst/>
            <a:rect r="r" b="b" t="t" l="l"/>
            <a:pathLst>
              <a:path h="2919301" w="2892762">
                <a:moveTo>
                  <a:pt x="0" y="0"/>
                </a:moveTo>
                <a:lnTo>
                  <a:pt x="2892761" y="0"/>
                </a:lnTo>
                <a:lnTo>
                  <a:pt x="2892761" y="2919300"/>
                </a:lnTo>
                <a:lnTo>
                  <a:pt x="0" y="2919300"/>
                </a:lnTo>
                <a:lnTo>
                  <a:pt x="0" y="0"/>
                </a:lnTo>
                <a:close/>
              </a:path>
            </a:pathLst>
          </a:custGeom>
          <a:blipFill>
            <a:blip r:embed="rId19">
              <a:extLst>
                <a:ext uri="{96DAC541-7B7A-43D3-8B79-37D633B846F1}">
                  <asvg:svgBlip xmlns:asvg="http://schemas.microsoft.com/office/drawing/2016/SVG/main" r:embed="rId20"/>
                </a:ext>
              </a:extLst>
            </a:blip>
            <a:stretch>
              <a:fillRect l="0" t="0" r="0" b="0"/>
            </a:stretch>
          </a:blipFill>
          <a:ln cap="sq">
            <a:noFill/>
            <a:prstDash val="solid"/>
            <a:miter/>
          </a:ln>
        </p:spPr>
      </p:sp>
      <p:sp>
        <p:nvSpPr>
          <p:cNvPr name="Freeform 12" id="12"/>
          <p:cNvSpPr/>
          <p:nvPr/>
        </p:nvSpPr>
        <p:spPr>
          <a:xfrm flipH="false" flipV="false" rot="0">
            <a:off x="17259300" y="2262342"/>
            <a:ext cx="3575541" cy="3575541"/>
          </a:xfrm>
          <a:custGeom>
            <a:avLst/>
            <a:gdLst/>
            <a:ahLst/>
            <a:cxnLst/>
            <a:rect r="r" b="b" t="t" l="l"/>
            <a:pathLst>
              <a:path h="3575541" w="3575541">
                <a:moveTo>
                  <a:pt x="0" y="0"/>
                </a:moveTo>
                <a:lnTo>
                  <a:pt x="3575541" y="0"/>
                </a:lnTo>
                <a:lnTo>
                  <a:pt x="3575541" y="3575541"/>
                </a:lnTo>
                <a:lnTo>
                  <a:pt x="0" y="3575541"/>
                </a:lnTo>
                <a:lnTo>
                  <a:pt x="0" y="0"/>
                </a:lnTo>
                <a:close/>
              </a:path>
            </a:pathLst>
          </a:custGeom>
          <a:blipFill>
            <a:blip r:embed="rId21">
              <a:extLst>
                <a:ext uri="{96DAC541-7B7A-43D3-8B79-37D633B846F1}">
                  <asvg:svgBlip xmlns:asvg="http://schemas.microsoft.com/office/drawing/2016/SVG/main" r:embed="rId22"/>
                </a:ext>
              </a:extLst>
            </a:blip>
            <a:stretch>
              <a:fillRect l="0" t="0" r="0" b="0"/>
            </a:stretch>
          </a:blipFill>
          <a:ln cap="sq">
            <a:noFill/>
            <a:prstDash val="solid"/>
            <a:miter/>
          </a:ln>
        </p:spPr>
      </p:sp>
      <p:sp>
        <p:nvSpPr>
          <p:cNvPr name="Freeform 13" id="13"/>
          <p:cNvSpPr/>
          <p:nvPr/>
        </p:nvSpPr>
        <p:spPr>
          <a:xfrm flipH="false" flipV="false" rot="0">
            <a:off x="2570549" y="9093737"/>
            <a:ext cx="2587020" cy="2386526"/>
          </a:xfrm>
          <a:custGeom>
            <a:avLst/>
            <a:gdLst/>
            <a:ahLst/>
            <a:cxnLst/>
            <a:rect r="r" b="b" t="t" l="l"/>
            <a:pathLst>
              <a:path h="2386526" w="2587020">
                <a:moveTo>
                  <a:pt x="0" y="0"/>
                </a:moveTo>
                <a:lnTo>
                  <a:pt x="2587020" y="0"/>
                </a:lnTo>
                <a:lnTo>
                  <a:pt x="2587020" y="2386526"/>
                </a:lnTo>
                <a:lnTo>
                  <a:pt x="0" y="2386526"/>
                </a:lnTo>
                <a:lnTo>
                  <a:pt x="0" y="0"/>
                </a:lnTo>
                <a:close/>
              </a:path>
            </a:pathLst>
          </a:custGeom>
          <a:blipFill>
            <a:blip r:embed="rId23">
              <a:extLst>
                <a:ext uri="{96DAC541-7B7A-43D3-8B79-37D633B846F1}">
                  <asvg:svgBlip xmlns:asvg="http://schemas.microsoft.com/office/drawing/2016/SVG/main" r:embed="rId24"/>
                </a:ext>
              </a:extLst>
            </a:blip>
            <a:stretch>
              <a:fillRect l="0" t="0" r="0" b="0"/>
            </a:stretch>
          </a:blipFill>
          <a:ln cap="sq">
            <a:noFill/>
            <a:prstDash val="solid"/>
            <a:miter/>
          </a:ln>
        </p:spPr>
      </p:sp>
      <p:sp>
        <p:nvSpPr>
          <p:cNvPr name="Freeform 14" id="14"/>
          <p:cNvSpPr/>
          <p:nvPr/>
        </p:nvSpPr>
        <p:spPr>
          <a:xfrm flipH="false" flipV="false" rot="-5282649">
            <a:off x="16440369" y="6970869"/>
            <a:ext cx="3382987" cy="1154444"/>
          </a:xfrm>
          <a:custGeom>
            <a:avLst/>
            <a:gdLst/>
            <a:ahLst/>
            <a:cxnLst/>
            <a:rect r="r" b="b" t="t" l="l"/>
            <a:pathLst>
              <a:path h="1154444" w="3382987">
                <a:moveTo>
                  <a:pt x="0" y="0"/>
                </a:moveTo>
                <a:lnTo>
                  <a:pt x="3382987" y="0"/>
                </a:lnTo>
                <a:lnTo>
                  <a:pt x="3382987" y="1154445"/>
                </a:lnTo>
                <a:lnTo>
                  <a:pt x="0" y="1154445"/>
                </a:lnTo>
                <a:lnTo>
                  <a:pt x="0" y="0"/>
                </a:lnTo>
                <a:close/>
              </a:path>
            </a:pathLst>
          </a:custGeom>
          <a:blipFill>
            <a:blip r:embed="rId25">
              <a:extLst>
                <a:ext uri="{96DAC541-7B7A-43D3-8B79-37D633B846F1}">
                  <asvg:svgBlip xmlns:asvg="http://schemas.microsoft.com/office/drawing/2016/SVG/main" r:embed="rId26"/>
                </a:ext>
              </a:extLst>
            </a:blip>
            <a:stretch>
              <a:fillRect l="0" t="0" r="0" b="0"/>
            </a:stretch>
          </a:blipFill>
          <a:ln cap="sq">
            <a:noFill/>
            <a:prstDash val="solid"/>
            <a:miter/>
          </a:ln>
        </p:spPr>
      </p:sp>
      <p:sp>
        <p:nvSpPr>
          <p:cNvPr name="Freeform 15" id="15"/>
          <p:cNvSpPr/>
          <p:nvPr/>
        </p:nvSpPr>
        <p:spPr>
          <a:xfrm flipH="false" flipV="false" rot="0">
            <a:off x="16978638" y="-642644"/>
            <a:ext cx="3104522" cy="3342688"/>
          </a:xfrm>
          <a:custGeom>
            <a:avLst/>
            <a:gdLst/>
            <a:ahLst/>
            <a:cxnLst/>
            <a:rect r="r" b="b" t="t" l="l"/>
            <a:pathLst>
              <a:path h="3342688" w="3104522">
                <a:moveTo>
                  <a:pt x="0" y="0"/>
                </a:moveTo>
                <a:lnTo>
                  <a:pt x="3104522" y="0"/>
                </a:lnTo>
                <a:lnTo>
                  <a:pt x="3104522" y="3342688"/>
                </a:lnTo>
                <a:lnTo>
                  <a:pt x="0" y="3342688"/>
                </a:lnTo>
                <a:lnTo>
                  <a:pt x="0" y="0"/>
                </a:lnTo>
                <a:close/>
              </a:path>
            </a:pathLst>
          </a:custGeom>
          <a:blipFill>
            <a:blip r:embed="rId27">
              <a:extLst>
                <a:ext uri="{96DAC541-7B7A-43D3-8B79-37D633B846F1}">
                  <asvg:svgBlip xmlns:asvg="http://schemas.microsoft.com/office/drawing/2016/SVG/main" r:embed="rId28"/>
                </a:ext>
              </a:extLst>
            </a:blip>
            <a:stretch>
              <a:fillRect l="0" t="0" r="0" b="0"/>
            </a:stretch>
          </a:blipFill>
          <a:ln cap="sq">
            <a:noFill/>
            <a:prstDash val="solid"/>
            <a:miter/>
          </a:ln>
        </p:spPr>
      </p:sp>
      <p:sp>
        <p:nvSpPr>
          <p:cNvPr name="TextBox 16" id="16"/>
          <p:cNvSpPr txBox="true"/>
          <p:nvPr/>
        </p:nvSpPr>
        <p:spPr>
          <a:xfrm rot="0">
            <a:off x="3688802" y="3019867"/>
            <a:ext cx="10910396" cy="3364511"/>
          </a:xfrm>
          <a:prstGeom prst="rect">
            <a:avLst/>
          </a:prstGeom>
        </p:spPr>
        <p:txBody>
          <a:bodyPr anchor="t" rtlCol="false" tIns="0" lIns="0" bIns="0" rIns="0">
            <a:spAutoFit/>
          </a:bodyPr>
          <a:lstStyle/>
          <a:p>
            <a:pPr algn="ctr">
              <a:lnSpc>
                <a:spcPts val="12699"/>
              </a:lnSpc>
            </a:pPr>
            <a:r>
              <a:rPr lang="en-US" sz="14597">
                <a:solidFill>
                  <a:srgbClr val="000000"/>
                </a:solidFill>
                <a:latin typeface="DM Sans Bold"/>
              </a:rPr>
              <a:t>Thank you very much!</a:t>
            </a:r>
          </a:p>
        </p:txBody>
      </p:sp>
      <p:sp>
        <p:nvSpPr>
          <p:cNvPr name="TextBox 17" id="17"/>
          <p:cNvSpPr txBox="true"/>
          <p:nvPr/>
        </p:nvSpPr>
        <p:spPr>
          <a:xfrm rot="0">
            <a:off x="4860641" y="6811335"/>
            <a:ext cx="8459795" cy="578026"/>
          </a:xfrm>
          <a:prstGeom prst="rect">
            <a:avLst/>
          </a:prstGeom>
        </p:spPr>
        <p:txBody>
          <a:bodyPr anchor="t" rtlCol="false" tIns="0" lIns="0" bIns="0" rIns="0">
            <a:spAutoFit/>
          </a:bodyPr>
          <a:lstStyle/>
          <a:p>
            <a:pPr algn="ctr">
              <a:lnSpc>
                <a:spcPts val="4381"/>
              </a:lnSpc>
            </a:pPr>
            <a:r>
              <a:rPr lang="en-US" sz="4381" spc="-87" u="sng">
                <a:solidFill>
                  <a:srgbClr val="000000"/>
                </a:solidFill>
                <a:latin typeface="DM Sans Bold"/>
                <a:hlinkClick r:id="rId29" tooltip="https://talbrosaxles.com"/>
              </a:rPr>
              <a:t>https://talbrosaxles.com/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DAGEbUPD40U</dc:identifier>
  <dcterms:modified xsi:type="dcterms:W3CDTF">2011-08-01T06:04:30Z</dcterms:modified>
  <cp:revision>1</cp:revision>
  <dc:title>Straight Axle Shafts</dc:title>
</cp:coreProperties>
</file>