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3">
  <p:sldMasterIdLst>
    <p:sldMasterId id="2147483648" r:id="rId1"/>
  </p:sldMasterIdLst>
  <p:notesMasterIdLst>
    <p:notesMasterId r:id="rId32"/>
  </p:notesMasterIdLst>
  <p:handoutMasterIdLst>
    <p:handoutMasterId r:id="rId33"/>
  </p:handoutMasterIdLst>
  <p:sldIdLst>
    <p:sldId id="259" r:id="rId2"/>
    <p:sldId id="272" r:id="rId3"/>
    <p:sldId id="314" r:id="rId4"/>
    <p:sldId id="312" r:id="rId5"/>
    <p:sldId id="315" r:id="rId6"/>
    <p:sldId id="338" r:id="rId7"/>
    <p:sldId id="316" r:id="rId8"/>
    <p:sldId id="317" r:id="rId9"/>
    <p:sldId id="318" r:id="rId10"/>
    <p:sldId id="339" r:id="rId11"/>
    <p:sldId id="321" r:id="rId12"/>
    <p:sldId id="320" r:id="rId13"/>
    <p:sldId id="322" r:id="rId14"/>
    <p:sldId id="323" r:id="rId15"/>
    <p:sldId id="336" r:id="rId16"/>
    <p:sldId id="325" r:id="rId17"/>
    <p:sldId id="328" r:id="rId18"/>
    <p:sldId id="342" r:id="rId19"/>
    <p:sldId id="326" r:id="rId20"/>
    <p:sldId id="341" r:id="rId21"/>
    <p:sldId id="330" r:id="rId22"/>
    <p:sldId id="331" r:id="rId23"/>
    <p:sldId id="343" r:id="rId24"/>
    <p:sldId id="340" r:id="rId25"/>
    <p:sldId id="332" r:id="rId26"/>
    <p:sldId id="334" r:id="rId27"/>
    <p:sldId id="335" r:id="rId28"/>
    <p:sldId id="345" r:id="rId29"/>
    <p:sldId id="311" r:id="rId30"/>
    <p:sldId id="344"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8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7AC6"/>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87647" autoAdjust="0"/>
  </p:normalViewPr>
  <p:slideViewPr>
    <p:cSldViewPr>
      <p:cViewPr varScale="1">
        <p:scale>
          <a:sx n="95" d="100"/>
          <a:sy n="95" d="100"/>
        </p:scale>
        <p:origin x="4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0" d="100"/>
          <a:sy n="50" d="100"/>
        </p:scale>
        <p:origin x="-271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30B536-51E1-4401-AF0B-9DCB7444EC20}" type="datetimeFigureOut">
              <a:rPr lang="es-ES" smtClean="0"/>
              <a:pPr/>
              <a:t>29/03/2017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4FB5C9-81FA-4710-B165-B93E385E2811}" type="slidenum">
              <a:rPr lang="es-ES" smtClean="0"/>
              <a:pPr/>
              <a:t>‹Nº›</a:t>
            </a:fld>
            <a:endParaRPr lang="es-ES"/>
          </a:p>
        </p:txBody>
      </p:sp>
    </p:spTree>
    <p:extLst>
      <p:ext uri="{BB962C8B-B14F-4D97-AF65-F5344CB8AC3E}">
        <p14:creationId xmlns:p14="http://schemas.microsoft.com/office/powerpoint/2010/main" val="142971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7D3A5-61E4-41FB-BDD8-4A3F31366299}" type="datetimeFigureOut">
              <a:rPr lang="es-ES" smtClean="0"/>
              <a:pPr/>
              <a:t>29/03/2017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8BDE8-A576-4CDF-8B7E-C1251C1776C5}" type="slidenum">
              <a:rPr lang="es-ES" smtClean="0"/>
              <a:pPr/>
              <a:t>‹Nº›</a:t>
            </a:fld>
            <a:endParaRPr lang="es-ES"/>
          </a:p>
        </p:txBody>
      </p:sp>
    </p:spTree>
    <p:extLst>
      <p:ext uri="{BB962C8B-B14F-4D97-AF65-F5344CB8AC3E}">
        <p14:creationId xmlns:p14="http://schemas.microsoft.com/office/powerpoint/2010/main" val="296179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a:t>
            </a:fld>
            <a:endParaRPr lang="es-ES"/>
          </a:p>
        </p:txBody>
      </p:sp>
    </p:spTree>
    <p:extLst>
      <p:ext uri="{BB962C8B-B14F-4D97-AF65-F5344CB8AC3E}">
        <p14:creationId xmlns:p14="http://schemas.microsoft.com/office/powerpoint/2010/main" val="3178078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10</a:t>
            </a:fld>
            <a:endParaRPr lang="es-ES"/>
          </a:p>
        </p:txBody>
      </p:sp>
    </p:spTree>
    <p:extLst>
      <p:ext uri="{BB962C8B-B14F-4D97-AF65-F5344CB8AC3E}">
        <p14:creationId xmlns:p14="http://schemas.microsoft.com/office/powerpoint/2010/main" val="261113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11</a:t>
            </a:fld>
            <a:endParaRPr lang="es-ES"/>
          </a:p>
        </p:txBody>
      </p:sp>
    </p:spTree>
    <p:extLst>
      <p:ext uri="{BB962C8B-B14F-4D97-AF65-F5344CB8AC3E}">
        <p14:creationId xmlns:p14="http://schemas.microsoft.com/office/powerpoint/2010/main" val="262086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12</a:t>
            </a:fld>
            <a:endParaRPr lang="es-ES"/>
          </a:p>
        </p:txBody>
      </p:sp>
    </p:spTree>
    <p:extLst>
      <p:ext uri="{BB962C8B-B14F-4D97-AF65-F5344CB8AC3E}">
        <p14:creationId xmlns:p14="http://schemas.microsoft.com/office/powerpoint/2010/main" val="553731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13</a:t>
            </a:fld>
            <a:endParaRPr lang="es-ES"/>
          </a:p>
        </p:txBody>
      </p:sp>
    </p:spTree>
    <p:extLst>
      <p:ext uri="{BB962C8B-B14F-4D97-AF65-F5344CB8AC3E}">
        <p14:creationId xmlns:p14="http://schemas.microsoft.com/office/powerpoint/2010/main" val="1980907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14</a:t>
            </a:fld>
            <a:endParaRPr lang="es-ES"/>
          </a:p>
        </p:txBody>
      </p:sp>
    </p:spTree>
    <p:extLst>
      <p:ext uri="{BB962C8B-B14F-4D97-AF65-F5344CB8AC3E}">
        <p14:creationId xmlns:p14="http://schemas.microsoft.com/office/powerpoint/2010/main" val="2532251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15</a:t>
            </a:fld>
            <a:endParaRPr lang="es-ES"/>
          </a:p>
        </p:txBody>
      </p:sp>
    </p:spTree>
    <p:extLst>
      <p:ext uri="{BB962C8B-B14F-4D97-AF65-F5344CB8AC3E}">
        <p14:creationId xmlns:p14="http://schemas.microsoft.com/office/powerpoint/2010/main" val="4109717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16</a:t>
            </a:fld>
            <a:endParaRPr lang="es-ES"/>
          </a:p>
        </p:txBody>
      </p:sp>
    </p:spTree>
    <p:extLst>
      <p:ext uri="{BB962C8B-B14F-4D97-AF65-F5344CB8AC3E}">
        <p14:creationId xmlns:p14="http://schemas.microsoft.com/office/powerpoint/2010/main" val="3183898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17</a:t>
            </a:fld>
            <a:endParaRPr lang="es-ES"/>
          </a:p>
        </p:txBody>
      </p:sp>
    </p:spTree>
    <p:extLst>
      <p:ext uri="{BB962C8B-B14F-4D97-AF65-F5344CB8AC3E}">
        <p14:creationId xmlns:p14="http://schemas.microsoft.com/office/powerpoint/2010/main" val="4127345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18</a:t>
            </a:fld>
            <a:endParaRPr lang="es-ES"/>
          </a:p>
        </p:txBody>
      </p:sp>
    </p:spTree>
    <p:extLst>
      <p:ext uri="{BB962C8B-B14F-4D97-AF65-F5344CB8AC3E}">
        <p14:creationId xmlns:p14="http://schemas.microsoft.com/office/powerpoint/2010/main" val="1576219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19</a:t>
            </a:fld>
            <a:endParaRPr lang="es-ES"/>
          </a:p>
        </p:txBody>
      </p:sp>
    </p:spTree>
    <p:extLst>
      <p:ext uri="{BB962C8B-B14F-4D97-AF65-F5344CB8AC3E}">
        <p14:creationId xmlns:p14="http://schemas.microsoft.com/office/powerpoint/2010/main" val="66250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a:t>
            </a:fld>
            <a:endParaRPr lang="es-ES"/>
          </a:p>
        </p:txBody>
      </p:sp>
    </p:spTree>
    <p:extLst>
      <p:ext uri="{BB962C8B-B14F-4D97-AF65-F5344CB8AC3E}">
        <p14:creationId xmlns:p14="http://schemas.microsoft.com/office/powerpoint/2010/main" val="3330901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20</a:t>
            </a:fld>
            <a:endParaRPr lang="es-ES"/>
          </a:p>
        </p:txBody>
      </p:sp>
    </p:spTree>
    <p:extLst>
      <p:ext uri="{BB962C8B-B14F-4D97-AF65-F5344CB8AC3E}">
        <p14:creationId xmlns:p14="http://schemas.microsoft.com/office/powerpoint/2010/main" val="3493925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21</a:t>
            </a:fld>
            <a:endParaRPr lang="es-ES"/>
          </a:p>
        </p:txBody>
      </p:sp>
    </p:spTree>
    <p:extLst>
      <p:ext uri="{BB962C8B-B14F-4D97-AF65-F5344CB8AC3E}">
        <p14:creationId xmlns:p14="http://schemas.microsoft.com/office/powerpoint/2010/main" val="2609966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22</a:t>
            </a:fld>
            <a:endParaRPr lang="es-ES"/>
          </a:p>
        </p:txBody>
      </p:sp>
    </p:spTree>
    <p:extLst>
      <p:ext uri="{BB962C8B-B14F-4D97-AF65-F5344CB8AC3E}">
        <p14:creationId xmlns:p14="http://schemas.microsoft.com/office/powerpoint/2010/main" val="2141603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23</a:t>
            </a:fld>
            <a:endParaRPr lang="es-ES"/>
          </a:p>
        </p:txBody>
      </p:sp>
    </p:spTree>
    <p:extLst>
      <p:ext uri="{BB962C8B-B14F-4D97-AF65-F5344CB8AC3E}">
        <p14:creationId xmlns:p14="http://schemas.microsoft.com/office/powerpoint/2010/main" val="807052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24</a:t>
            </a:fld>
            <a:endParaRPr lang="es-ES"/>
          </a:p>
        </p:txBody>
      </p:sp>
    </p:spTree>
    <p:extLst>
      <p:ext uri="{BB962C8B-B14F-4D97-AF65-F5344CB8AC3E}">
        <p14:creationId xmlns:p14="http://schemas.microsoft.com/office/powerpoint/2010/main" val="1495808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25</a:t>
            </a:fld>
            <a:endParaRPr lang="es-ES"/>
          </a:p>
        </p:txBody>
      </p:sp>
    </p:spTree>
    <p:extLst>
      <p:ext uri="{BB962C8B-B14F-4D97-AF65-F5344CB8AC3E}">
        <p14:creationId xmlns:p14="http://schemas.microsoft.com/office/powerpoint/2010/main" val="1411823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26</a:t>
            </a:fld>
            <a:endParaRPr lang="es-ES"/>
          </a:p>
        </p:txBody>
      </p:sp>
    </p:spTree>
    <p:extLst>
      <p:ext uri="{BB962C8B-B14F-4D97-AF65-F5344CB8AC3E}">
        <p14:creationId xmlns:p14="http://schemas.microsoft.com/office/powerpoint/2010/main" val="1157097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27</a:t>
            </a:fld>
            <a:endParaRPr lang="es-ES"/>
          </a:p>
        </p:txBody>
      </p:sp>
    </p:spTree>
    <p:extLst>
      <p:ext uri="{BB962C8B-B14F-4D97-AF65-F5344CB8AC3E}">
        <p14:creationId xmlns:p14="http://schemas.microsoft.com/office/powerpoint/2010/main" val="2848373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29</a:t>
            </a:fld>
            <a:endParaRPr lang="es-ES_tradnl"/>
          </a:p>
        </p:txBody>
      </p:sp>
    </p:spTree>
    <p:extLst>
      <p:ext uri="{BB962C8B-B14F-4D97-AF65-F5344CB8AC3E}">
        <p14:creationId xmlns:p14="http://schemas.microsoft.com/office/powerpoint/2010/main" val="335974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3</a:t>
            </a:fld>
            <a:endParaRPr lang="es-ES"/>
          </a:p>
        </p:txBody>
      </p:sp>
    </p:spTree>
    <p:extLst>
      <p:ext uri="{BB962C8B-B14F-4D97-AF65-F5344CB8AC3E}">
        <p14:creationId xmlns:p14="http://schemas.microsoft.com/office/powerpoint/2010/main" val="368657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4</a:t>
            </a:fld>
            <a:endParaRPr lang="es-ES"/>
          </a:p>
        </p:txBody>
      </p:sp>
    </p:spTree>
    <p:extLst>
      <p:ext uri="{BB962C8B-B14F-4D97-AF65-F5344CB8AC3E}">
        <p14:creationId xmlns:p14="http://schemas.microsoft.com/office/powerpoint/2010/main" val="2804946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5</a:t>
            </a:fld>
            <a:endParaRPr lang="es-ES"/>
          </a:p>
        </p:txBody>
      </p:sp>
    </p:spTree>
    <p:extLst>
      <p:ext uri="{BB962C8B-B14F-4D97-AF65-F5344CB8AC3E}">
        <p14:creationId xmlns:p14="http://schemas.microsoft.com/office/powerpoint/2010/main" val="1624230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6</a:t>
            </a:fld>
            <a:endParaRPr lang="es-ES"/>
          </a:p>
        </p:txBody>
      </p:sp>
    </p:spTree>
    <p:extLst>
      <p:ext uri="{BB962C8B-B14F-4D97-AF65-F5344CB8AC3E}">
        <p14:creationId xmlns:p14="http://schemas.microsoft.com/office/powerpoint/2010/main" val="3244397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7</a:t>
            </a:fld>
            <a:endParaRPr lang="es-ES"/>
          </a:p>
        </p:txBody>
      </p:sp>
    </p:spTree>
    <p:extLst>
      <p:ext uri="{BB962C8B-B14F-4D97-AF65-F5344CB8AC3E}">
        <p14:creationId xmlns:p14="http://schemas.microsoft.com/office/powerpoint/2010/main" val="2874616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8</a:t>
            </a:fld>
            <a:endParaRPr lang="es-ES"/>
          </a:p>
        </p:txBody>
      </p:sp>
    </p:spTree>
    <p:extLst>
      <p:ext uri="{BB962C8B-B14F-4D97-AF65-F5344CB8AC3E}">
        <p14:creationId xmlns:p14="http://schemas.microsoft.com/office/powerpoint/2010/main" val="2685632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9</a:t>
            </a:fld>
            <a:endParaRPr lang="es-ES"/>
          </a:p>
        </p:txBody>
      </p:sp>
    </p:spTree>
    <p:extLst>
      <p:ext uri="{BB962C8B-B14F-4D97-AF65-F5344CB8AC3E}">
        <p14:creationId xmlns:p14="http://schemas.microsoft.com/office/powerpoint/2010/main" val="2376552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is4k.es/" TargetMode="External"/><Relationship Id="rId7" Type="http://schemas.openxmlformats.org/officeDocument/2006/relationships/hyperlink" Target="https://twitter.com/is4k"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www.facebook.com/Internet-Segura-For-Kids-1886436838309254" TargetMode="External"/><Relationship Id="rId10" Type="http://schemas.openxmlformats.org/officeDocument/2006/relationships/image" Target="../media/image3.png"/><Relationship Id="rId4" Type="http://schemas.openxmlformats.org/officeDocument/2006/relationships/image" Target="../media/image5.jpe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is4k.es/" TargetMode="External"/><Relationship Id="rId2" Type="http://schemas.openxmlformats.org/officeDocument/2006/relationships/hyperlink" Target="https://www.incibe.es/"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hyperlink" Target="https://creativecommons.org/licenses/by-nc-sa/4.0/deed.es_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spTree>
      <p:nvGrpSpPr>
        <p:cNvPr id="1" name=""/>
        <p:cNvGrpSpPr/>
        <p:nvPr/>
      </p:nvGrpSpPr>
      <p:grpSpPr>
        <a:xfrm>
          <a:off x="0" y="0"/>
          <a:ext cx="0" cy="0"/>
          <a:chOff x="0" y="0"/>
          <a:chExt cx="0" cy="0"/>
        </a:xfrm>
      </p:grpSpPr>
      <p:sp>
        <p:nvSpPr>
          <p:cNvPr id="9" name="1 Título"/>
          <p:cNvSpPr>
            <a:spLocks noGrp="1"/>
          </p:cNvSpPr>
          <p:nvPr>
            <p:ph type="ctrTitle"/>
          </p:nvPr>
        </p:nvSpPr>
        <p:spPr>
          <a:xfrm>
            <a:off x="685800" y="3399617"/>
            <a:ext cx="7772400" cy="1470025"/>
          </a:xfrm>
          <a:prstGeom prst="rect">
            <a:avLst/>
          </a:prstGeom>
        </p:spPr>
        <p:txBody>
          <a:bodyPr/>
          <a:lstStyle>
            <a:lvl1pPr>
              <a:defRPr>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11" name="Rectángulo 18"/>
          <p:cNvSpPr/>
          <p:nvPr userDrawn="1"/>
        </p:nvSpPr>
        <p:spPr>
          <a:xfrm>
            <a:off x="0" y="2000107"/>
            <a:ext cx="9144000" cy="967462"/>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17 CuadroTexto"/>
          <p:cNvSpPr txBox="1"/>
          <p:nvPr userDrawn="1"/>
        </p:nvSpPr>
        <p:spPr>
          <a:xfrm>
            <a:off x="0" y="1988840"/>
            <a:ext cx="8964488" cy="978729"/>
          </a:xfrm>
          <a:prstGeom prst="rect">
            <a:avLst/>
          </a:prstGeom>
          <a:noFill/>
        </p:spPr>
        <p:txBody>
          <a:bodyPr wrap="square" rtlCol="0">
            <a:spAutoFit/>
          </a:bodyPr>
          <a:lstStyle/>
          <a:p>
            <a:pPr algn="r">
              <a:lnSpc>
                <a:spcPct val="120000"/>
              </a:lnSpc>
            </a:pPr>
            <a:r>
              <a:rPr lang="es-ES" sz="3200" b="1" dirty="0" smtClean="0">
                <a:solidFill>
                  <a:schemeClr val="bg1"/>
                </a:solidFill>
                <a:latin typeface="Trebuchet MS" pitchFamily="34" charset="0"/>
              </a:rPr>
              <a:t>Programa de Jornadas Escolares</a:t>
            </a:r>
          </a:p>
          <a:p>
            <a:pPr algn="r">
              <a:lnSpc>
                <a:spcPct val="120000"/>
              </a:lnSpc>
            </a:pPr>
            <a:r>
              <a:rPr lang="es-ES" sz="1600" b="0" kern="1200" dirty="0" smtClean="0">
                <a:solidFill>
                  <a:schemeClr val="bg1"/>
                </a:solidFill>
                <a:latin typeface="Trebuchet MS" pitchFamily="34" charset="0"/>
                <a:ea typeface="+mn-ea"/>
                <a:cs typeface="+mn-cs"/>
              </a:rPr>
              <a:t>Promoción del uso seguro y responsable de Internet entre los menores</a:t>
            </a:r>
            <a:endParaRPr lang="es-ES" sz="1600" b="0" kern="1200" dirty="0">
              <a:solidFill>
                <a:schemeClr val="bg1"/>
              </a:solidFill>
              <a:latin typeface="Trebuchet MS" pitchFamily="34" charset="0"/>
              <a:ea typeface="+mn-ea"/>
              <a:cs typeface="+mn-cs"/>
            </a:endParaRPr>
          </a:p>
        </p:txBody>
      </p:sp>
      <p:sp>
        <p:nvSpPr>
          <p:cNvPr id="13" name="Marcador de texto 8"/>
          <p:cNvSpPr>
            <a:spLocks noGrp="1"/>
          </p:cNvSpPr>
          <p:nvPr>
            <p:ph type="body" sz="quarter" idx="13" hasCustomPrompt="1"/>
          </p:nvPr>
        </p:nvSpPr>
        <p:spPr>
          <a:xfrm>
            <a:off x="685801" y="5168941"/>
            <a:ext cx="7772400" cy="333375"/>
          </a:xfrm>
          <a:prstGeom prst="rect">
            <a:avLst/>
          </a:prstGeom>
        </p:spPr>
        <p:txBody>
          <a:bodyPr lIns="0" tIns="0" rIns="0" bIns="0">
            <a:noAutofit/>
          </a:bodyPr>
          <a:lstStyle>
            <a:lvl1pPr algn="ctr">
              <a:buFontTx/>
              <a:buNone/>
              <a:defRPr sz="2000" i="1" baseline="0">
                <a:solidFill>
                  <a:srgbClr val="999999"/>
                </a:solidFill>
                <a:latin typeface="Calibri" panose="020F0502020204030204" pitchFamily="34" charset="0"/>
                <a:cs typeface="Calibri" panose="020F0502020204030204" pitchFamily="34" charset="0"/>
              </a:defRPr>
            </a:lvl1pPr>
          </a:lstStyle>
          <a:p>
            <a:pPr lvl="0"/>
            <a:r>
              <a:rPr lang="es-ES_tradnl" dirty="0"/>
              <a:t>Subtítulo</a:t>
            </a:r>
          </a:p>
        </p:txBody>
      </p:sp>
      <p:grpSp>
        <p:nvGrpSpPr>
          <p:cNvPr id="14" name="Grupo 13"/>
          <p:cNvGrpSpPr/>
          <p:nvPr userDrawn="1"/>
        </p:nvGrpSpPr>
        <p:grpSpPr>
          <a:xfrm>
            <a:off x="696168" y="6037178"/>
            <a:ext cx="7754360" cy="616560"/>
            <a:chOff x="696168" y="6037178"/>
            <a:chExt cx="7754360" cy="616560"/>
          </a:xfrm>
        </p:grpSpPr>
        <p:pic>
          <p:nvPicPr>
            <p:cNvPr id="16" name="Imagen 1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67944" y="6037178"/>
              <a:ext cx="4382584" cy="612000"/>
            </a:xfrm>
            <a:prstGeom prst="rect">
              <a:avLst/>
            </a:prstGeom>
          </p:spPr>
        </p:pic>
        <p:pic>
          <p:nvPicPr>
            <p:cNvPr id="17" name="Imagen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168" y="6041738"/>
              <a:ext cx="2282131" cy="612000"/>
            </a:xfrm>
            <a:prstGeom prst="rect">
              <a:avLst/>
            </a:prstGeom>
          </p:spPr>
        </p:pic>
      </p:grpSp>
      <p:pic>
        <p:nvPicPr>
          <p:cNvPr id="18" name="Imagen 17" descr="Y:\90_IS4K\logos\logo corporativo\finales\logo-is4k.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53018" y="296792"/>
            <a:ext cx="4058452" cy="1260000"/>
          </a:xfrm>
          <a:prstGeom prst="rect">
            <a:avLst/>
          </a:prstGeom>
          <a:noFill/>
          <a:ln>
            <a:noFill/>
          </a:ln>
        </p:spPr>
      </p:pic>
    </p:spTree>
    <p:extLst>
      <p:ext uri="{BB962C8B-B14F-4D97-AF65-F5344CB8AC3E}">
        <p14:creationId xmlns:p14="http://schemas.microsoft.com/office/powerpoint/2010/main" val="180475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7" name="Rectángulo 3"/>
          <p:cNvSpPr/>
          <p:nvPr userDrawn="1"/>
        </p:nvSpPr>
        <p:spPr>
          <a:xfrm>
            <a:off x="0" y="6192688"/>
            <a:ext cx="9144000" cy="692696"/>
          </a:xfrm>
          <a:prstGeom prst="rect">
            <a:avLst/>
          </a:prstGeom>
          <a:solidFill>
            <a:srgbClr val="0070C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smtClean="0"/>
              <a:t> </a:t>
            </a:r>
            <a:endParaRPr lang="es-ES" sz="1200" dirty="0"/>
          </a:p>
        </p:txBody>
      </p:sp>
      <p:sp>
        <p:nvSpPr>
          <p:cNvPr id="2" name="1 Título"/>
          <p:cNvSpPr>
            <a:spLocks noGrp="1"/>
          </p:cNvSpPr>
          <p:nvPr>
            <p:ph type="title"/>
          </p:nvPr>
        </p:nvSpPr>
        <p:spPr>
          <a:xfrm>
            <a:off x="457200" y="274638"/>
            <a:ext cx="8229600" cy="1143000"/>
          </a:xfrm>
          <a:prstGeom prst="rect">
            <a:avLst/>
          </a:prstGeom>
        </p:spPr>
        <p:txBody>
          <a:bodyPr anchor="ctr"/>
          <a:lstStyle>
            <a:lvl1pPr>
              <a:defRPr sz="4400">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a:solidFill>
                  <a:srgbClr val="007AC6"/>
                </a:solidFill>
                <a:latin typeface="Calibri" panose="020F0502020204030204" pitchFamily="34" charset="0"/>
              </a:defRPr>
            </a:lvl1pPr>
            <a:lvl2pPr>
              <a:defRPr>
                <a:solidFill>
                  <a:srgbClr val="007AC6"/>
                </a:solidFill>
                <a:latin typeface="Calibri" panose="020F0502020204030204" pitchFamily="34" charset="0"/>
              </a:defRPr>
            </a:lvl2pPr>
            <a:lvl3pPr>
              <a:defRPr>
                <a:solidFill>
                  <a:srgbClr val="007AC6"/>
                </a:solidFill>
                <a:latin typeface="Calibri" panose="020F0502020204030204" pitchFamily="34" charset="0"/>
              </a:defRPr>
            </a:lvl3pPr>
            <a:lvl4pPr>
              <a:defRPr>
                <a:solidFill>
                  <a:srgbClr val="007AC6"/>
                </a:solidFill>
                <a:latin typeface="Calibri" panose="020F0502020204030204" pitchFamily="34" charset="0"/>
              </a:defRPr>
            </a:lvl4pPr>
            <a:lvl5pPr>
              <a:defRPr>
                <a:solidFill>
                  <a:srgbClr val="007AC6"/>
                </a:solidFill>
                <a:latin typeface="Calibri" panose="020F0502020204030204"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sz="1200">
                <a:solidFill>
                  <a:schemeClr val="bg1"/>
                </a:solidFill>
              </a:defRPr>
            </a:lvl1pPr>
          </a:lstStyle>
          <a:p>
            <a:fld id="{45CE3856-8916-4ABC-A3AA-954FF73B1515}" type="datetime1">
              <a:rPr lang="es-ES" smtClean="0"/>
              <a:pPr/>
              <a:t>29/03/2017</a:t>
            </a:fld>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lgn="r">
              <a:defRPr sz="1200">
                <a:solidFill>
                  <a:schemeClr val="bg1"/>
                </a:solidFill>
              </a:defRPr>
            </a:lvl1pPr>
          </a:lstStyle>
          <a:p>
            <a:fld id="{70ED536F-580B-41F4-B85A-D05C7DF0A5F5}" type="slidenum">
              <a:rPr lang="es-ES" smtClean="0"/>
              <a:pPr/>
              <a:t>‹Nº›</a:t>
            </a:fld>
            <a:endParaRPr lang="es-ES" dirty="0"/>
          </a:p>
        </p:txBody>
      </p:sp>
      <p:sp>
        <p:nvSpPr>
          <p:cNvPr id="5" name="4 Marcador de pie de página"/>
          <p:cNvSpPr>
            <a:spLocks noGrp="1"/>
          </p:cNvSpPr>
          <p:nvPr>
            <p:ph type="ftr" sz="quarter" idx="11"/>
          </p:nvPr>
        </p:nvSpPr>
        <p:spPr>
          <a:xfrm>
            <a:off x="1763688" y="6356350"/>
            <a:ext cx="5616624" cy="365125"/>
          </a:xfrm>
          <a:prstGeom prst="rect">
            <a:avLst/>
          </a:prstGeom>
        </p:spPr>
        <p:txBody>
          <a:bodyPr/>
          <a:lstStyle>
            <a:lvl1pPr algn="ctr">
              <a:defRPr sz="1400" b="1">
                <a:solidFill>
                  <a:schemeClr val="bg1"/>
                </a:solidFill>
              </a:defRPr>
            </a:lvl1pPr>
          </a:lstStyle>
          <a:p>
            <a:r>
              <a:rPr lang="es-ES" smtClean="0"/>
              <a:t>Privacidad, identidad digital y reputación online </a:t>
            </a:r>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3"/>
          <p:cNvSpPr/>
          <p:nvPr userDrawn="1"/>
        </p:nvSpPr>
        <p:spPr>
          <a:xfrm>
            <a:off x="0" y="6192688"/>
            <a:ext cx="9144000" cy="692696"/>
          </a:xfrm>
          <a:prstGeom prst="rect">
            <a:avLst/>
          </a:prstGeom>
          <a:solidFill>
            <a:srgbClr val="0070C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 </a:t>
            </a:r>
            <a:endParaRPr lang="es-ES" dirty="0"/>
          </a:p>
        </p:txBody>
      </p:sp>
      <p:sp>
        <p:nvSpPr>
          <p:cNvPr id="2" name="1 Título"/>
          <p:cNvSpPr>
            <a:spLocks noGrp="1"/>
          </p:cNvSpPr>
          <p:nvPr>
            <p:ph type="title"/>
          </p:nvPr>
        </p:nvSpPr>
        <p:spPr>
          <a:xfrm>
            <a:off x="457200" y="274638"/>
            <a:ext cx="8229600" cy="1143000"/>
          </a:xfrm>
          <a:prstGeom prst="rect">
            <a:avLst/>
          </a:prstGeom>
        </p:spPr>
        <p:txBody>
          <a:bodyPr anchor="ctr"/>
          <a:lstStyle>
            <a:lvl1pPr>
              <a:defRPr sz="4400">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solidFill>
                  <a:srgbClr val="0070C0"/>
                </a:solidFill>
                <a:latin typeface="Calibri" panose="020F0502020204030204" pitchFamily="34" charset="0"/>
              </a:defRPr>
            </a:lvl1pPr>
            <a:lvl2pPr>
              <a:defRPr sz="2400">
                <a:solidFill>
                  <a:srgbClr val="0070C0"/>
                </a:solidFill>
                <a:latin typeface="Calibri" panose="020F0502020204030204" pitchFamily="34" charset="0"/>
              </a:defRPr>
            </a:lvl2pPr>
            <a:lvl3pPr>
              <a:defRPr sz="2000">
                <a:solidFill>
                  <a:srgbClr val="0070C0"/>
                </a:solidFill>
                <a:latin typeface="Calibri" panose="020F0502020204030204" pitchFamily="34" charset="0"/>
              </a:defRPr>
            </a:lvl3pPr>
            <a:lvl4pPr>
              <a:defRPr sz="1800">
                <a:solidFill>
                  <a:srgbClr val="0070C0"/>
                </a:solidFill>
                <a:latin typeface="Calibri" panose="020F0502020204030204" pitchFamily="34" charset="0"/>
              </a:defRPr>
            </a:lvl4pPr>
            <a:lvl5pPr>
              <a:defRPr sz="1800">
                <a:solidFill>
                  <a:srgbClr val="0070C0"/>
                </a:solidFill>
                <a:latin typeface="Calibri" panose="020F0502020204030204" pitchFamily="34" charset="0"/>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solidFill>
                  <a:srgbClr val="0070C0"/>
                </a:solidFill>
                <a:latin typeface="Calibri" panose="020F0502020204030204" pitchFamily="34" charset="0"/>
              </a:defRPr>
            </a:lvl1pPr>
            <a:lvl2pPr>
              <a:defRPr sz="2400">
                <a:solidFill>
                  <a:srgbClr val="0070C0"/>
                </a:solidFill>
                <a:latin typeface="Calibri" panose="020F0502020204030204" pitchFamily="34" charset="0"/>
              </a:defRPr>
            </a:lvl2pPr>
            <a:lvl3pPr>
              <a:defRPr sz="2000">
                <a:solidFill>
                  <a:srgbClr val="0070C0"/>
                </a:solidFill>
                <a:latin typeface="Calibri" panose="020F0502020204030204" pitchFamily="34" charset="0"/>
              </a:defRPr>
            </a:lvl3pPr>
            <a:lvl4pPr>
              <a:defRPr sz="1800">
                <a:solidFill>
                  <a:srgbClr val="0070C0"/>
                </a:solidFill>
                <a:latin typeface="Calibri" panose="020F0502020204030204" pitchFamily="34" charset="0"/>
              </a:defRPr>
            </a:lvl4pPr>
            <a:lvl5pPr>
              <a:defRPr sz="1800">
                <a:solidFill>
                  <a:srgbClr val="0070C0"/>
                </a:solidFill>
                <a:latin typeface="Calibri" panose="020F0502020204030204" pitchFamily="34" charset="0"/>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64477918-B675-47C2-9D5F-43D027F9020D}" type="datetime1">
              <a:rPr lang="es-ES" smtClean="0"/>
              <a:pPr/>
              <a:t>29/03/2017</a:t>
            </a:fld>
            <a:endParaRPr lang="es-ES"/>
          </a:p>
        </p:txBody>
      </p:sp>
      <p:sp>
        <p:nvSpPr>
          <p:cNvPr id="10" name="5 Marcador de número de diapositiva"/>
          <p:cNvSpPr>
            <a:spLocks noGrp="1"/>
          </p:cNvSpPr>
          <p:nvPr>
            <p:ph type="sldNum" sz="quarter" idx="12"/>
          </p:nvPr>
        </p:nvSpPr>
        <p:spPr>
          <a:xfrm>
            <a:off x="6553200" y="6356350"/>
            <a:ext cx="2133600" cy="365125"/>
          </a:xfrm>
          <a:prstGeom prst="rect">
            <a:avLst/>
          </a:prstGeom>
        </p:spPr>
        <p:txBody>
          <a:bodyPr/>
          <a:lstStyle>
            <a:lvl1pPr algn="r">
              <a:defRPr sz="1200">
                <a:solidFill>
                  <a:schemeClr val="bg1"/>
                </a:solidFill>
              </a:defRPr>
            </a:lvl1pPr>
          </a:lstStyle>
          <a:p>
            <a:fld id="{70ED536F-580B-41F4-B85A-D05C7DF0A5F5}" type="slidenum">
              <a:rPr lang="es-ES" smtClean="0"/>
              <a:pPr/>
              <a:t>‹Nº›</a:t>
            </a:fld>
            <a:endParaRPr lang="es-ES" dirty="0"/>
          </a:p>
        </p:txBody>
      </p:sp>
      <p:sp>
        <p:nvSpPr>
          <p:cNvPr id="11" name="4 Marcador de pie de página"/>
          <p:cNvSpPr>
            <a:spLocks noGrp="1"/>
          </p:cNvSpPr>
          <p:nvPr>
            <p:ph type="ftr" sz="quarter" idx="11"/>
          </p:nvPr>
        </p:nvSpPr>
        <p:spPr>
          <a:xfrm>
            <a:off x="1763688" y="6356350"/>
            <a:ext cx="5616624" cy="365125"/>
          </a:xfrm>
          <a:prstGeom prst="rect">
            <a:avLst/>
          </a:prstGeom>
        </p:spPr>
        <p:txBody>
          <a:bodyPr/>
          <a:lstStyle>
            <a:lvl1pPr algn="ctr">
              <a:defRPr sz="1400" b="1">
                <a:solidFill>
                  <a:schemeClr val="bg1"/>
                </a:solidFill>
              </a:defRPr>
            </a:lvl1pPr>
          </a:lstStyle>
          <a:p>
            <a:r>
              <a:rPr lang="es-ES" smtClean="0"/>
              <a:t>Privacidad, identidad digital y reputación online </a:t>
            </a:r>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in de presentación">
    <p:spTree>
      <p:nvGrpSpPr>
        <p:cNvPr id="1" name=""/>
        <p:cNvGrpSpPr/>
        <p:nvPr/>
      </p:nvGrpSpPr>
      <p:grpSpPr>
        <a:xfrm>
          <a:off x="0" y="0"/>
          <a:ext cx="0" cy="0"/>
          <a:chOff x="0" y="0"/>
          <a:chExt cx="0" cy="0"/>
        </a:xfrm>
      </p:grpSpPr>
      <p:sp>
        <p:nvSpPr>
          <p:cNvPr id="17" name="2 Rectángulo"/>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srgbClr val="F79646">
                  <a:lumMod val="75000"/>
                </a:srgbClr>
              </a:solidFill>
            </a:endParaRPr>
          </a:p>
        </p:txBody>
      </p:sp>
      <p:sp>
        <p:nvSpPr>
          <p:cNvPr id="18" name="Redondear rectángulo de esquina del mismo lado 17"/>
          <p:cNvSpPr/>
          <p:nvPr userDrawn="1"/>
        </p:nvSpPr>
        <p:spPr>
          <a:xfrm>
            <a:off x="1835696" y="2636912"/>
            <a:ext cx="7308304" cy="1080120"/>
          </a:xfrm>
          <a:prstGeom prst="round2SameRect">
            <a:avLst/>
          </a:prstGeom>
          <a:solidFill>
            <a:srgbClr val="0070C0"/>
          </a:solidFill>
          <a:ln>
            <a:solidFill>
              <a:schemeClr val="accent1"/>
            </a:solidFill>
          </a:ln>
          <a:effectLst>
            <a:outerShdw blurRad="40000" dist="23000" dir="5400000" rotWithShape="0">
              <a:srgbClr val="000000">
                <a:alpha val="35000"/>
              </a:srgbClr>
            </a:outerShdw>
            <a:reflection blurRad="6350" stA="0" endPos="400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prstClr val="white"/>
              </a:solidFill>
            </a:endParaRPr>
          </a:p>
        </p:txBody>
      </p:sp>
      <p:sp>
        <p:nvSpPr>
          <p:cNvPr id="20" name="17 CuadroTexto"/>
          <p:cNvSpPr txBox="1"/>
          <p:nvPr userDrawn="1"/>
        </p:nvSpPr>
        <p:spPr>
          <a:xfrm>
            <a:off x="1548644" y="2697653"/>
            <a:ext cx="7416824" cy="97872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s-ES" sz="3200" b="1" dirty="0" smtClean="0">
                <a:solidFill>
                  <a:prstClr val="white"/>
                </a:solidFill>
                <a:latin typeface="Trebuchet MS" pitchFamily="34" charset="0"/>
              </a:rPr>
              <a:t>Programa</a:t>
            </a:r>
            <a:r>
              <a:rPr lang="es-ES" sz="3200" b="1" baseline="0" dirty="0" smtClean="0">
                <a:solidFill>
                  <a:prstClr val="white"/>
                </a:solidFill>
                <a:latin typeface="Trebuchet MS" pitchFamily="34" charset="0"/>
              </a:rPr>
              <a:t> de Jornadas Escolares</a:t>
            </a:r>
            <a:endParaRPr lang="es-ES" sz="3200" b="1" dirty="0">
              <a:solidFill>
                <a:prstClr val="white"/>
              </a:solidFill>
              <a:latin typeface="Trebuchet MS" pitchFamily="34" charset="0"/>
            </a:endParaRPr>
          </a:p>
          <a:p>
            <a:pPr algn="r">
              <a:lnSpc>
                <a:spcPct val="120000"/>
              </a:lnSpc>
            </a:pPr>
            <a:r>
              <a:rPr lang="es-ES" sz="1600" dirty="0">
                <a:solidFill>
                  <a:prstClr val="white"/>
                </a:solidFill>
                <a:latin typeface="Trebuchet MS" pitchFamily="34" charset="0"/>
              </a:rPr>
              <a:t>Promoción del uso seguro y responsable de Internet entre los menores</a:t>
            </a:r>
          </a:p>
        </p:txBody>
      </p:sp>
      <p:pic>
        <p:nvPicPr>
          <p:cNvPr id="22" name="Imagen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1035632"/>
            <a:ext cx="2160240" cy="2160240"/>
          </a:xfrm>
          <a:prstGeom prst="ellipse">
            <a:avLst/>
          </a:prstGeom>
          <a:ln w="76200"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23" name="Grupo 22"/>
          <p:cNvGrpSpPr/>
          <p:nvPr userDrawn="1"/>
        </p:nvGrpSpPr>
        <p:grpSpPr>
          <a:xfrm>
            <a:off x="569808" y="4293096"/>
            <a:ext cx="8322672" cy="1954381"/>
            <a:chOff x="569808" y="3913892"/>
            <a:chExt cx="8322672" cy="1954381"/>
          </a:xfrm>
        </p:grpSpPr>
        <p:cxnSp>
          <p:nvCxnSpPr>
            <p:cNvPr id="25" name="13 Conector recto"/>
            <p:cNvCxnSpPr/>
            <p:nvPr userDrawn="1"/>
          </p:nvCxnSpPr>
          <p:spPr>
            <a:xfrm flipV="1">
              <a:off x="569808" y="3976200"/>
              <a:ext cx="0" cy="1852540"/>
            </a:xfrm>
            <a:prstGeom prst="line">
              <a:avLst/>
            </a:prstGeom>
          </p:spPr>
          <p:style>
            <a:lnRef idx="2">
              <a:schemeClr val="accent1"/>
            </a:lnRef>
            <a:fillRef idx="0">
              <a:schemeClr val="accent1"/>
            </a:fillRef>
            <a:effectRef idx="1">
              <a:schemeClr val="accent1"/>
            </a:effectRef>
            <a:fontRef idx="minor">
              <a:schemeClr val="tx1"/>
            </a:fontRef>
          </p:style>
        </p:cxnSp>
        <p:sp>
          <p:nvSpPr>
            <p:cNvPr id="26" name="17 CuadroTexto"/>
            <p:cNvSpPr txBox="1"/>
            <p:nvPr userDrawn="1"/>
          </p:nvSpPr>
          <p:spPr>
            <a:xfrm>
              <a:off x="1217880" y="3913892"/>
              <a:ext cx="7674600" cy="195438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s-ES" sz="2000" b="1" dirty="0" smtClean="0">
                  <a:solidFill>
                    <a:srgbClr val="4F81BD">
                      <a:lumMod val="75000"/>
                    </a:srgbClr>
                  </a:solidFill>
                  <a:latin typeface="Trebuchet MS" pitchFamily="34" charset="0"/>
                </a:rPr>
                <a:t>https://www.is4k.es</a:t>
              </a:r>
            </a:p>
            <a:p>
              <a:pPr>
                <a:lnSpc>
                  <a:spcPct val="100000"/>
                </a:lnSpc>
              </a:pPr>
              <a:endParaRPr lang="es-ES" sz="14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contacto@is4k.es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Internet Segura </a:t>
              </a:r>
              <a:r>
                <a:rPr lang="es-ES" sz="1700" b="1" dirty="0" err="1" smtClean="0">
                  <a:solidFill>
                    <a:srgbClr val="4F81BD">
                      <a:lumMod val="75000"/>
                    </a:srgbClr>
                  </a:solidFill>
                  <a:latin typeface="Trebuchet MS" pitchFamily="34" charset="0"/>
                </a:rPr>
                <a:t>for</a:t>
              </a:r>
              <a:r>
                <a:rPr lang="es-ES" sz="1700" b="1" dirty="0" smtClean="0">
                  <a:solidFill>
                    <a:srgbClr val="4F81BD">
                      <a:lumMod val="75000"/>
                    </a:srgbClr>
                  </a:solidFill>
                  <a:latin typeface="Trebuchet MS" pitchFamily="34" charset="0"/>
                </a:rPr>
                <a:t> </a:t>
              </a:r>
              <a:r>
                <a:rPr lang="es-ES" sz="1700" b="1" dirty="0" err="1" smtClean="0">
                  <a:solidFill>
                    <a:srgbClr val="4F81BD">
                      <a:lumMod val="75000"/>
                    </a:srgbClr>
                  </a:solidFill>
                  <a:latin typeface="Trebuchet MS" pitchFamily="34" charset="0"/>
                </a:rPr>
                <a:t>Kids</a:t>
              </a:r>
              <a:endParaRPr lang="es-ES" sz="1700" b="1" dirty="0" smtClean="0">
                <a:solidFill>
                  <a:srgbClr val="4F81BD">
                    <a:lumMod val="75000"/>
                  </a:srgbClr>
                </a:solidFill>
                <a:latin typeface="Trebuchet M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@is4k</a:t>
              </a:r>
            </a:p>
          </p:txBody>
        </p:sp>
        <p:pic>
          <p:nvPicPr>
            <p:cNvPr id="27" name="Picture 4" descr="http://us.cdn1.123rf.com/168nwm/alexwhite/alexwhite1302/alexwhite130202469/18037127-casa-azul-cuadrado-icono-web-brillante-en-el-fondo-blanco.jpg">
              <a:hlinkClick r:id="rId3"/>
            </p:cNvPr>
            <p:cNvPicPr>
              <a:picLocks noChangeAspect="1" noChangeArrowheads="1"/>
            </p:cNvPicPr>
            <p:nvPr userDrawn="1"/>
          </p:nvPicPr>
          <p:blipFill rotWithShape="1">
            <a:blip r:embed="rId4" cstate="print"/>
            <a:srcRect t="8988" b="13772"/>
            <a:stretch/>
          </p:blipFill>
          <p:spPr bwMode="auto">
            <a:xfrm>
              <a:off x="816088" y="3976200"/>
              <a:ext cx="352929" cy="272602"/>
            </a:xfrm>
            <a:prstGeom prst="rect">
              <a:avLst/>
            </a:prstGeom>
            <a:noFill/>
          </p:spPr>
        </p:pic>
        <p:pic>
          <p:nvPicPr>
            <p:cNvPr id="34" name="Imagen 33">
              <a:hlinkClick r:id="rId5"/>
            </p:cNvPr>
            <p:cNvPicPr>
              <a:picLocks noChangeAspect="1"/>
            </p:cNvPicPr>
            <p:nvPr userDrawn="1"/>
          </p:nvPicPr>
          <p:blipFill>
            <a:blip r:embed="rId6" cstate="print"/>
            <a:stretch>
              <a:fillRect/>
            </a:stretch>
          </p:blipFill>
          <p:spPr>
            <a:xfrm>
              <a:off x="841488" y="4998221"/>
              <a:ext cx="295835" cy="307213"/>
            </a:xfrm>
            <a:prstGeom prst="rect">
              <a:avLst/>
            </a:prstGeom>
          </p:spPr>
        </p:pic>
        <p:pic>
          <p:nvPicPr>
            <p:cNvPr id="35" name="Imagen 34">
              <a:hlinkClick r:id="rId7"/>
            </p:cNvPr>
            <p:cNvPicPr>
              <a:picLocks noChangeAspect="1"/>
            </p:cNvPicPr>
            <p:nvPr userDrawn="1"/>
          </p:nvPicPr>
          <p:blipFill>
            <a:blip r:embed="rId8" cstate="print"/>
            <a:stretch>
              <a:fillRect/>
            </a:stretch>
          </p:blipFill>
          <p:spPr>
            <a:xfrm>
              <a:off x="841489" y="5521527"/>
              <a:ext cx="307213" cy="307213"/>
            </a:xfrm>
            <a:prstGeom prst="rect">
              <a:avLst/>
            </a:prstGeom>
          </p:spPr>
        </p:pic>
        <p:pic>
          <p:nvPicPr>
            <p:cNvPr id="36" name="Imagen 35"/>
            <p:cNvPicPr>
              <a:picLocks noChangeAspect="1"/>
            </p:cNvPicPr>
            <p:nvPr userDrawn="1"/>
          </p:nvPicPr>
          <p:blipFill>
            <a:blip r:embed="rId9"/>
            <a:stretch>
              <a:fillRect/>
            </a:stretch>
          </p:blipFill>
          <p:spPr>
            <a:xfrm>
              <a:off x="824088" y="4475681"/>
              <a:ext cx="352425" cy="276225"/>
            </a:xfrm>
            <a:prstGeom prst="rect">
              <a:avLst/>
            </a:prstGeom>
          </p:spPr>
        </p:pic>
      </p:grpSp>
      <p:pic>
        <p:nvPicPr>
          <p:cNvPr id="24" name="Imagen 23" descr="Y:\90_IS4K\logos\logo corporativo\finales\logo-is4k.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62019" y="620688"/>
            <a:ext cx="4058453" cy="1260000"/>
          </a:xfrm>
          <a:prstGeom prst="rect">
            <a:avLst/>
          </a:prstGeom>
          <a:noFill/>
          <a:ln>
            <a:noFill/>
          </a:ln>
        </p:spPr>
      </p:pic>
    </p:spTree>
    <p:extLst>
      <p:ext uri="{BB962C8B-B14F-4D97-AF65-F5344CB8AC3E}">
        <p14:creationId xmlns:p14="http://schemas.microsoft.com/office/powerpoint/2010/main" val="4116537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Rectángulo 18"/>
          <p:cNvSpPr/>
          <p:nvPr userDrawn="1"/>
        </p:nvSpPr>
        <p:spPr>
          <a:xfrm>
            <a:off x="284684" y="847724"/>
            <a:ext cx="8535788" cy="5188817"/>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Rectangle 3"/>
          <p:cNvSpPr>
            <a:spLocks noChangeArrowheads="1"/>
          </p:cNvSpPr>
          <p:nvPr userDrawn="1"/>
        </p:nvSpPr>
        <p:spPr bwMode="auto">
          <a:xfrm>
            <a:off x="284684" y="855762"/>
            <a:ext cx="8535788" cy="517269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9pPr>
          </a:lstStyle>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presente publicación pertenece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(Instituto Nacional de Ciberseguridad)</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y está bajo una licencia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Reconocimiento-No Comercial-Compartir Igual 4.0 Internacional de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Creative</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Commons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Por esta razón está permitido copiar, distribuir y comunicar públicamente esta obra bajo las condiciones siguientes:</a:t>
            </a:r>
          </a:p>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contenido de esta publicación se puede reproducir total o parcialmente por terceros, citando su procedencia y haciendo referencia expresa tanto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y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iniciativa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Internet Segura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for</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Kids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(IS4K)</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como a sus sitios web: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2"/>
              </a:rPr>
              <a:t>https://www.incibe.es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y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https://www.is4k.es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Dicho reconocimiento no podrá en ningún caso sugerir que INCIBE presta apoyo a dicho tercero o apoya el uso que hace de su obra.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Uso No Comercial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material original y los trabajos derivados pueden ser distribuidos, copiados y exhibidos mientras su uso no tenga fines comerciales.</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Compartir Igual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Si altera o transforma esta obra, o genera una obra derivada, sólo puede distribuirla bajo esta misma licencia.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Al reutilizar o distribuir la obra, tiene que dejar bien claro los términos de la licencia de esta obra. Alguna de estas condiciones puede no aplicarse si se obtiene el permiso de INCIBE como titular de los derechos de autor.</a:t>
            </a:r>
          </a:p>
          <a:p>
            <a:pPr algn="l">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Texto completo de la licencia: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4"/>
              </a:rPr>
              <a:t>https://creativecommons.org/licenses/by-nc-sa/4.0/deed.es_ES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kumimoji="0" lang="es-ES" altLang="es-ES" sz="15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userDrawn="1"/>
        </p:nvSpPr>
        <p:spPr>
          <a:xfrm>
            <a:off x="395535" y="6145529"/>
            <a:ext cx="8305119" cy="586314"/>
          </a:xfrm>
          <a:prstGeom prst="rect">
            <a:avLst/>
          </a:prstGeom>
          <a:solidFill>
            <a:schemeClr val="bg1"/>
          </a:solidFill>
        </p:spPr>
        <p:txBody>
          <a:bodyPr wrap="square">
            <a:spAutoFit/>
          </a:bodyPr>
          <a:lstStyle/>
          <a:p>
            <a:pPr algn="just">
              <a:lnSpc>
                <a:spcPct val="107000"/>
              </a:lnSpc>
              <a:spcBef>
                <a:spcPts val="500"/>
              </a:spcBef>
              <a:spcAft>
                <a:spcPts val="800"/>
              </a:spcAft>
              <a:tabLst>
                <a:tab pos="2700020" algn="ctr"/>
                <a:tab pos="5400040" algn="r"/>
                <a:tab pos="449580" algn="l"/>
              </a:tabLst>
            </a:pPr>
            <a:r>
              <a:rPr lang="es-ES" sz="1500" i="1" dirty="0">
                <a:latin typeface="Calibri" panose="020F0502020204030204" pitchFamily="34" charset="0"/>
                <a:ea typeface="Calibri" panose="020F0502020204030204" pitchFamily="34" charset="0"/>
                <a:cs typeface="Times New Roman" panose="02020603050405020304" pitchFamily="18" charset="0"/>
              </a:rPr>
              <a:t>La presente publicación sólo refleja las opiniones del autor. La Comisión Europea no es responsable de ningún uso que pudiera hacerse de la información que contiene.</a:t>
            </a:r>
            <a:endParaRPr lang="es-ES" sz="15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2"/>
          <p:cNvSpPr>
            <a:spLocks noChangeArrowheads="1"/>
          </p:cNvSpPr>
          <p:nvPr userDrawn="1"/>
        </p:nvSpPr>
        <p:spPr bwMode="auto">
          <a:xfrm>
            <a:off x="404501" y="188640"/>
            <a:ext cx="48013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3200" b="1" i="0" u="none" strike="noStrike" cap="none" normalizeH="0" baseline="0" dirty="0" smtClean="0">
                <a:ln>
                  <a:noFill/>
                </a:ln>
                <a:solidFill>
                  <a:srgbClr val="007AC6"/>
                </a:solidFill>
                <a:effectLst/>
                <a:latin typeface="Trebuchet MS" panose="020B0603020202020204" pitchFamily="34" charset="0"/>
                <a:ea typeface="Calibri" panose="020F0502020204030204" pitchFamily="34" charset="0"/>
                <a:cs typeface="Times New Roman" panose="02020603050405020304" pitchFamily="18" charset="0"/>
              </a:rPr>
              <a:t>Licencia de contenidos	</a:t>
            </a:r>
            <a:endParaRPr kumimoji="0" lang="es-ES" altLang="es-ES" sz="3200" b="0" i="0" u="none" strike="noStrike" cap="none" normalizeH="0" baseline="0" dirty="0" smtClean="0">
              <a:ln>
                <a:noFill/>
              </a:ln>
              <a:solidFill>
                <a:schemeClr val="tx1"/>
              </a:solidFill>
              <a:effectLst/>
              <a:latin typeface="Trebuchet MS" panose="020B0603020202020204" pitchFamily="34" charset="0"/>
            </a:endParaRPr>
          </a:p>
        </p:txBody>
      </p:sp>
      <p:pic>
        <p:nvPicPr>
          <p:cNvPr id="10" name="Imagen 6" descr="http://mirrors.creativecommons.org/presskit/buttons/88x31/png/by-nc-sa.eu.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91722" y="220436"/>
            <a:ext cx="14287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8078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50" r:id="rId2"/>
    <p:sldLayoutId id="2147483652" r:id="rId3"/>
    <p:sldLayoutId id="2147483663" r:id="rId4"/>
    <p:sldLayoutId id="2147483664" r:id="rId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0.jpe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osi.es/" TargetMode="Externa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r>
              <a:rPr lang="es-ES" dirty="0">
                <a:solidFill>
                  <a:srgbClr val="0070C0"/>
                </a:solidFill>
              </a:rPr>
              <a:t>Netiqueta: </a:t>
            </a:r>
            <a:br>
              <a:rPr lang="es-ES" dirty="0">
                <a:solidFill>
                  <a:srgbClr val="0070C0"/>
                </a:solidFill>
              </a:rPr>
            </a:br>
            <a:r>
              <a:rPr lang="es-ES" dirty="0">
                <a:solidFill>
                  <a:srgbClr val="0070C0"/>
                </a:solidFill>
              </a:rPr>
              <a:t>Comportamiento en línea</a:t>
            </a:r>
            <a:endParaRPr lang="es-ES" dirty="0"/>
          </a:p>
        </p:txBody>
      </p:sp>
      <p:sp>
        <p:nvSpPr>
          <p:cNvPr id="5" name="Marcador de texto 4"/>
          <p:cNvSpPr>
            <a:spLocks noGrp="1"/>
          </p:cNvSpPr>
          <p:nvPr>
            <p:ph type="body" sz="quarter" idx="13"/>
          </p:nvPr>
        </p:nvSpPr>
        <p:spPr/>
        <p:txBody>
          <a:bodyPr/>
          <a:lstStyle/>
          <a:p>
            <a:r>
              <a:rPr lang="es-ES" dirty="0"/>
              <a:t>Charla de sensibilización dirigida al alumnado</a:t>
            </a:r>
          </a:p>
        </p:txBody>
      </p:sp>
    </p:spTree>
    <p:extLst>
      <p:ext uri="{BB962C8B-B14F-4D97-AF65-F5344CB8AC3E}">
        <p14:creationId xmlns:p14="http://schemas.microsoft.com/office/powerpoint/2010/main" val="1430954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4957" y="1124744"/>
            <a:ext cx="3335475" cy="5004000"/>
          </a:xfrm>
          <a:prstGeom prst="rect">
            <a:avLst/>
          </a:prstGeom>
        </p:spPr>
      </p:pic>
      <p:sp>
        <p:nvSpPr>
          <p:cNvPr id="7" name="6 Título"/>
          <p:cNvSpPr>
            <a:spLocks noGrp="1"/>
          </p:cNvSpPr>
          <p:nvPr>
            <p:ph type="title"/>
          </p:nvPr>
        </p:nvSpPr>
        <p:spPr/>
        <p:txBody>
          <a:bodyPr>
            <a:normAutofit/>
          </a:bodyPr>
          <a:lstStyle/>
          <a:p>
            <a:r>
              <a:rPr lang="es-ES" dirty="0" smtClean="0">
                <a:latin typeface="Calibri" panose="020F0502020204030204" pitchFamily="34" charset="0"/>
              </a:rPr>
              <a:t>Algunos ejemplos</a:t>
            </a:r>
            <a:endParaRPr lang="es-ES" dirty="0">
              <a:latin typeface="Calibri" panose="020F0502020204030204" pitchFamily="34" charset="0"/>
            </a:endParaRPr>
          </a:p>
        </p:txBody>
      </p:sp>
      <p:sp>
        <p:nvSpPr>
          <p:cNvPr id="13" name="12 Marcador de contenido"/>
          <p:cNvSpPr>
            <a:spLocks noGrp="1"/>
          </p:cNvSpPr>
          <p:nvPr>
            <p:ph sz="half" idx="2"/>
          </p:nvPr>
        </p:nvSpPr>
        <p:spPr>
          <a:xfrm>
            <a:off x="395536" y="1816224"/>
            <a:ext cx="4824536" cy="2620888"/>
          </a:xfrm>
        </p:spPr>
        <p:txBody>
          <a:bodyPr>
            <a:noAutofit/>
          </a:bodyPr>
          <a:lstStyle/>
          <a:p>
            <a:endParaRPr lang="es-ES" dirty="0">
              <a:solidFill>
                <a:srgbClr val="007AC6"/>
              </a:solidFill>
            </a:endParaRPr>
          </a:p>
          <a:p>
            <a:pPr marL="0" lvl="0" indent="0" algn="ctr">
              <a:buNone/>
            </a:pPr>
            <a:r>
              <a:rPr lang="es-ES" dirty="0" smtClean="0">
                <a:solidFill>
                  <a:srgbClr val="007AC6"/>
                </a:solidFill>
              </a:rPr>
              <a:t>¿Has subido una foto/ vídeo de otra persona (e </a:t>
            </a:r>
            <a:r>
              <a:rPr lang="es-ES" dirty="0">
                <a:solidFill>
                  <a:srgbClr val="007AC6"/>
                </a:solidFill>
              </a:rPr>
              <a:t>incluso </a:t>
            </a:r>
            <a:r>
              <a:rPr lang="es-ES" dirty="0" smtClean="0">
                <a:solidFill>
                  <a:srgbClr val="007AC6"/>
                </a:solidFill>
              </a:rPr>
              <a:t>etiquetado) </a:t>
            </a:r>
            <a:r>
              <a:rPr lang="es-ES" dirty="0">
                <a:solidFill>
                  <a:srgbClr val="007AC6"/>
                </a:solidFill>
              </a:rPr>
              <a:t>sin </a:t>
            </a:r>
            <a:r>
              <a:rPr lang="es-ES" dirty="0" smtClean="0">
                <a:solidFill>
                  <a:srgbClr val="007AC6"/>
                </a:solidFill>
              </a:rPr>
              <a:t>haber solicitado su permiso?</a:t>
            </a:r>
            <a:endParaRPr lang="es-ES" dirty="0">
              <a:solidFill>
                <a:srgbClr val="007AC6"/>
              </a:solidFill>
            </a:endParaRPr>
          </a:p>
          <a:p>
            <a:endParaRPr lang="es-ES" dirty="0" smtClean="0">
              <a:solidFill>
                <a:srgbClr val="007AC6"/>
              </a:solidFill>
            </a:endParaRPr>
          </a:p>
          <a:p>
            <a:pPr algn="r"/>
            <a:endParaRPr lang="es-ES" dirty="0">
              <a:solidFill>
                <a:srgbClr val="007AC6"/>
              </a:solidFill>
            </a:endParaRPr>
          </a:p>
          <a:p>
            <a:endParaRPr lang="es-ES" dirty="0" smtClean="0">
              <a:solidFill>
                <a:srgbClr val="007AC6"/>
              </a:solidFill>
            </a:endParaRPr>
          </a:p>
          <a:p>
            <a:endParaRPr lang="es-ES" dirty="0">
              <a:solidFill>
                <a:srgbClr val="007AC6"/>
              </a:solidFill>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10</a:t>
            </a:fld>
            <a:endParaRPr lang="es-ES"/>
          </a:p>
        </p:txBody>
      </p:sp>
      <p:sp>
        <p:nvSpPr>
          <p:cNvPr id="6" name="5 Marcador de pie de página"/>
          <p:cNvSpPr>
            <a:spLocks noGrp="1"/>
          </p:cNvSpPr>
          <p:nvPr>
            <p:ph type="ftr" sz="quarter" idx="11"/>
          </p:nvPr>
        </p:nvSpPr>
        <p:spPr>
          <a:xfrm>
            <a:off x="2915816" y="6356350"/>
            <a:ext cx="3312368" cy="365125"/>
          </a:xfrm>
          <a:prstGeom prst="rect">
            <a:avLst/>
          </a:prstGeom>
        </p:spPr>
        <p:txBody>
          <a:bodyPr/>
          <a:lstStyle/>
          <a:p>
            <a:pPr algn="ctr"/>
            <a:r>
              <a:rPr lang="es-ES" dirty="0"/>
              <a:t>Riesgos asociados a la falta de Netiqueta</a:t>
            </a:r>
          </a:p>
        </p:txBody>
      </p:sp>
    </p:spTree>
    <p:extLst>
      <p:ext uri="{BB962C8B-B14F-4D97-AF65-F5344CB8AC3E}">
        <p14:creationId xmlns:p14="http://schemas.microsoft.com/office/powerpoint/2010/main" val="602745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268020"/>
            <a:ext cx="4530587" cy="3556620"/>
          </a:xfrm>
          <a:prstGeom prst="rect">
            <a:avLst/>
          </a:prstGeom>
        </p:spPr>
      </p:pic>
      <p:sp>
        <p:nvSpPr>
          <p:cNvPr id="7" name="6 Título"/>
          <p:cNvSpPr>
            <a:spLocks noGrp="1"/>
          </p:cNvSpPr>
          <p:nvPr>
            <p:ph type="title"/>
          </p:nvPr>
        </p:nvSpPr>
        <p:spPr/>
        <p:txBody>
          <a:bodyPr>
            <a:normAutofit/>
          </a:bodyPr>
          <a:lstStyle/>
          <a:p>
            <a:r>
              <a:rPr lang="es-ES" dirty="0" smtClean="0">
                <a:latin typeface="Calibri" panose="020F0502020204030204" pitchFamily="34" charset="0"/>
              </a:rPr>
              <a:t>¿A qué riesgos nos exponemos?</a:t>
            </a:r>
            <a:endParaRPr lang="es-ES" dirty="0">
              <a:latin typeface="Calibri" panose="020F0502020204030204" pitchFamily="34" charset="0"/>
            </a:endParaRPr>
          </a:p>
        </p:txBody>
      </p:sp>
      <p:sp>
        <p:nvSpPr>
          <p:cNvPr id="4" name="3 Marcador de contenido"/>
          <p:cNvSpPr>
            <a:spLocks noGrp="1"/>
          </p:cNvSpPr>
          <p:nvPr>
            <p:ph sz="half" idx="2"/>
          </p:nvPr>
        </p:nvSpPr>
        <p:spPr>
          <a:xfrm>
            <a:off x="4355976" y="3573016"/>
            <a:ext cx="4614664" cy="2088232"/>
          </a:xfrm>
        </p:spPr>
        <p:txBody>
          <a:bodyPr>
            <a:noAutofit/>
          </a:bodyPr>
          <a:lstStyle/>
          <a:p>
            <a:pPr marL="0" indent="0" algn="ctr">
              <a:buNone/>
            </a:pPr>
            <a:r>
              <a:rPr lang="es-ES" sz="4000" dirty="0">
                <a:solidFill>
                  <a:srgbClr val="007AC6"/>
                </a:solidFill>
              </a:rPr>
              <a:t>D</a:t>
            </a:r>
            <a:r>
              <a:rPr lang="es-ES" sz="4000" dirty="0" smtClean="0">
                <a:solidFill>
                  <a:srgbClr val="007AC6"/>
                </a:solidFill>
              </a:rPr>
              <a:t>iscusiones sin sentido en la red</a:t>
            </a:r>
            <a:endParaRPr lang="es-ES" sz="4000" dirty="0">
              <a:solidFill>
                <a:srgbClr val="007AC6"/>
              </a:solidFill>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11</a:t>
            </a:fld>
            <a:endParaRPr lang="es-ES"/>
          </a:p>
        </p:txBody>
      </p:sp>
      <p:sp>
        <p:nvSpPr>
          <p:cNvPr id="6" name="5 Marcador de pie de página"/>
          <p:cNvSpPr>
            <a:spLocks noGrp="1"/>
          </p:cNvSpPr>
          <p:nvPr>
            <p:ph type="ftr" sz="quarter" idx="11"/>
          </p:nvPr>
        </p:nvSpPr>
        <p:spPr>
          <a:xfrm>
            <a:off x="2915816" y="6356350"/>
            <a:ext cx="3312368" cy="365125"/>
          </a:xfrm>
          <a:prstGeom prst="rect">
            <a:avLst/>
          </a:prstGeom>
        </p:spPr>
        <p:txBody>
          <a:bodyPr/>
          <a:lstStyle/>
          <a:p>
            <a:pPr algn="ctr"/>
            <a:r>
              <a:rPr lang="es-ES" dirty="0"/>
              <a:t>Riesgos asociados a la falta de Netiqueta</a:t>
            </a:r>
          </a:p>
        </p:txBody>
      </p:sp>
      <p:sp>
        <p:nvSpPr>
          <p:cNvPr id="11" name="Marcador de texto 5"/>
          <p:cNvSpPr txBox="1">
            <a:spLocks/>
          </p:cNvSpPr>
          <p:nvPr/>
        </p:nvSpPr>
        <p:spPr>
          <a:xfrm>
            <a:off x="5220072" y="1991901"/>
            <a:ext cx="2432908" cy="1625600"/>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_tradnl" b="1" dirty="0" smtClean="0">
                <a:solidFill>
                  <a:srgbClr val="8FCAE7"/>
                </a:solidFill>
                <a:latin typeface="Arial Black"/>
                <a:cs typeface="Arial Black"/>
              </a:rPr>
              <a:t>03</a:t>
            </a:r>
            <a:endParaRPr lang="es-ES" b="1" dirty="0">
              <a:latin typeface="Arial Black"/>
              <a:cs typeface="Arial Black"/>
            </a:endParaRPr>
          </a:p>
        </p:txBody>
      </p:sp>
    </p:spTree>
    <p:extLst>
      <p:ext uri="{BB962C8B-B14F-4D97-AF65-F5344CB8AC3E}">
        <p14:creationId xmlns:p14="http://schemas.microsoft.com/office/powerpoint/2010/main" val="1988680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0861" y="2204864"/>
            <a:ext cx="3877633" cy="3864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Título"/>
          <p:cNvSpPr>
            <a:spLocks noGrp="1"/>
          </p:cNvSpPr>
          <p:nvPr>
            <p:ph type="title"/>
          </p:nvPr>
        </p:nvSpPr>
        <p:spPr/>
        <p:txBody>
          <a:bodyPr>
            <a:normAutofit/>
          </a:bodyPr>
          <a:lstStyle/>
          <a:p>
            <a:r>
              <a:rPr lang="es-ES" dirty="0" smtClean="0">
                <a:latin typeface="Calibri" panose="020F0502020204030204" pitchFamily="34" charset="0"/>
              </a:rPr>
              <a:t>Algunos ejemplos</a:t>
            </a:r>
            <a:endParaRPr lang="es-ES" dirty="0">
              <a:latin typeface="Calibri" panose="020F0502020204030204" pitchFamily="34" charset="0"/>
            </a:endParaRPr>
          </a:p>
        </p:txBody>
      </p:sp>
      <p:sp>
        <p:nvSpPr>
          <p:cNvPr id="13" name="12 Marcador de contenido"/>
          <p:cNvSpPr>
            <a:spLocks noGrp="1"/>
          </p:cNvSpPr>
          <p:nvPr>
            <p:ph sz="half" idx="2"/>
          </p:nvPr>
        </p:nvSpPr>
        <p:spPr>
          <a:xfrm>
            <a:off x="251520" y="2911620"/>
            <a:ext cx="3222772" cy="2507055"/>
          </a:xfrm>
        </p:spPr>
        <p:txBody>
          <a:bodyPr>
            <a:normAutofit/>
          </a:bodyPr>
          <a:lstStyle/>
          <a:p>
            <a:pPr algn="ctr"/>
            <a:endParaRPr lang="es-ES" dirty="0" smtClean="0">
              <a:solidFill>
                <a:srgbClr val="007AC6"/>
              </a:solidFill>
            </a:endParaRPr>
          </a:p>
          <a:p>
            <a:pPr marL="0" indent="0" algn="ctr">
              <a:buNone/>
            </a:pPr>
            <a:r>
              <a:rPr lang="es-ES" sz="9600" dirty="0" smtClean="0">
                <a:solidFill>
                  <a:srgbClr val="007AC6"/>
                </a:solidFill>
              </a:rPr>
              <a:t>Trol</a:t>
            </a:r>
            <a:endParaRPr lang="es-ES" sz="9600" dirty="0">
              <a:solidFill>
                <a:srgbClr val="007AC6"/>
              </a:solidFill>
            </a:endParaRPr>
          </a:p>
          <a:p>
            <a:pPr algn="ctr"/>
            <a:endParaRPr lang="es-ES" dirty="0" smtClean="0">
              <a:solidFill>
                <a:srgbClr val="007AC6"/>
              </a:solidFill>
            </a:endParaRPr>
          </a:p>
          <a:p>
            <a:pPr algn="ctr"/>
            <a:endParaRPr lang="es-ES" dirty="0">
              <a:solidFill>
                <a:srgbClr val="007AC6"/>
              </a:solidFill>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12</a:t>
            </a:fld>
            <a:endParaRPr lang="es-ES"/>
          </a:p>
        </p:txBody>
      </p:sp>
      <p:sp>
        <p:nvSpPr>
          <p:cNvPr id="6" name="5 Marcador de pie de página"/>
          <p:cNvSpPr>
            <a:spLocks noGrp="1"/>
          </p:cNvSpPr>
          <p:nvPr>
            <p:ph type="ftr" sz="quarter" idx="11"/>
          </p:nvPr>
        </p:nvSpPr>
        <p:spPr>
          <a:xfrm>
            <a:off x="2915816" y="6356350"/>
            <a:ext cx="3312368" cy="365125"/>
          </a:xfrm>
          <a:prstGeom prst="rect">
            <a:avLst/>
          </a:prstGeom>
        </p:spPr>
        <p:txBody>
          <a:bodyPr/>
          <a:lstStyle/>
          <a:p>
            <a:pPr algn="ctr"/>
            <a:r>
              <a:rPr lang="es-ES" dirty="0"/>
              <a:t>Riesgos asociados a la falta de Netiqueta</a:t>
            </a:r>
          </a:p>
        </p:txBody>
      </p:sp>
      <p:pic>
        <p:nvPicPr>
          <p:cNvPr id="3" name="2 Imagen"/>
          <p:cNvPicPr>
            <a:picLocks noChangeAspect="1"/>
          </p:cNvPicPr>
          <p:nvPr/>
        </p:nvPicPr>
        <p:blipFill>
          <a:blip r:embed="rId4" cstate="print">
            <a:extLst>
              <a:ext uri="{BEBA8EAE-BF5A-486C-A8C5-ECC9F3942E4B}">
                <a14:imgProps xmlns:a14="http://schemas.microsoft.com/office/drawing/2010/main">
                  <a14:imgLayer r:embed="rId5">
                    <a14:imgEffect>
                      <a14:backgroundRemoval t="0" b="60751" l="4050" r="89720">
                        <a14:backgroundMark x1="15421" y1="59898" x2="20249" y2="55631"/>
                        <a14:backgroundMark x1="20249" y1="55631" x2="33801" y2="60239"/>
                        <a14:backgroundMark x1="46417" y1="59898" x2="55452" y2="56314"/>
                        <a14:backgroundMark x1="50779" y1="58874" x2="50000" y2="57167"/>
                        <a14:backgroundMark x1="56231" y1="56655" x2="62150" y2="59215"/>
                        <a14:backgroundMark x1="62617" y1="59215" x2="66978" y2="56143"/>
                        <a14:backgroundMark x1="66667" y1="57338" x2="69003" y2="60410"/>
                        <a14:backgroundMark x1="70093" y1="59898" x2="80841" y2="60410"/>
                        <a14:backgroundMark x1="80530" y1="60239" x2="78037" y2="54096"/>
                        <a14:backgroundMark x1="78193" y1="54096" x2="79283" y2="51536"/>
                        <a14:backgroundMark x1="78816" y1="52901" x2="89564" y2="53072"/>
                      </a14:backgroundRemoval>
                    </a14:imgEffect>
                  </a14:imgLayer>
                </a14:imgProps>
              </a:ext>
              <a:ext uri="{28A0092B-C50C-407E-A947-70E740481C1C}">
                <a14:useLocalDpi xmlns:a14="http://schemas.microsoft.com/office/drawing/2010/main" val="0"/>
              </a:ext>
            </a:extLst>
          </a:blip>
          <a:stretch>
            <a:fillRect/>
          </a:stretch>
        </p:blipFill>
        <p:spPr>
          <a:xfrm>
            <a:off x="611560" y="1417638"/>
            <a:ext cx="4309473" cy="3933569"/>
          </a:xfrm>
          <a:prstGeom prst="rect">
            <a:avLst/>
          </a:prstGeom>
        </p:spPr>
      </p:pic>
    </p:spTree>
    <p:extLst>
      <p:ext uri="{BB962C8B-B14F-4D97-AF65-F5344CB8AC3E}">
        <p14:creationId xmlns:p14="http://schemas.microsoft.com/office/powerpoint/2010/main" val="824258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dirty="0" smtClean="0">
                <a:latin typeface="Calibri" panose="020F0502020204030204" pitchFamily="34" charset="0"/>
              </a:rPr>
              <a:t>¿A qué riesgos nos exponemos?</a:t>
            </a:r>
            <a:endParaRPr lang="es-ES" dirty="0">
              <a:latin typeface="Calibri" panose="020F0502020204030204" pitchFamily="34" charset="0"/>
            </a:endParaRPr>
          </a:p>
        </p:txBody>
      </p:sp>
      <p:sp>
        <p:nvSpPr>
          <p:cNvPr id="4" name="3 Marcador de contenido"/>
          <p:cNvSpPr>
            <a:spLocks noGrp="1"/>
          </p:cNvSpPr>
          <p:nvPr>
            <p:ph sz="half" idx="2"/>
          </p:nvPr>
        </p:nvSpPr>
        <p:spPr>
          <a:xfrm>
            <a:off x="5364088" y="2924944"/>
            <a:ext cx="3672408" cy="2592288"/>
          </a:xfrm>
        </p:spPr>
        <p:txBody>
          <a:bodyPr>
            <a:noAutofit/>
          </a:bodyPr>
          <a:lstStyle/>
          <a:p>
            <a:pPr marL="514350" indent="-514350">
              <a:buFont typeface="+mj-lt"/>
              <a:buAutoNum type="arabicPeriod" startAt="4"/>
            </a:pPr>
            <a:endParaRPr lang="es-ES" sz="4000" dirty="0" smtClean="0">
              <a:solidFill>
                <a:srgbClr val="007AC6"/>
              </a:solidFill>
              <a:latin typeface="Calibri" panose="020F0502020204030204" pitchFamily="34" charset="0"/>
            </a:endParaRPr>
          </a:p>
          <a:p>
            <a:pPr marL="0" indent="0" algn="ctr">
              <a:buNone/>
            </a:pPr>
            <a:r>
              <a:rPr lang="es-ES" sz="4000" dirty="0" smtClean="0">
                <a:solidFill>
                  <a:srgbClr val="007AC6"/>
                </a:solidFill>
                <a:latin typeface="Calibri" panose="020F0502020204030204" pitchFamily="34" charset="0"/>
              </a:rPr>
              <a:t>No respetar los derechos de autor</a:t>
            </a:r>
            <a:endParaRPr lang="es-ES" sz="4000" dirty="0">
              <a:solidFill>
                <a:srgbClr val="007AC6"/>
              </a:solidFill>
              <a:latin typeface="Calibri" panose="020F0502020204030204" pitchFamily="34" charset="0"/>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13</a:t>
            </a:fld>
            <a:endParaRPr lang="es-ES"/>
          </a:p>
        </p:txBody>
      </p:sp>
      <p:sp>
        <p:nvSpPr>
          <p:cNvPr id="6" name="5 Marcador de pie de página"/>
          <p:cNvSpPr>
            <a:spLocks noGrp="1"/>
          </p:cNvSpPr>
          <p:nvPr>
            <p:ph type="ftr" sz="quarter" idx="11"/>
          </p:nvPr>
        </p:nvSpPr>
        <p:spPr>
          <a:xfrm>
            <a:off x="2915816" y="6356350"/>
            <a:ext cx="3312368" cy="365125"/>
          </a:xfrm>
          <a:prstGeom prst="rect">
            <a:avLst/>
          </a:prstGeom>
        </p:spPr>
        <p:txBody>
          <a:bodyPr/>
          <a:lstStyle/>
          <a:p>
            <a:pPr algn="ctr"/>
            <a:r>
              <a:rPr lang="es-ES" dirty="0"/>
              <a:t>Riesgos asociados a la falta de Netiqueta</a:t>
            </a:r>
          </a:p>
        </p:txBody>
      </p:sp>
      <p:sp>
        <p:nvSpPr>
          <p:cNvPr id="11" name="Marcador de texto 5"/>
          <p:cNvSpPr txBox="1">
            <a:spLocks/>
          </p:cNvSpPr>
          <p:nvPr/>
        </p:nvSpPr>
        <p:spPr>
          <a:xfrm>
            <a:off x="6027524" y="2276872"/>
            <a:ext cx="2432908" cy="1625600"/>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ES_tradnl" b="1" dirty="0" smtClean="0">
                <a:solidFill>
                  <a:srgbClr val="8FCAE7"/>
                </a:solidFill>
                <a:latin typeface="Arial Black"/>
                <a:cs typeface="Arial Black"/>
              </a:rPr>
              <a:t>04</a:t>
            </a:r>
            <a:endParaRPr lang="es-ES" b="1" dirty="0">
              <a:latin typeface="Arial Black"/>
              <a:cs typeface="Arial Black"/>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152"/>
          <a:stretch/>
        </p:blipFill>
        <p:spPr bwMode="auto">
          <a:xfrm>
            <a:off x="755576" y="2817959"/>
            <a:ext cx="2014890" cy="1835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9919" y="2708920"/>
            <a:ext cx="1870108" cy="211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3800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dirty="0"/>
              <a:t>Algunos ejemplos</a:t>
            </a:r>
            <a:endParaRPr lang="es-ES" dirty="0">
              <a:solidFill>
                <a:srgbClr val="0070C0"/>
              </a:solidFill>
              <a:latin typeface="Calibri" panose="020F0502020204030204" pitchFamily="34" charset="0"/>
            </a:endParaRPr>
          </a:p>
        </p:txBody>
      </p:sp>
      <p:sp>
        <p:nvSpPr>
          <p:cNvPr id="4" name="3 Marcador de contenido"/>
          <p:cNvSpPr>
            <a:spLocks noGrp="1"/>
          </p:cNvSpPr>
          <p:nvPr>
            <p:ph sz="half" idx="2"/>
          </p:nvPr>
        </p:nvSpPr>
        <p:spPr>
          <a:xfrm>
            <a:off x="539552" y="2688803"/>
            <a:ext cx="4248472" cy="2592288"/>
          </a:xfrm>
        </p:spPr>
        <p:txBody>
          <a:bodyPr>
            <a:normAutofit/>
          </a:bodyPr>
          <a:lstStyle/>
          <a:p>
            <a:pPr marL="0" indent="0" algn="ctr">
              <a:buNone/>
            </a:pPr>
            <a:r>
              <a:rPr lang="es-ES" sz="3200" dirty="0" smtClean="0">
                <a:solidFill>
                  <a:srgbClr val="007AC6"/>
                </a:solidFill>
                <a:latin typeface="Calibri" panose="020F0502020204030204" pitchFamily="34" charset="0"/>
              </a:rPr>
              <a:t>¿Utilizas cualquier imagen de Internet para tus trabajos escolares?</a:t>
            </a:r>
            <a:endParaRPr lang="es-ES" sz="3200" dirty="0">
              <a:solidFill>
                <a:srgbClr val="007AC6"/>
              </a:solidFill>
              <a:latin typeface="Calibri" panose="020F0502020204030204" pitchFamily="34" charset="0"/>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14</a:t>
            </a:fld>
            <a:endParaRPr lang="es-ES"/>
          </a:p>
        </p:txBody>
      </p:sp>
      <p:sp>
        <p:nvSpPr>
          <p:cNvPr id="6" name="5 Marcador de pie de página"/>
          <p:cNvSpPr>
            <a:spLocks noGrp="1"/>
          </p:cNvSpPr>
          <p:nvPr>
            <p:ph type="ftr" sz="quarter" idx="11"/>
          </p:nvPr>
        </p:nvSpPr>
        <p:spPr>
          <a:xfrm>
            <a:off x="2915816" y="6356350"/>
            <a:ext cx="3312368" cy="365125"/>
          </a:xfrm>
          <a:prstGeom prst="rect">
            <a:avLst/>
          </a:prstGeom>
        </p:spPr>
        <p:txBody>
          <a:bodyPr/>
          <a:lstStyle/>
          <a:p>
            <a:pPr algn="ctr"/>
            <a:r>
              <a:rPr lang="es-ES" dirty="0"/>
              <a:t>Riesgos asociados a la falta de Netiqueta</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66944" y="1988840"/>
            <a:ext cx="3058584" cy="309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201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539552" y="4653136"/>
            <a:ext cx="8229600" cy="1143000"/>
          </a:xfrm>
        </p:spPr>
        <p:txBody>
          <a:bodyPr/>
          <a:lstStyle/>
          <a:p>
            <a:r>
              <a:rPr lang="es-ES" dirty="0"/>
              <a:t>Netiqueta: b</a:t>
            </a:r>
            <a:r>
              <a:rPr lang="es-ES" dirty="0" smtClean="0"/>
              <a:t>uenas prácticas</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15</a:t>
            </a:fld>
            <a:endParaRPr lang="es-ES"/>
          </a:p>
        </p:txBody>
      </p:sp>
      <p:sp>
        <p:nvSpPr>
          <p:cNvPr id="6" name="5 Marcador de pie de página"/>
          <p:cNvSpPr>
            <a:spLocks noGrp="1"/>
          </p:cNvSpPr>
          <p:nvPr>
            <p:ph type="ftr" sz="quarter" idx="11"/>
          </p:nvPr>
        </p:nvSpPr>
        <p:spPr/>
        <p:txBody>
          <a:bodyPr/>
          <a:lstStyle/>
          <a:p>
            <a:pPr algn="ctr"/>
            <a:r>
              <a:rPr lang="es-ES" dirty="0" smtClean="0"/>
              <a:t>Netiqueta: buenas prácticas</a:t>
            </a:r>
            <a:endParaRPr lang="es-ES" dirty="0"/>
          </a:p>
        </p:txBody>
      </p:sp>
      <p:pic>
        <p:nvPicPr>
          <p:cNvPr id="3" name="2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87824" y="1196752"/>
            <a:ext cx="3055620" cy="3352800"/>
          </a:xfrm>
        </p:spPr>
      </p:pic>
    </p:spTree>
    <p:extLst>
      <p:ext uri="{BB962C8B-B14F-4D97-AF65-F5344CB8AC3E}">
        <p14:creationId xmlns:p14="http://schemas.microsoft.com/office/powerpoint/2010/main" val="2921547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a:t>Cuida tus mensajes para evitar malas </a:t>
            </a:r>
            <a:r>
              <a:rPr lang="es-ES" dirty="0" smtClean="0"/>
              <a:t>interpretaciones</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16</a:t>
            </a:fld>
            <a:endParaRPr lang="es-ES"/>
          </a:p>
        </p:txBody>
      </p:sp>
      <p:sp>
        <p:nvSpPr>
          <p:cNvPr id="6" name="5 Marcador de pie de página"/>
          <p:cNvSpPr>
            <a:spLocks noGrp="1"/>
          </p:cNvSpPr>
          <p:nvPr>
            <p:ph type="ftr" sz="quarter" idx="11"/>
          </p:nvPr>
        </p:nvSpPr>
        <p:spPr/>
        <p:txBody>
          <a:bodyPr/>
          <a:lstStyle/>
          <a:p>
            <a:pPr algn="ctr"/>
            <a:r>
              <a:rPr lang="es-ES" dirty="0"/>
              <a:t>Netiqueta: </a:t>
            </a:r>
            <a:r>
              <a:rPr lang="es-ES" dirty="0" smtClean="0"/>
              <a:t>buenas prácticas I</a:t>
            </a:r>
            <a:endParaRPr lang="es-ES" dirty="0"/>
          </a:p>
        </p:txBody>
      </p:sp>
      <p:pic>
        <p:nvPicPr>
          <p:cNvPr id="10" name="12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9216" y="2139615"/>
            <a:ext cx="3000375" cy="2940764"/>
          </a:xfrm>
        </p:spPr>
      </p:pic>
      <p:sp>
        <p:nvSpPr>
          <p:cNvPr id="11" name="6 Título"/>
          <p:cNvSpPr txBox="1">
            <a:spLocks/>
          </p:cNvSpPr>
          <p:nvPr/>
        </p:nvSpPr>
        <p:spPr>
          <a:xfrm>
            <a:off x="3492517" y="2110896"/>
            <a:ext cx="5616624" cy="2998202"/>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endParaRPr lang="es-ES" sz="4100" b="0" dirty="0">
              <a:solidFill>
                <a:srgbClr val="007AC6"/>
              </a:solidFill>
              <a:latin typeface="Calibri" panose="020F0502020204030204" pitchFamily="34" charset="0"/>
            </a:endParaRPr>
          </a:p>
          <a:p>
            <a:pPr algn="ctr"/>
            <a:r>
              <a:rPr lang="es-ES" sz="3300" b="0" dirty="0" smtClean="0">
                <a:solidFill>
                  <a:srgbClr val="007AC6"/>
                </a:solidFill>
                <a:latin typeface="Calibri" panose="020F0502020204030204" pitchFamily="34" charset="0"/>
              </a:rPr>
              <a:t>Evita agresiones como el uso de mayúsculas y signos, símbolos o expresiones hirientes</a:t>
            </a:r>
            <a:r>
              <a:rPr lang="es-ES" b="0" dirty="0">
                <a:solidFill>
                  <a:srgbClr val="007AC6"/>
                </a:solidFill>
                <a:latin typeface="Calibri" panose="020F0502020204030204" pitchFamily="34" charset="0"/>
              </a:rPr>
              <a:t/>
            </a:r>
            <a:br>
              <a:rPr lang="es-ES" b="0" dirty="0">
                <a:solidFill>
                  <a:srgbClr val="007AC6"/>
                </a:solidFill>
                <a:latin typeface="Calibri" panose="020F0502020204030204" pitchFamily="34" charset="0"/>
              </a:rPr>
            </a:br>
            <a:r>
              <a:rPr lang="es-ES" b="0" dirty="0" smtClean="0">
                <a:solidFill>
                  <a:srgbClr val="007AC6"/>
                </a:solidFill>
              </a:rPr>
              <a:t/>
            </a:r>
            <a:br>
              <a:rPr lang="es-ES" b="0" dirty="0" smtClean="0">
                <a:solidFill>
                  <a:srgbClr val="007AC6"/>
                </a:solidFill>
              </a:rPr>
            </a:br>
            <a:endParaRPr lang="es-ES" b="0" dirty="0">
              <a:solidFill>
                <a:srgbClr val="007AC6"/>
              </a:solidFill>
              <a:latin typeface="Calibri" panose="020F0502020204030204" pitchFamily="34" charset="0"/>
            </a:endParaRPr>
          </a:p>
        </p:txBody>
      </p:sp>
    </p:spTree>
    <p:extLst>
      <p:ext uri="{BB962C8B-B14F-4D97-AF65-F5344CB8AC3E}">
        <p14:creationId xmlns:p14="http://schemas.microsoft.com/office/powerpoint/2010/main" val="1153603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Resalta los aspectos positivos de las personas y no los </a:t>
            </a:r>
            <a:r>
              <a:rPr lang="es-ES" dirty="0" smtClean="0"/>
              <a:t>negativos</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17</a:t>
            </a:fld>
            <a:endParaRPr lang="es-ES"/>
          </a:p>
        </p:txBody>
      </p:sp>
      <p:sp>
        <p:nvSpPr>
          <p:cNvPr id="6" name="5 Marcador de pie de página"/>
          <p:cNvSpPr>
            <a:spLocks noGrp="1"/>
          </p:cNvSpPr>
          <p:nvPr>
            <p:ph type="ftr" sz="quarter" idx="11"/>
          </p:nvPr>
        </p:nvSpPr>
        <p:spPr/>
        <p:txBody>
          <a:bodyPr/>
          <a:lstStyle/>
          <a:p>
            <a:pPr algn="ctr"/>
            <a:r>
              <a:rPr lang="es-ES" dirty="0"/>
              <a:t>Netiqueta: buenas prácticas </a:t>
            </a:r>
            <a:r>
              <a:rPr lang="es-ES" dirty="0" smtClean="0"/>
              <a:t> II</a:t>
            </a:r>
            <a:endParaRPr lang="es-ES" dirty="0"/>
          </a:p>
        </p:txBody>
      </p:sp>
      <p:pic>
        <p:nvPicPr>
          <p:cNvPr id="8" name="2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1116"/>
          <a:stretch/>
        </p:blipFill>
        <p:spPr>
          <a:xfrm>
            <a:off x="1835696" y="1484784"/>
            <a:ext cx="5151424" cy="4585611"/>
          </a:xfrm>
        </p:spPr>
      </p:pic>
    </p:spTree>
    <p:extLst>
      <p:ext uri="{BB962C8B-B14F-4D97-AF65-F5344CB8AC3E}">
        <p14:creationId xmlns:p14="http://schemas.microsoft.com/office/powerpoint/2010/main" val="3464270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8292" y="1268760"/>
            <a:ext cx="6247415" cy="46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p:txBody>
          <a:bodyPr/>
          <a:lstStyle/>
          <a:p>
            <a:r>
              <a:rPr lang="es-ES" dirty="0"/>
              <a:t>Respeta tu </a:t>
            </a:r>
            <a:r>
              <a:rPr lang="es-ES" dirty="0" smtClean="0"/>
              <a:t>privacidad </a:t>
            </a:r>
            <a:br>
              <a:rPr lang="es-ES" dirty="0" smtClean="0"/>
            </a:br>
            <a:r>
              <a:rPr lang="es-ES" dirty="0" smtClean="0"/>
              <a:t>y </a:t>
            </a:r>
            <a:r>
              <a:rPr lang="es-ES" dirty="0"/>
              <a:t>la de los demás</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18</a:t>
            </a:fld>
            <a:endParaRPr lang="es-ES"/>
          </a:p>
        </p:txBody>
      </p:sp>
      <p:sp>
        <p:nvSpPr>
          <p:cNvPr id="6" name="5 Marcador de pie de página"/>
          <p:cNvSpPr>
            <a:spLocks noGrp="1"/>
          </p:cNvSpPr>
          <p:nvPr>
            <p:ph type="ftr" sz="quarter" idx="11"/>
          </p:nvPr>
        </p:nvSpPr>
        <p:spPr/>
        <p:txBody>
          <a:bodyPr/>
          <a:lstStyle/>
          <a:p>
            <a:pPr algn="ctr"/>
            <a:r>
              <a:rPr lang="es-ES" dirty="0"/>
              <a:t>Netiqueta: buenas prácticas </a:t>
            </a:r>
            <a:r>
              <a:rPr lang="es-ES" dirty="0" smtClean="0"/>
              <a:t> III</a:t>
            </a:r>
            <a:endParaRPr lang="es-ES" dirty="0"/>
          </a:p>
        </p:txBody>
      </p:sp>
    </p:spTree>
    <p:extLst>
      <p:ext uri="{BB962C8B-B14F-4D97-AF65-F5344CB8AC3E}">
        <p14:creationId xmlns:p14="http://schemas.microsoft.com/office/powerpoint/2010/main" val="1894056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Lo que vamos a hacer a través de la red, ¿lo haríamos cara a cara?</a:t>
            </a:r>
          </a:p>
        </p:txBody>
      </p:sp>
      <p:pic>
        <p:nvPicPr>
          <p:cNvPr id="8" name="7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61456" y="1656152"/>
            <a:ext cx="6621087" cy="4414058"/>
          </a:xfrm>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19</a:t>
            </a:fld>
            <a:endParaRPr lang="es-ES"/>
          </a:p>
        </p:txBody>
      </p:sp>
      <p:sp>
        <p:nvSpPr>
          <p:cNvPr id="6" name="5 Marcador de pie de página"/>
          <p:cNvSpPr>
            <a:spLocks noGrp="1"/>
          </p:cNvSpPr>
          <p:nvPr>
            <p:ph type="ftr" sz="quarter" idx="11"/>
          </p:nvPr>
        </p:nvSpPr>
        <p:spPr/>
        <p:txBody>
          <a:bodyPr/>
          <a:lstStyle/>
          <a:p>
            <a:pPr algn="ctr"/>
            <a:r>
              <a:rPr lang="es-ES" dirty="0"/>
              <a:t>Netiqueta: buenas prácticas </a:t>
            </a:r>
            <a:r>
              <a:rPr lang="es-ES" dirty="0" smtClean="0"/>
              <a:t> IV</a:t>
            </a:r>
            <a:endParaRPr lang="es-ES" dirty="0"/>
          </a:p>
        </p:txBody>
      </p:sp>
    </p:spTree>
    <p:extLst>
      <p:ext uri="{BB962C8B-B14F-4D97-AF65-F5344CB8AC3E}">
        <p14:creationId xmlns:p14="http://schemas.microsoft.com/office/powerpoint/2010/main" val="488637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ormAutofit/>
          </a:bodyPr>
          <a:lstStyle/>
          <a:p>
            <a:pPr algn="ctr"/>
            <a:r>
              <a:rPr lang="es-ES" b="0" dirty="0">
                <a:solidFill>
                  <a:srgbClr val="007AC6"/>
                </a:solidFill>
                <a:latin typeface="Calibri" panose="020F0502020204030204" pitchFamily="34" charset="0"/>
              </a:rPr>
              <a:t>¿Qué </a:t>
            </a:r>
            <a:r>
              <a:rPr lang="es-ES" b="0" dirty="0" smtClean="0">
                <a:solidFill>
                  <a:srgbClr val="007AC6"/>
                </a:solidFill>
                <a:latin typeface="Calibri" panose="020F0502020204030204" pitchFamily="34" charset="0"/>
              </a:rPr>
              <a:t>vamos a aprender hoy?</a:t>
            </a:r>
            <a:endParaRPr lang="es-ES" b="0" dirty="0">
              <a:solidFill>
                <a:srgbClr val="007AC6"/>
              </a:solidFill>
              <a:latin typeface="Calibri" panose="020F0502020204030204" pitchFamily="34" charset="0"/>
            </a:endParaRPr>
          </a:p>
        </p:txBody>
      </p:sp>
      <p:sp>
        <p:nvSpPr>
          <p:cNvPr id="4" name="3 Marcador de número de diapositiva"/>
          <p:cNvSpPr>
            <a:spLocks noGrp="1"/>
          </p:cNvSpPr>
          <p:nvPr>
            <p:ph type="sldNum" sz="quarter" idx="12"/>
          </p:nvPr>
        </p:nvSpPr>
        <p:spPr/>
        <p:txBody>
          <a:bodyPr/>
          <a:lstStyle/>
          <a:p>
            <a:fld id="{70ED536F-580B-41F4-B85A-D05C7DF0A5F5}" type="slidenum">
              <a:rPr lang="es-ES" smtClean="0"/>
              <a:pPr/>
              <a:t>2</a:t>
            </a:fld>
            <a:endParaRPr lang="es-ES" dirty="0"/>
          </a:p>
        </p:txBody>
      </p:sp>
      <p:sp>
        <p:nvSpPr>
          <p:cNvPr id="5" name="4 Marcador de pie de página"/>
          <p:cNvSpPr>
            <a:spLocks noGrp="1"/>
          </p:cNvSpPr>
          <p:nvPr>
            <p:ph type="ftr" sz="quarter" idx="11"/>
          </p:nvPr>
        </p:nvSpPr>
        <p:spPr/>
        <p:txBody>
          <a:bodyPr/>
          <a:lstStyle/>
          <a:p>
            <a:pPr algn="ctr"/>
            <a:r>
              <a:rPr lang="es-ES" dirty="0" smtClean="0"/>
              <a:t>Objetivos del taller</a:t>
            </a:r>
            <a:endParaRPr lang="es-ES" dirty="0"/>
          </a:p>
        </p:txBody>
      </p:sp>
      <p:sp>
        <p:nvSpPr>
          <p:cNvPr id="8" name="CuadroTexto 7"/>
          <p:cNvSpPr txBox="1"/>
          <p:nvPr/>
        </p:nvSpPr>
        <p:spPr>
          <a:xfrm>
            <a:off x="491191" y="1508006"/>
            <a:ext cx="8021745" cy="4801314"/>
          </a:xfrm>
          <a:prstGeom prst="rect">
            <a:avLst/>
          </a:prstGeom>
          <a:noFill/>
        </p:spPr>
        <p:txBody>
          <a:bodyPr wrap="square" rtlCol="0">
            <a:spAutoFit/>
          </a:bodyPr>
          <a:lstStyle/>
          <a:p>
            <a:pPr lvl="1"/>
            <a:endParaRPr lang="es-ES" sz="2400" dirty="0">
              <a:solidFill>
                <a:srgbClr val="007AC6"/>
              </a:solidFill>
              <a:latin typeface="Calibri" panose="020F0502020204030204" pitchFamily="34" charset="0"/>
            </a:endParaRPr>
          </a:p>
          <a:p>
            <a:pPr marL="800100" lvl="1" indent="-342900">
              <a:buClr>
                <a:schemeClr val="tx2">
                  <a:lumMod val="60000"/>
                  <a:lumOff val="40000"/>
                </a:schemeClr>
              </a:buClr>
              <a:buFont typeface="Wingdings" panose="05000000000000000000" pitchFamily="2" charset="2"/>
              <a:buChar char="§"/>
            </a:pPr>
            <a:r>
              <a:rPr lang="es-ES" sz="2400" dirty="0" smtClean="0">
                <a:latin typeface="Calibri" panose="020F0502020204030204" pitchFamily="34" charset="0"/>
              </a:rPr>
              <a:t>Entender la importancia de </a:t>
            </a:r>
            <a:r>
              <a:rPr lang="es-ES" sz="2400" b="1" dirty="0" smtClean="0">
                <a:solidFill>
                  <a:srgbClr val="007AC6"/>
                </a:solidFill>
                <a:latin typeface="Calibri" panose="020F0502020204030204" pitchFamily="34" charset="0"/>
              </a:rPr>
              <a:t>fomentar la buena convivencia en la red</a:t>
            </a:r>
            <a:endParaRPr lang="es-ES" sz="2400" dirty="0">
              <a:latin typeface="Calibri" panose="020F0502020204030204" pitchFamily="34" charset="0"/>
            </a:endParaRPr>
          </a:p>
          <a:p>
            <a:pPr marL="800100" lvl="1" indent="-342900">
              <a:buFont typeface="Wingdings" panose="05000000000000000000" pitchFamily="2" charset="2"/>
              <a:buChar char="§"/>
            </a:pPr>
            <a:endParaRPr lang="es-ES" sz="2400" dirty="0" smtClean="0">
              <a:latin typeface="Calibri" panose="020F0502020204030204" pitchFamily="34" charset="0"/>
            </a:endParaRPr>
          </a:p>
          <a:p>
            <a:pPr marL="800100" lvl="1" indent="-342900">
              <a:buClr>
                <a:schemeClr val="tx2">
                  <a:lumMod val="60000"/>
                  <a:lumOff val="40000"/>
                </a:schemeClr>
              </a:buClr>
              <a:buFont typeface="Wingdings" panose="05000000000000000000" pitchFamily="2" charset="2"/>
              <a:buChar char="§"/>
            </a:pPr>
            <a:r>
              <a:rPr lang="es-ES" sz="2400" dirty="0" smtClean="0">
                <a:latin typeface="Calibri" panose="020F0502020204030204" pitchFamily="34" charset="0"/>
              </a:rPr>
              <a:t>Reconocer los </a:t>
            </a:r>
            <a:r>
              <a:rPr lang="es-ES" sz="2400" b="1" dirty="0">
                <a:solidFill>
                  <a:srgbClr val="007AC6"/>
                </a:solidFill>
                <a:latin typeface="Calibri" panose="020F0502020204030204" pitchFamily="34" charset="0"/>
              </a:rPr>
              <a:t>riesgos</a:t>
            </a:r>
            <a:r>
              <a:rPr lang="es-ES" sz="2400" dirty="0">
                <a:latin typeface="Calibri" panose="020F0502020204030204" pitchFamily="34" charset="0"/>
              </a:rPr>
              <a:t> asociados a la falta de </a:t>
            </a:r>
            <a:r>
              <a:rPr lang="es-ES" sz="2400" dirty="0" smtClean="0">
                <a:latin typeface="Calibri" panose="020F0502020204030204" pitchFamily="34" charset="0"/>
              </a:rPr>
              <a:t>Netiqueta</a:t>
            </a:r>
            <a:endParaRPr lang="es-ES" sz="2400" dirty="0">
              <a:latin typeface="Calibri" panose="020F0502020204030204" pitchFamily="34" charset="0"/>
            </a:endParaRPr>
          </a:p>
          <a:p>
            <a:pPr marL="800100" lvl="1" indent="-342900">
              <a:buFont typeface="Wingdings" panose="05000000000000000000" pitchFamily="2" charset="2"/>
              <a:buChar char="§"/>
            </a:pPr>
            <a:endParaRPr lang="es-ES" sz="2400" dirty="0">
              <a:latin typeface="Calibri" panose="020F0502020204030204" pitchFamily="34" charset="0"/>
            </a:endParaRPr>
          </a:p>
          <a:p>
            <a:pPr marL="800100" lvl="1" indent="-342900">
              <a:buClr>
                <a:schemeClr val="tx2">
                  <a:lumMod val="60000"/>
                  <a:lumOff val="40000"/>
                </a:schemeClr>
              </a:buClr>
              <a:buFont typeface="Wingdings" panose="05000000000000000000" pitchFamily="2" charset="2"/>
              <a:buChar char="§"/>
            </a:pPr>
            <a:r>
              <a:rPr lang="es-ES" sz="2400" dirty="0"/>
              <a:t>Conocer </a:t>
            </a:r>
            <a:r>
              <a:rPr lang="es-ES" sz="2400" b="1" dirty="0">
                <a:solidFill>
                  <a:srgbClr val="0070C0"/>
                </a:solidFill>
              </a:rPr>
              <a:t>recomendaciones</a:t>
            </a:r>
            <a:r>
              <a:rPr lang="es-ES" sz="2400" dirty="0"/>
              <a:t> de Netiqueta </a:t>
            </a:r>
          </a:p>
          <a:p>
            <a:pPr marL="800100" lvl="1" indent="-342900">
              <a:buFont typeface="Wingdings" panose="05000000000000000000" pitchFamily="2" charset="2"/>
              <a:buChar char="§"/>
            </a:pPr>
            <a:endParaRPr lang="es-ES" sz="2400" b="1" dirty="0" smtClean="0">
              <a:solidFill>
                <a:srgbClr val="007AC6"/>
              </a:solidFill>
              <a:latin typeface="Calibri" panose="020F0502020204030204" pitchFamily="34" charset="0"/>
            </a:endParaRPr>
          </a:p>
          <a:p>
            <a:pPr marL="800100" lvl="1" indent="-342900">
              <a:buClr>
                <a:schemeClr val="tx2">
                  <a:lumMod val="60000"/>
                  <a:lumOff val="40000"/>
                </a:schemeClr>
              </a:buClr>
              <a:buFont typeface="Wingdings" panose="05000000000000000000" pitchFamily="2" charset="2"/>
              <a:buChar char="§"/>
            </a:pPr>
            <a:r>
              <a:rPr lang="es-ES" sz="2400" b="1" dirty="0" smtClean="0">
                <a:solidFill>
                  <a:srgbClr val="007AC6"/>
                </a:solidFill>
                <a:latin typeface="Calibri" panose="020F0502020204030204" pitchFamily="34" charset="0"/>
              </a:rPr>
              <a:t>Aprender</a:t>
            </a:r>
            <a:r>
              <a:rPr lang="es-ES" sz="2400" dirty="0" smtClean="0">
                <a:latin typeface="Calibri" panose="020F0502020204030204" pitchFamily="34" charset="0"/>
              </a:rPr>
              <a:t> </a:t>
            </a:r>
            <a:r>
              <a:rPr lang="es-ES" sz="2400" dirty="0">
                <a:latin typeface="Calibri" panose="020F0502020204030204" pitchFamily="34" charset="0"/>
              </a:rPr>
              <a:t>a utilizar las claves de la </a:t>
            </a:r>
            <a:r>
              <a:rPr lang="es-ES" sz="2400" b="1" dirty="0">
                <a:solidFill>
                  <a:srgbClr val="007AC6"/>
                </a:solidFill>
                <a:latin typeface="Calibri" panose="020F0502020204030204" pitchFamily="34" charset="0"/>
              </a:rPr>
              <a:t>comunicación digital </a:t>
            </a:r>
            <a:r>
              <a:rPr lang="es-ES" sz="2400" dirty="0">
                <a:latin typeface="Calibri" panose="020F0502020204030204" pitchFamily="34" charset="0"/>
              </a:rPr>
              <a:t>de forma </a:t>
            </a:r>
            <a:r>
              <a:rPr lang="es-ES" sz="2400" b="1" dirty="0">
                <a:solidFill>
                  <a:srgbClr val="007AC6"/>
                </a:solidFill>
                <a:latin typeface="Calibri" panose="020F0502020204030204" pitchFamily="34" charset="0"/>
              </a:rPr>
              <a:t>segura y </a:t>
            </a:r>
            <a:r>
              <a:rPr lang="es-ES" sz="2400" b="1" dirty="0" smtClean="0">
                <a:solidFill>
                  <a:srgbClr val="007AC6"/>
                </a:solidFill>
                <a:latin typeface="Calibri" panose="020F0502020204030204" pitchFamily="34" charset="0"/>
              </a:rPr>
              <a:t>respetuosa</a:t>
            </a:r>
            <a:endParaRPr lang="es-ES" sz="2400" dirty="0">
              <a:latin typeface="Calibri" panose="020F0502020204030204" pitchFamily="34" charset="0"/>
            </a:endParaRPr>
          </a:p>
          <a:p>
            <a:pPr marL="800100" lvl="1" indent="-342900">
              <a:buFont typeface="Wingdings" panose="05000000000000000000" pitchFamily="2" charset="2"/>
              <a:buChar char="§"/>
            </a:pPr>
            <a:endParaRPr lang="es-ES" sz="2400" dirty="0">
              <a:solidFill>
                <a:srgbClr val="007AC6"/>
              </a:solidFill>
              <a:latin typeface="Calibri" panose="020F0502020204030204" pitchFamily="34" charset="0"/>
            </a:endParaRPr>
          </a:p>
          <a:p>
            <a:pPr marL="800100" lvl="1" indent="-342900">
              <a:buFont typeface="Wingdings" panose="05000000000000000000" pitchFamily="2" charset="2"/>
              <a:buChar char="§"/>
            </a:pPr>
            <a:endParaRPr lang="es-ES" sz="2400" dirty="0">
              <a:solidFill>
                <a:srgbClr val="007AC6"/>
              </a:solidFill>
              <a:latin typeface="Calibri" panose="020F0502020204030204" pitchFamily="34" charset="0"/>
            </a:endParaRPr>
          </a:p>
          <a:p>
            <a:endParaRPr lang="es-ES" dirty="0">
              <a:solidFill>
                <a:srgbClr val="007AC6"/>
              </a:solidFill>
            </a:endParaRPr>
          </a:p>
        </p:txBody>
      </p:sp>
    </p:spTree>
    <p:extLst>
      <p:ext uri="{BB962C8B-B14F-4D97-AF65-F5344CB8AC3E}">
        <p14:creationId xmlns:p14="http://schemas.microsoft.com/office/powerpoint/2010/main" val="539978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Respeta la propiedad intelectual de los contenidos digitales</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20</a:t>
            </a:fld>
            <a:endParaRPr lang="es-ES"/>
          </a:p>
        </p:txBody>
      </p:sp>
      <p:sp>
        <p:nvSpPr>
          <p:cNvPr id="6" name="5 Marcador de pie de página"/>
          <p:cNvSpPr>
            <a:spLocks noGrp="1"/>
          </p:cNvSpPr>
          <p:nvPr>
            <p:ph type="ftr" sz="quarter" idx="11"/>
          </p:nvPr>
        </p:nvSpPr>
        <p:spPr/>
        <p:txBody>
          <a:bodyPr/>
          <a:lstStyle/>
          <a:p>
            <a:pPr algn="ctr"/>
            <a:r>
              <a:rPr lang="es-ES" dirty="0"/>
              <a:t>Netiqueta: buenas prácticas </a:t>
            </a:r>
            <a:r>
              <a:rPr lang="es-ES" dirty="0" smtClean="0"/>
              <a:t>V</a:t>
            </a:r>
            <a:endParaRPr lang="es-E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152"/>
          <a:stretch/>
        </p:blipFill>
        <p:spPr bwMode="auto">
          <a:xfrm>
            <a:off x="4621710" y="3284984"/>
            <a:ext cx="1901006" cy="173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7" y="3179732"/>
            <a:ext cx="1764407" cy="1992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2 Marcador de contenido"/>
          <p:cNvPicPr>
            <a:picLocks noGrp="1" noChangeAspect="1"/>
          </p:cNvPicPr>
          <p:nvPr>
            <p:ph idx="1"/>
          </p:nvPr>
        </p:nvPicPr>
        <p:blipFill rotWithShape="1">
          <a:blip r:embed="rId5" cstate="print">
            <a:extLst>
              <a:ext uri="{BEBA8EAE-BF5A-486C-A8C5-ECC9F3942E4B}">
                <a14:imgProps xmlns:a14="http://schemas.microsoft.com/office/drawing/2010/main">
                  <a14:imgLayer r:embed="rId6">
                    <a14:imgEffect>
                      <a14:saturation sat="108000"/>
                    </a14:imgEffect>
                  </a14:imgLayer>
                </a14:imgProps>
              </a:ext>
              <a:ext uri="{28A0092B-C50C-407E-A947-70E740481C1C}">
                <a14:useLocalDpi xmlns:a14="http://schemas.microsoft.com/office/drawing/2010/main" val="0"/>
              </a:ext>
            </a:extLst>
          </a:blip>
          <a:srcRect l="7134"/>
          <a:stretch/>
        </p:blipFill>
        <p:spPr>
          <a:xfrm>
            <a:off x="527237" y="2204864"/>
            <a:ext cx="3583394" cy="3644301"/>
          </a:xfrm>
        </p:spPr>
      </p:pic>
    </p:spTree>
    <p:extLst>
      <p:ext uri="{BB962C8B-B14F-4D97-AF65-F5344CB8AC3E}">
        <p14:creationId xmlns:p14="http://schemas.microsoft.com/office/powerpoint/2010/main" val="747371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21</a:t>
            </a:fld>
            <a:endParaRPr lang="es-ES"/>
          </a:p>
        </p:txBody>
      </p:sp>
      <p:sp>
        <p:nvSpPr>
          <p:cNvPr id="6" name="5 Marcador de pie de página"/>
          <p:cNvSpPr>
            <a:spLocks noGrp="1"/>
          </p:cNvSpPr>
          <p:nvPr>
            <p:ph type="ftr" sz="quarter" idx="11"/>
          </p:nvPr>
        </p:nvSpPr>
        <p:spPr/>
        <p:txBody>
          <a:bodyPr/>
          <a:lstStyle/>
          <a:p>
            <a:pPr algn="ctr"/>
            <a:r>
              <a:rPr lang="es-ES" dirty="0"/>
              <a:t>Netiqueta: buenas prácticas </a:t>
            </a:r>
            <a:r>
              <a:rPr lang="es-ES" dirty="0" smtClean="0"/>
              <a:t>VI</a:t>
            </a:r>
            <a:endParaRPr lang="es-ES" dirty="0"/>
          </a:p>
        </p:txBody>
      </p:sp>
      <p:sp>
        <p:nvSpPr>
          <p:cNvPr id="9" name="6 Título"/>
          <p:cNvSpPr txBox="1">
            <a:spLocks/>
          </p:cNvSpPr>
          <p:nvPr/>
        </p:nvSpPr>
        <p:spPr>
          <a:xfrm>
            <a:off x="4427984" y="1484784"/>
            <a:ext cx="4320480" cy="259228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ES" sz="4000" b="0" dirty="0" smtClean="0">
                <a:solidFill>
                  <a:srgbClr val="007AC6"/>
                </a:solidFill>
                <a:latin typeface="Calibri" panose="020F0502020204030204" pitchFamily="34" charset="0"/>
              </a:rPr>
              <a:t>No alimentes discusiones sin sentido en Internet</a:t>
            </a:r>
            <a:endParaRPr lang="es-ES" sz="4000" b="0" dirty="0">
              <a:solidFill>
                <a:srgbClr val="007AC6"/>
              </a:solidFill>
              <a:latin typeface="Calibri" panose="020F0502020204030204" pitchFamily="34" charset="0"/>
            </a:endParaRPr>
          </a:p>
        </p:txBody>
      </p:sp>
      <p:pic>
        <p:nvPicPr>
          <p:cNvPr id="11" name="2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8" y="1"/>
            <a:ext cx="4128197" cy="6203372"/>
          </a:xfrm>
          <a:prstGeom prst="rect">
            <a:avLst/>
          </a:prstGeom>
        </p:spPr>
      </p:pic>
    </p:spTree>
    <p:extLst>
      <p:ext uri="{BB962C8B-B14F-4D97-AF65-F5344CB8AC3E}">
        <p14:creationId xmlns:p14="http://schemas.microsoft.com/office/powerpoint/2010/main" val="3243742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No abuses de tu poder o conocimiento</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22</a:t>
            </a:fld>
            <a:endParaRPr lang="es-ES"/>
          </a:p>
        </p:txBody>
      </p:sp>
      <p:sp>
        <p:nvSpPr>
          <p:cNvPr id="6" name="5 Marcador de pie de página"/>
          <p:cNvSpPr>
            <a:spLocks noGrp="1"/>
          </p:cNvSpPr>
          <p:nvPr>
            <p:ph type="ftr" sz="quarter" idx="11"/>
          </p:nvPr>
        </p:nvSpPr>
        <p:spPr/>
        <p:txBody>
          <a:bodyPr/>
          <a:lstStyle/>
          <a:p>
            <a:pPr algn="ctr"/>
            <a:r>
              <a:rPr lang="es-ES" dirty="0"/>
              <a:t>Netiqueta: buenas prácticas </a:t>
            </a:r>
            <a:r>
              <a:rPr lang="es-ES" dirty="0" smtClean="0"/>
              <a:t>VII</a:t>
            </a:r>
            <a:endParaRPr lang="es-ES" dirty="0"/>
          </a:p>
        </p:txBody>
      </p:sp>
      <p:pic>
        <p:nvPicPr>
          <p:cNvPr id="8" name="3 Marcador de contenido"/>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1043607" y="1628799"/>
            <a:ext cx="7310628" cy="4578493"/>
          </a:xfrm>
        </p:spPr>
      </p:pic>
    </p:spTree>
    <p:extLst>
      <p:ext uri="{BB962C8B-B14F-4D97-AF65-F5344CB8AC3E}">
        <p14:creationId xmlns:p14="http://schemas.microsoft.com/office/powerpoint/2010/main" val="737409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a:t>Ejercita la empatía</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23</a:t>
            </a:fld>
            <a:endParaRPr lang="es-ES"/>
          </a:p>
        </p:txBody>
      </p:sp>
      <p:sp>
        <p:nvSpPr>
          <p:cNvPr id="6" name="5 Marcador de pie de página"/>
          <p:cNvSpPr>
            <a:spLocks noGrp="1"/>
          </p:cNvSpPr>
          <p:nvPr>
            <p:ph type="ftr" sz="quarter" idx="11"/>
          </p:nvPr>
        </p:nvSpPr>
        <p:spPr/>
        <p:txBody>
          <a:bodyPr/>
          <a:lstStyle/>
          <a:p>
            <a:pPr algn="ctr"/>
            <a:r>
              <a:rPr lang="es-ES" dirty="0"/>
              <a:t>Netiqueta: buenas prácticas </a:t>
            </a:r>
            <a:r>
              <a:rPr lang="es-ES" dirty="0" smtClean="0"/>
              <a:t>VIII</a:t>
            </a:r>
            <a:endParaRPr lang="es-ES" dirty="0"/>
          </a:p>
        </p:txBody>
      </p:sp>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7545" y="1468919"/>
            <a:ext cx="6088910" cy="4320479"/>
          </a:xfrm>
          <a:prstGeom prst="rect">
            <a:avLst/>
          </a:prstGeom>
        </p:spPr>
      </p:pic>
    </p:spTree>
    <p:extLst>
      <p:ext uri="{BB962C8B-B14F-4D97-AF65-F5344CB8AC3E}">
        <p14:creationId xmlns:p14="http://schemas.microsoft.com/office/powerpoint/2010/main" val="1542229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a:t>Cuando utilices un servicio nuevo </a:t>
            </a:r>
            <a:br>
              <a:rPr lang="es-ES" dirty="0"/>
            </a:br>
            <a:r>
              <a:rPr lang="es-ES" dirty="0"/>
              <a:t>para ti: observa y aprende</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24</a:t>
            </a:fld>
            <a:endParaRPr lang="es-ES"/>
          </a:p>
        </p:txBody>
      </p:sp>
      <p:sp>
        <p:nvSpPr>
          <p:cNvPr id="6" name="5 Marcador de pie de página"/>
          <p:cNvSpPr>
            <a:spLocks noGrp="1"/>
          </p:cNvSpPr>
          <p:nvPr>
            <p:ph type="ftr" sz="quarter" idx="11"/>
          </p:nvPr>
        </p:nvSpPr>
        <p:spPr/>
        <p:txBody>
          <a:bodyPr/>
          <a:lstStyle/>
          <a:p>
            <a:pPr algn="ctr"/>
            <a:r>
              <a:rPr lang="es-ES" dirty="0"/>
              <a:t>Netiqueta: buenas prácticas </a:t>
            </a:r>
            <a:r>
              <a:rPr lang="es-ES" dirty="0" smtClean="0"/>
              <a:t>IX</a:t>
            </a:r>
            <a:endParaRPr lang="es-ES" dirty="0"/>
          </a:p>
        </p:txBody>
      </p:sp>
      <p:pic>
        <p:nvPicPr>
          <p:cNvPr id="10" name="7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3140968"/>
            <a:ext cx="2376264" cy="2970331"/>
          </a:xfrm>
          <a:prstGeom prst="rect">
            <a:avLst/>
          </a:prstGeom>
        </p:spPr>
      </p:pic>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099" y="1556792"/>
            <a:ext cx="6480720" cy="4320479"/>
          </a:xfrm>
          <a:prstGeom prst="rect">
            <a:avLst/>
          </a:prstGeom>
        </p:spPr>
      </p:pic>
    </p:spTree>
    <p:extLst>
      <p:ext uri="{BB962C8B-B14F-4D97-AF65-F5344CB8AC3E}">
        <p14:creationId xmlns:p14="http://schemas.microsoft.com/office/powerpoint/2010/main" val="504541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Marcador de contenido"/>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tretch/>
        </p:blipFill>
        <p:spPr>
          <a:xfrm>
            <a:off x="10378" y="2204864"/>
            <a:ext cx="4038600" cy="3267598"/>
          </a:xfrm>
        </p:spPr>
      </p:pic>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25</a:t>
            </a:fld>
            <a:endParaRPr lang="es-ES"/>
          </a:p>
        </p:txBody>
      </p:sp>
      <p:sp>
        <p:nvSpPr>
          <p:cNvPr id="12" name="6 Título"/>
          <p:cNvSpPr txBox="1">
            <a:spLocks/>
          </p:cNvSpPr>
          <p:nvPr/>
        </p:nvSpPr>
        <p:spPr>
          <a:xfrm>
            <a:off x="3191962" y="404664"/>
            <a:ext cx="5770984" cy="1143000"/>
          </a:xfrm>
          <a:prstGeom prst="rect">
            <a:avLst/>
          </a:prstGeom>
        </p:spPr>
        <p:txBody>
          <a:bodyPr vert="horz" lIns="91440" tIns="45720" rIns="91440" bIns="45720" rtlCol="0" anchor="b">
            <a:normAutofit fontScale="850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ES" sz="4400" b="0" dirty="0">
                <a:solidFill>
                  <a:srgbClr val="007AC6"/>
                </a:solidFill>
                <a:latin typeface="Calibri" panose="020F0502020204030204" pitchFamily="34" charset="0"/>
              </a:rPr>
              <a:t>D</a:t>
            </a:r>
            <a:r>
              <a:rPr lang="es-ES" sz="4400" b="0" dirty="0" smtClean="0">
                <a:solidFill>
                  <a:srgbClr val="007AC6"/>
                </a:solidFill>
                <a:latin typeface="Calibri" panose="020F0502020204030204" pitchFamily="34" charset="0"/>
              </a:rPr>
              <a:t>ispositivos móviles: prioriza tiempos y espacios</a:t>
            </a:r>
            <a:endParaRPr lang="es-ES" sz="4400" b="0" dirty="0">
              <a:solidFill>
                <a:srgbClr val="007AC6"/>
              </a:solidFill>
              <a:latin typeface="Calibri" panose="020F0502020204030204" pitchFamily="34" charset="0"/>
            </a:endParaRPr>
          </a:p>
        </p:txBody>
      </p:sp>
      <p:pic>
        <p:nvPicPr>
          <p:cNvPr id="13" name="1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8413" y="2204864"/>
            <a:ext cx="4896075" cy="3267598"/>
          </a:xfrm>
          <a:prstGeom prst="rect">
            <a:avLst/>
          </a:prstGeom>
        </p:spPr>
      </p:pic>
      <p:sp>
        <p:nvSpPr>
          <p:cNvPr id="15" name="5 Marcador de pie de página"/>
          <p:cNvSpPr>
            <a:spLocks noGrp="1"/>
          </p:cNvSpPr>
          <p:nvPr>
            <p:ph type="ftr" sz="quarter" idx="11"/>
          </p:nvPr>
        </p:nvSpPr>
        <p:spPr>
          <a:xfrm>
            <a:off x="2915816" y="6356350"/>
            <a:ext cx="3312368" cy="365125"/>
          </a:xfrm>
          <a:prstGeom prst="rect">
            <a:avLst/>
          </a:prstGeom>
        </p:spPr>
        <p:txBody>
          <a:bodyPr/>
          <a:lstStyle/>
          <a:p>
            <a:pPr algn="ctr"/>
            <a:r>
              <a:rPr lang="es-ES" dirty="0"/>
              <a:t>Netiqueta: </a:t>
            </a:r>
            <a:r>
              <a:rPr lang="es-ES" dirty="0" smtClean="0"/>
              <a:t>dispositivos móviles</a:t>
            </a:r>
            <a:endParaRPr lang="es-ES" dirty="0"/>
          </a:p>
        </p:txBody>
      </p:sp>
      <p:sp>
        <p:nvSpPr>
          <p:cNvPr id="17" name="16 Llamada de nube"/>
          <p:cNvSpPr/>
          <p:nvPr/>
        </p:nvSpPr>
        <p:spPr>
          <a:xfrm>
            <a:off x="251520" y="188640"/>
            <a:ext cx="2520280" cy="1584176"/>
          </a:xfrm>
          <a:prstGeom prst="cloudCallout">
            <a:avLst>
              <a:gd name="adj1" fmla="val 66105"/>
              <a:gd name="adj2" fmla="val 215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bg1"/>
                </a:solidFill>
              </a:rPr>
              <a:t>Algunos ejemplos</a:t>
            </a:r>
            <a:endParaRPr lang="es-ES" sz="2800" dirty="0">
              <a:solidFill>
                <a:schemeClr val="bg1"/>
              </a:solidFill>
            </a:endParaRPr>
          </a:p>
        </p:txBody>
      </p:sp>
    </p:spTree>
    <p:extLst>
      <p:ext uri="{BB962C8B-B14F-4D97-AF65-F5344CB8AC3E}">
        <p14:creationId xmlns:p14="http://schemas.microsoft.com/office/powerpoint/2010/main" val="1821993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26</a:t>
            </a:fld>
            <a:endParaRPr lang="es-ES"/>
          </a:p>
        </p:txBody>
      </p:sp>
      <p:sp>
        <p:nvSpPr>
          <p:cNvPr id="8" name="5 Marcador de pie de página"/>
          <p:cNvSpPr>
            <a:spLocks noGrp="1"/>
          </p:cNvSpPr>
          <p:nvPr>
            <p:ph type="ftr" sz="quarter" idx="11"/>
          </p:nvPr>
        </p:nvSpPr>
        <p:spPr/>
        <p:txBody>
          <a:bodyPr/>
          <a:lstStyle/>
          <a:p>
            <a:pPr algn="ctr"/>
            <a:r>
              <a:rPr lang="es-ES" dirty="0"/>
              <a:t>Netiqueta: </a:t>
            </a:r>
            <a:r>
              <a:rPr lang="es-ES" dirty="0" smtClean="0"/>
              <a:t>redes sociales</a:t>
            </a:r>
            <a:endParaRPr lang="es-E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2170" y="1978598"/>
            <a:ext cx="5612158" cy="4186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Llamada de nube"/>
          <p:cNvSpPr/>
          <p:nvPr/>
        </p:nvSpPr>
        <p:spPr>
          <a:xfrm>
            <a:off x="251520" y="188640"/>
            <a:ext cx="2520280" cy="1584176"/>
          </a:xfrm>
          <a:prstGeom prst="cloudCallout">
            <a:avLst>
              <a:gd name="adj1" fmla="val 66105"/>
              <a:gd name="adj2" fmla="val 215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bg1"/>
                </a:solidFill>
              </a:rPr>
              <a:t>Algunos ejemplos</a:t>
            </a:r>
            <a:endParaRPr lang="es-ES" sz="2800" dirty="0">
              <a:solidFill>
                <a:schemeClr val="bg1"/>
              </a:solidFill>
            </a:endParaRPr>
          </a:p>
        </p:txBody>
      </p:sp>
      <p:sp>
        <p:nvSpPr>
          <p:cNvPr id="10" name="6 Título"/>
          <p:cNvSpPr txBox="1">
            <a:spLocks/>
          </p:cNvSpPr>
          <p:nvPr/>
        </p:nvSpPr>
        <p:spPr>
          <a:xfrm>
            <a:off x="2917358" y="197768"/>
            <a:ext cx="6191146" cy="1503040"/>
          </a:xfrm>
          <a:prstGeom prst="rect">
            <a:avLst/>
          </a:prstGeom>
        </p:spPr>
        <p:txBody>
          <a:bodyPr vert="horz" lIns="91440" tIns="45720" rIns="91440" bIns="45720" rtlCol="0" anchor="b">
            <a:normAutofit fontScale="85000" lnSpcReduction="2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ES" sz="4400" b="0" dirty="0" smtClean="0">
                <a:solidFill>
                  <a:srgbClr val="007AC6"/>
                </a:solidFill>
                <a:latin typeface="Calibri" panose="020F0502020204030204" pitchFamily="34" charset="0"/>
              </a:rPr>
              <a:t>Redes sociales: cada una tiene sus peculiaridades y debes conocerlas si las utilizas</a:t>
            </a:r>
            <a:endParaRPr lang="es-ES" sz="4400" b="0" dirty="0">
              <a:solidFill>
                <a:srgbClr val="007AC6"/>
              </a:solidFill>
              <a:latin typeface="Calibri" panose="020F0502020204030204" pitchFamily="34" charset="0"/>
            </a:endParaRPr>
          </a:p>
        </p:txBody>
      </p:sp>
    </p:spTree>
    <p:extLst>
      <p:ext uri="{BB962C8B-B14F-4D97-AF65-F5344CB8AC3E}">
        <p14:creationId xmlns:p14="http://schemas.microsoft.com/office/powerpoint/2010/main" val="951103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27</a:t>
            </a:fld>
            <a:endParaRPr lang="es-ES"/>
          </a:p>
        </p:txBody>
      </p:sp>
      <p:sp>
        <p:nvSpPr>
          <p:cNvPr id="8" name="5 Marcador de pie de página"/>
          <p:cNvSpPr>
            <a:spLocks noGrp="1"/>
          </p:cNvSpPr>
          <p:nvPr>
            <p:ph type="ftr" sz="quarter" idx="11"/>
          </p:nvPr>
        </p:nvSpPr>
        <p:spPr/>
        <p:txBody>
          <a:bodyPr/>
          <a:lstStyle/>
          <a:p>
            <a:pPr algn="ctr"/>
            <a:r>
              <a:rPr lang="es-ES" dirty="0"/>
              <a:t>Netiqueta: </a:t>
            </a:r>
            <a:r>
              <a:rPr lang="es-ES" dirty="0" smtClean="0"/>
              <a:t>mensajería instantánea</a:t>
            </a:r>
            <a:endParaRPr lang="es-ES" dirty="0"/>
          </a:p>
        </p:txBody>
      </p:sp>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5095" y="1700808"/>
            <a:ext cx="5538888" cy="4500000"/>
          </a:xfrm>
          <a:prstGeom prst="rect">
            <a:avLst/>
          </a:prstGeom>
        </p:spPr>
      </p:pic>
      <p:sp>
        <p:nvSpPr>
          <p:cNvPr id="9" name="8 Llamada de nube"/>
          <p:cNvSpPr/>
          <p:nvPr/>
        </p:nvSpPr>
        <p:spPr>
          <a:xfrm>
            <a:off x="251520" y="188640"/>
            <a:ext cx="2520280" cy="1584176"/>
          </a:xfrm>
          <a:prstGeom prst="cloudCallout">
            <a:avLst>
              <a:gd name="adj1" fmla="val 66105"/>
              <a:gd name="adj2" fmla="val 215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bg1"/>
                </a:solidFill>
              </a:rPr>
              <a:t>Algunos ejemplos</a:t>
            </a:r>
            <a:endParaRPr lang="es-ES" sz="2800" dirty="0">
              <a:solidFill>
                <a:schemeClr val="bg1"/>
              </a:solidFill>
            </a:endParaRPr>
          </a:p>
        </p:txBody>
      </p:sp>
      <p:sp>
        <p:nvSpPr>
          <p:cNvPr id="10" name="6 Título"/>
          <p:cNvSpPr txBox="1">
            <a:spLocks/>
          </p:cNvSpPr>
          <p:nvPr/>
        </p:nvSpPr>
        <p:spPr>
          <a:xfrm>
            <a:off x="3191962" y="404664"/>
            <a:ext cx="5770984"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ES" sz="3200" b="0" dirty="0" smtClean="0">
                <a:solidFill>
                  <a:srgbClr val="007AC6"/>
                </a:solidFill>
                <a:latin typeface="Calibri" panose="020F0502020204030204" pitchFamily="34" charset="0"/>
              </a:rPr>
              <a:t>Mensajería instantánea: una aplicación para cada forma de comunicación</a:t>
            </a:r>
            <a:endParaRPr lang="es-ES" sz="3200" b="0" dirty="0">
              <a:solidFill>
                <a:srgbClr val="007AC6"/>
              </a:solidFill>
              <a:latin typeface="Calibri" panose="020F0502020204030204" pitchFamily="34" charset="0"/>
            </a:endParaRPr>
          </a:p>
        </p:txBody>
      </p:sp>
    </p:spTree>
    <p:extLst>
      <p:ext uri="{BB962C8B-B14F-4D97-AF65-F5344CB8AC3E}">
        <p14:creationId xmlns:p14="http://schemas.microsoft.com/office/powerpoint/2010/main" val="1784060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4397337" y="1763422"/>
            <a:ext cx="4629150" cy="3495675"/>
          </a:xfrm>
          <a:prstGeom prst="rect">
            <a:avLst/>
          </a:prstGeom>
        </p:spPr>
      </p:pic>
      <p:sp>
        <p:nvSpPr>
          <p:cNvPr id="13" name="11 Título"/>
          <p:cNvSpPr>
            <a:spLocks noGrp="1"/>
          </p:cNvSpPr>
          <p:nvPr>
            <p:ph type="title"/>
          </p:nvPr>
        </p:nvSpPr>
        <p:spPr>
          <a:xfrm>
            <a:off x="457200" y="188640"/>
            <a:ext cx="8229600" cy="1143000"/>
          </a:xfrm>
        </p:spPr>
        <p:txBody>
          <a:bodyPr>
            <a:normAutofit/>
          </a:bodyPr>
          <a:lstStyle/>
          <a:p>
            <a:r>
              <a:rPr lang="es-ES" sz="4400" dirty="0" smtClean="0">
                <a:solidFill>
                  <a:srgbClr val="0070C0"/>
                </a:solidFill>
                <a:latin typeface="+mj-lt"/>
              </a:rPr>
              <a:t>Dónde localizar más información</a:t>
            </a:r>
            <a:endParaRPr lang="es-ES" sz="4400" dirty="0">
              <a:solidFill>
                <a:srgbClr val="0070C0"/>
              </a:solidFill>
              <a:latin typeface="+mj-lt"/>
            </a:endParaRPr>
          </a:p>
        </p:txBody>
      </p:sp>
      <p:sp>
        <p:nvSpPr>
          <p:cNvPr id="14" name="4 Marcador de número de diapositiva"/>
          <p:cNvSpPr>
            <a:spLocks noGrp="1"/>
          </p:cNvSpPr>
          <p:nvPr>
            <p:ph type="sldNum" sz="quarter" idx="12"/>
          </p:nvPr>
        </p:nvSpPr>
        <p:spPr>
          <a:xfrm>
            <a:off x="8172400" y="6356350"/>
            <a:ext cx="514400" cy="365125"/>
          </a:xfrm>
        </p:spPr>
        <p:txBody>
          <a:bodyPr/>
          <a:lstStyle/>
          <a:p>
            <a:fld id="{132FADFE-3B8F-471C-ABF0-DBC7717ECBBC}" type="slidenum">
              <a:rPr lang="es-ES" smtClean="0"/>
              <a:pPr/>
              <a:t>28</a:t>
            </a:fld>
            <a:endParaRPr lang="es-ES"/>
          </a:p>
        </p:txBody>
      </p:sp>
      <p:sp>
        <p:nvSpPr>
          <p:cNvPr id="15" name="5 Marcador de pie de página"/>
          <p:cNvSpPr>
            <a:spLocks noGrp="1"/>
          </p:cNvSpPr>
          <p:nvPr>
            <p:ph type="ftr" sz="quarter" idx="11"/>
          </p:nvPr>
        </p:nvSpPr>
        <p:spPr>
          <a:xfrm>
            <a:off x="2915816" y="6363040"/>
            <a:ext cx="3312368" cy="365125"/>
          </a:xfrm>
        </p:spPr>
        <p:txBody>
          <a:bodyPr/>
          <a:lstStyle/>
          <a:p>
            <a:pPr algn="ctr"/>
            <a:r>
              <a:rPr lang="es-ES" dirty="0"/>
              <a:t>Más información</a:t>
            </a:r>
          </a:p>
        </p:txBody>
      </p:sp>
      <p:sp>
        <p:nvSpPr>
          <p:cNvPr id="16" name="2 CuadroTexto"/>
          <p:cNvSpPr txBox="1"/>
          <p:nvPr/>
        </p:nvSpPr>
        <p:spPr>
          <a:xfrm>
            <a:off x="1187624" y="5598983"/>
            <a:ext cx="2203029"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www.osi.es</a:t>
            </a:r>
            <a:endParaRPr lang="es-ES" dirty="0">
              <a:solidFill>
                <a:srgbClr val="0070C0"/>
              </a:solidFill>
            </a:endParaRPr>
          </a:p>
        </p:txBody>
      </p:sp>
      <p:sp>
        <p:nvSpPr>
          <p:cNvPr id="17" name="10 CuadroTexto"/>
          <p:cNvSpPr txBox="1"/>
          <p:nvPr/>
        </p:nvSpPr>
        <p:spPr>
          <a:xfrm>
            <a:off x="5439693" y="5584443"/>
            <a:ext cx="2520325"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://www.is4k.es</a:t>
            </a:r>
            <a:endParaRPr lang="es-ES" dirty="0">
              <a:solidFill>
                <a:srgbClr val="0070C0"/>
              </a:solidFill>
            </a:endParaRPr>
          </a:p>
        </p:txBody>
      </p:sp>
      <p:pic>
        <p:nvPicPr>
          <p:cNvPr id="18" name="Picture 5">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12" r="8044"/>
          <a:stretch/>
        </p:blipFill>
        <p:spPr bwMode="auto">
          <a:xfrm>
            <a:off x="343656" y="1682388"/>
            <a:ext cx="3890963" cy="373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926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3790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Autofit/>
          </a:bodyPr>
          <a:lstStyle/>
          <a:p>
            <a:r>
              <a:rPr lang="es-ES" dirty="0">
                <a:latin typeface="Calibri" panose="020F0502020204030204" pitchFamily="34" charset="0"/>
              </a:rPr>
              <a:t>Las normas sociales </a:t>
            </a:r>
            <a:br>
              <a:rPr lang="es-ES" dirty="0">
                <a:latin typeface="Calibri" panose="020F0502020204030204" pitchFamily="34" charset="0"/>
              </a:rPr>
            </a:br>
            <a:r>
              <a:rPr lang="es-ES" dirty="0">
                <a:latin typeface="Calibri" panose="020F0502020204030204" pitchFamily="34" charset="0"/>
              </a:rPr>
              <a:t>facilitan la </a:t>
            </a:r>
            <a:r>
              <a:rPr lang="es-ES" dirty="0" smtClean="0">
                <a:latin typeface="Calibri" panose="020F0502020204030204" pitchFamily="34" charset="0"/>
              </a:rPr>
              <a:t>convivencia</a:t>
            </a:r>
            <a:endParaRPr lang="es-ES" dirty="0">
              <a:latin typeface="Calibri" panose="020F0502020204030204" pitchFamily="34" charset="0"/>
            </a:endParaRPr>
          </a:p>
        </p:txBody>
      </p:sp>
      <p:pic>
        <p:nvPicPr>
          <p:cNvPr id="9" name="8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7669" y="1916832"/>
            <a:ext cx="4432403" cy="3177287"/>
          </a:xfrm>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3</a:t>
            </a:fld>
            <a:endParaRPr lang="es-ES"/>
          </a:p>
        </p:txBody>
      </p:sp>
      <p:sp>
        <p:nvSpPr>
          <p:cNvPr id="6" name="5 Marcador de pie de página"/>
          <p:cNvSpPr>
            <a:spLocks noGrp="1"/>
          </p:cNvSpPr>
          <p:nvPr>
            <p:ph type="ftr" sz="quarter" idx="11"/>
          </p:nvPr>
        </p:nvSpPr>
        <p:spPr/>
        <p:txBody>
          <a:bodyPr/>
          <a:lstStyle/>
          <a:p>
            <a:pPr algn="ctr"/>
            <a:r>
              <a:rPr lang="es-ES" dirty="0"/>
              <a:t>Netiqueta: </a:t>
            </a:r>
            <a:r>
              <a:rPr lang="es-ES" dirty="0" smtClean="0"/>
              <a:t>introducción</a:t>
            </a:r>
            <a:endParaRPr lang="es-ES" dirty="0"/>
          </a:p>
        </p:txBody>
      </p:sp>
      <p:sp>
        <p:nvSpPr>
          <p:cNvPr id="2" name="1 CuadroTexto"/>
          <p:cNvSpPr txBox="1"/>
          <p:nvPr/>
        </p:nvSpPr>
        <p:spPr>
          <a:xfrm>
            <a:off x="5680972" y="2579420"/>
            <a:ext cx="2759025" cy="1815882"/>
          </a:xfrm>
          <a:prstGeom prst="rect">
            <a:avLst/>
          </a:prstGeom>
          <a:noFill/>
        </p:spPr>
        <p:txBody>
          <a:bodyPr wrap="none" rtlCol="0">
            <a:spAutoFit/>
          </a:bodyPr>
          <a:lstStyle/>
          <a:p>
            <a:pPr algn="ctr"/>
            <a:endParaRPr lang="es-ES" sz="2800" dirty="0" smtClean="0">
              <a:solidFill>
                <a:srgbClr val="007AC6"/>
              </a:solidFill>
              <a:latin typeface="Calibri" panose="020F0502020204030204" pitchFamily="34" charset="0"/>
            </a:endParaRPr>
          </a:p>
          <a:p>
            <a:pPr algn="ctr"/>
            <a:r>
              <a:rPr lang="es-ES" sz="2800" dirty="0" smtClean="0">
                <a:solidFill>
                  <a:srgbClr val="007AC6"/>
                </a:solidFill>
                <a:latin typeface="Calibri" panose="020F0502020204030204" pitchFamily="34" charset="0"/>
              </a:rPr>
              <a:t>La red constituye</a:t>
            </a:r>
          </a:p>
          <a:p>
            <a:pPr algn="ctr"/>
            <a:r>
              <a:rPr lang="es-ES" sz="2800" dirty="0" smtClean="0">
                <a:solidFill>
                  <a:srgbClr val="007AC6"/>
                </a:solidFill>
                <a:latin typeface="Calibri" panose="020F0502020204030204" pitchFamily="34" charset="0"/>
              </a:rPr>
              <a:t> una forma más </a:t>
            </a:r>
          </a:p>
          <a:p>
            <a:pPr algn="ctr"/>
            <a:r>
              <a:rPr lang="es-ES" sz="2800" dirty="0" smtClean="0">
                <a:solidFill>
                  <a:srgbClr val="007AC6"/>
                </a:solidFill>
                <a:latin typeface="Calibri" panose="020F0502020204030204" pitchFamily="34" charset="0"/>
              </a:rPr>
              <a:t>de socialización</a:t>
            </a:r>
            <a:endParaRPr lang="es-ES" sz="2800" dirty="0">
              <a:solidFill>
                <a:srgbClr val="007AC6"/>
              </a:solidFill>
              <a:latin typeface="Calibri" panose="020F0502020204030204" pitchFamily="34" charset="0"/>
            </a:endParaRPr>
          </a:p>
        </p:txBody>
      </p:sp>
    </p:spTree>
    <p:extLst>
      <p:ext uri="{BB962C8B-B14F-4D97-AF65-F5344CB8AC3E}">
        <p14:creationId xmlns:p14="http://schemas.microsoft.com/office/powerpoint/2010/main" val="2946134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723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57200" y="44624"/>
            <a:ext cx="8229600" cy="1143000"/>
          </a:xfrm>
        </p:spPr>
        <p:txBody>
          <a:bodyPr/>
          <a:lstStyle/>
          <a:p>
            <a:r>
              <a:rPr lang="es-ES" dirty="0" smtClean="0"/>
              <a:t>¿Qué es la Netiqueta?</a:t>
            </a:r>
            <a:endParaRPr lang="es-ES" dirty="0"/>
          </a:p>
        </p:txBody>
      </p:sp>
      <p:pic>
        <p:nvPicPr>
          <p:cNvPr id="9" name="8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7792" y="1187624"/>
            <a:ext cx="4929718" cy="4996207"/>
          </a:xfrm>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4</a:t>
            </a:fld>
            <a:endParaRPr lang="es-ES"/>
          </a:p>
        </p:txBody>
      </p:sp>
      <p:sp>
        <p:nvSpPr>
          <p:cNvPr id="6" name="5 Marcador de pie de página"/>
          <p:cNvSpPr>
            <a:spLocks noGrp="1"/>
          </p:cNvSpPr>
          <p:nvPr>
            <p:ph type="ftr" sz="quarter" idx="11"/>
          </p:nvPr>
        </p:nvSpPr>
        <p:spPr/>
        <p:txBody>
          <a:bodyPr/>
          <a:lstStyle/>
          <a:p>
            <a:pPr algn="ctr"/>
            <a:r>
              <a:rPr lang="es-ES" dirty="0" smtClean="0"/>
              <a:t>Netiqueta: ¿qué es?</a:t>
            </a:r>
            <a:endParaRPr lang="es-ES" dirty="0"/>
          </a:p>
        </p:txBody>
      </p:sp>
      <p:sp>
        <p:nvSpPr>
          <p:cNvPr id="10" name="9 CuadroTexto"/>
          <p:cNvSpPr txBox="1"/>
          <p:nvPr/>
        </p:nvSpPr>
        <p:spPr>
          <a:xfrm>
            <a:off x="2102129" y="2636912"/>
            <a:ext cx="4939742" cy="1815882"/>
          </a:xfrm>
          <a:prstGeom prst="rect">
            <a:avLst/>
          </a:prstGeom>
          <a:noFill/>
        </p:spPr>
        <p:txBody>
          <a:bodyPr wrap="square" rtlCol="0">
            <a:spAutoFit/>
          </a:bodyPr>
          <a:lstStyle/>
          <a:p>
            <a:pPr algn="ctr"/>
            <a:r>
              <a:rPr lang="es-ES" sz="2800" dirty="0">
                <a:solidFill>
                  <a:srgbClr val="007AC6"/>
                </a:solidFill>
              </a:rPr>
              <a:t>P</a:t>
            </a:r>
            <a:r>
              <a:rPr lang="es-ES" sz="2800" dirty="0" smtClean="0">
                <a:solidFill>
                  <a:srgbClr val="007AC6"/>
                </a:solidFill>
              </a:rPr>
              <a:t>autas </a:t>
            </a:r>
            <a:r>
              <a:rPr lang="es-ES" sz="2800" dirty="0">
                <a:solidFill>
                  <a:srgbClr val="007AC6"/>
                </a:solidFill>
              </a:rPr>
              <a:t>de buen </a:t>
            </a:r>
            <a:endParaRPr lang="es-ES" sz="2800" dirty="0" smtClean="0">
              <a:solidFill>
                <a:srgbClr val="007AC6"/>
              </a:solidFill>
            </a:endParaRPr>
          </a:p>
          <a:p>
            <a:pPr algn="ctr"/>
            <a:r>
              <a:rPr lang="es-ES" sz="2800" dirty="0" smtClean="0">
                <a:solidFill>
                  <a:srgbClr val="007AC6"/>
                </a:solidFill>
              </a:rPr>
              <a:t>comportamiento </a:t>
            </a:r>
          </a:p>
          <a:p>
            <a:pPr algn="ctr"/>
            <a:r>
              <a:rPr lang="es-ES" sz="2800" dirty="0" smtClean="0">
                <a:solidFill>
                  <a:srgbClr val="007AC6"/>
                </a:solidFill>
              </a:rPr>
              <a:t>para comunicarse </a:t>
            </a:r>
          </a:p>
          <a:p>
            <a:pPr algn="ctr"/>
            <a:r>
              <a:rPr lang="es-ES" sz="2800" dirty="0" smtClean="0">
                <a:solidFill>
                  <a:srgbClr val="007AC6"/>
                </a:solidFill>
              </a:rPr>
              <a:t>en </a:t>
            </a:r>
            <a:r>
              <a:rPr lang="es-ES" sz="2800" dirty="0">
                <a:solidFill>
                  <a:srgbClr val="007AC6"/>
                </a:solidFill>
              </a:rPr>
              <a:t>la </a:t>
            </a:r>
            <a:r>
              <a:rPr lang="es-ES" sz="2800" dirty="0" smtClean="0">
                <a:solidFill>
                  <a:srgbClr val="007AC6"/>
                </a:solidFill>
              </a:rPr>
              <a:t>red</a:t>
            </a:r>
            <a:endParaRPr lang="es-ES" sz="2800" dirty="0">
              <a:solidFill>
                <a:srgbClr val="007AC6"/>
              </a:solidFill>
            </a:endParaRPr>
          </a:p>
        </p:txBody>
      </p:sp>
    </p:spTree>
    <p:extLst>
      <p:ext uri="{BB962C8B-B14F-4D97-AF65-F5344CB8AC3E}">
        <p14:creationId xmlns:p14="http://schemas.microsoft.com/office/powerpoint/2010/main" val="1059765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57200" y="116632"/>
            <a:ext cx="8229600" cy="1143000"/>
          </a:xfrm>
        </p:spPr>
        <p:txBody>
          <a:bodyPr/>
          <a:lstStyle/>
          <a:p>
            <a:r>
              <a:rPr lang="es-ES" dirty="0" smtClean="0"/>
              <a:t>¿Para qué sirve?</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5</a:t>
            </a:fld>
            <a:endParaRPr lang="es-ES"/>
          </a:p>
        </p:txBody>
      </p:sp>
      <p:sp>
        <p:nvSpPr>
          <p:cNvPr id="6" name="5 Marcador de pie de página"/>
          <p:cNvSpPr>
            <a:spLocks noGrp="1"/>
          </p:cNvSpPr>
          <p:nvPr>
            <p:ph type="ftr" sz="quarter" idx="11"/>
          </p:nvPr>
        </p:nvSpPr>
        <p:spPr/>
        <p:txBody>
          <a:bodyPr/>
          <a:lstStyle/>
          <a:p>
            <a:pPr algn="ctr"/>
            <a:r>
              <a:rPr lang="es-ES" dirty="0" smtClean="0"/>
              <a:t>Netiqueta: ¿para qué sirve?</a:t>
            </a:r>
            <a:endParaRPr lang="es-ES" dirty="0"/>
          </a:p>
        </p:txBody>
      </p:sp>
      <p:sp>
        <p:nvSpPr>
          <p:cNvPr id="10" name="9 CuadroTexto"/>
          <p:cNvSpPr txBox="1"/>
          <p:nvPr/>
        </p:nvSpPr>
        <p:spPr>
          <a:xfrm>
            <a:off x="2870131" y="2564904"/>
            <a:ext cx="3473259" cy="1815882"/>
          </a:xfrm>
          <a:prstGeom prst="rect">
            <a:avLst/>
          </a:prstGeom>
          <a:noFill/>
        </p:spPr>
        <p:txBody>
          <a:bodyPr wrap="none" rtlCol="0">
            <a:spAutoFit/>
          </a:bodyPr>
          <a:lstStyle/>
          <a:p>
            <a:pPr algn="ctr"/>
            <a:r>
              <a:rPr lang="es-ES" sz="2800" dirty="0">
                <a:solidFill>
                  <a:srgbClr val="0070C0"/>
                </a:solidFill>
              </a:rPr>
              <a:t>P</a:t>
            </a:r>
            <a:r>
              <a:rPr lang="es-ES" sz="2800" dirty="0" smtClean="0">
                <a:solidFill>
                  <a:srgbClr val="0070C0"/>
                </a:solidFill>
              </a:rPr>
              <a:t>autas </a:t>
            </a:r>
            <a:r>
              <a:rPr lang="es-ES" sz="2800" dirty="0">
                <a:solidFill>
                  <a:srgbClr val="0070C0"/>
                </a:solidFill>
              </a:rPr>
              <a:t>de buen </a:t>
            </a:r>
            <a:endParaRPr lang="es-ES" sz="2800" dirty="0" smtClean="0">
              <a:solidFill>
                <a:srgbClr val="0070C0"/>
              </a:solidFill>
            </a:endParaRPr>
          </a:p>
          <a:p>
            <a:pPr algn="ctr"/>
            <a:r>
              <a:rPr lang="es-ES" sz="2800" dirty="0" smtClean="0">
                <a:solidFill>
                  <a:srgbClr val="0070C0"/>
                </a:solidFill>
              </a:rPr>
              <a:t>comportamiento </a:t>
            </a:r>
          </a:p>
          <a:p>
            <a:pPr algn="ctr"/>
            <a:r>
              <a:rPr lang="es-ES" sz="2800" dirty="0" smtClean="0">
                <a:solidFill>
                  <a:srgbClr val="0070C0"/>
                </a:solidFill>
              </a:rPr>
              <a:t>para </a:t>
            </a:r>
          </a:p>
          <a:p>
            <a:pPr algn="ctr"/>
            <a:r>
              <a:rPr lang="es-ES" sz="2800" dirty="0" smtClean="0">
                <a:solidFill>
                  <a:srgbClr val="0070C0"/>
                </a:solidFill>
              </a:rPr>
              <a:t>comunicarse </a:t>
            </a:r>
            <a:r>
              <a:rPr lang="es-ES" sz="2800" dirty="0">
                <a:solidFill>
                  <a:srgbClr val="0070C0"/>
                </a:solidFill>
              </a:rPr>
              <a:t>en la </a:t>
            </a:r>
            <a:r>
              <a:rPr lang="es-ES" sz="2800" dirty="0" smtClean="0">
                <a:solidFill>
                  <a:srgbClr val="0070C0"/>
                </a:solidFill>
              </a:rPr>
              <a:t>red.</a:t>
            </a:r>
            <a:endParaRPr lang="es-ES" sz="2800" dirty="0">
              <a:solidFill>
                <a:srgbClr val="0070C0"/>
              </a:solidFill>
            </a:endParaRPr>
          </a:p>
        </p:txBody>
      </p:sp>
      <p:pic>
        <p:nvPicPr>
          <p:cNvPr id="3" name="2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69603" y="1546401"/>
            <a:ext cx="5750963" cy="4644000"/>
          </a:xfrm>
        </p:spPr>
      </p:pic>
    </p:spTree>
    <p:extLst>
      <p:ext uri="{BB962C8B-B14F-4D97-AF65-F5344CB8AC3E}">
        <p14:creationId xmlns:p14="http://schemas.microsoft.com/office/powerpoint/2010/main" val="304904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fontScale="90000"/>
          </a:bodyPr>
          <a:lstStyle/>
          <a:p>
            <a:r>
              <a:rPr lang="es-ES" dirty="0" smtClean="0">
                <a:latin typeface="Calibri" panose="020F0502020204030204" pitchFamily="34" charset="0"/>
              </a:rPr>
              <a:t>Implica conocer las peculiaridades del medio de comunicación que utilizamos</a:t>
            </a:r>
            <a:endParaRPr lang="es-ES" dirty="0">
              <a:latin typeface="Calibri" panose="020F0502020204030204" pitchFamily="34" charset="0"/>
            </a:endParaRPr>
          </a:p>
        </p:txBody>
      </p:sp>
      <p:sp>
        <p:nvSpPr>
          <p:cNvPr id="5" name="4 Marcador de número de diapositiva"/>
          <p:cNvSpPr>
            <a:spLocks noGrp="1"/>
          </p:cNvSpPr>
          <p:nvPr>
            <p:ph type="sldNum" sz="quarter" idx="12"/>
          </p:nvPr>
        </p:nvSpPr>
        <p:spPr>
          <a:prstGeom prst="rect">
            <a:avLst/>
          </a:prstGeom>
        </p:spPr>
        <p:txBody>
          <a:bodyPr/>
          <a:lstStyle/>
          <a:p>
            <a:fld id="{132FADFE-3B8F-471C-ABF0-DBC7717ECBBC}" type="slidenum">
              <a:rPr lang="es-ES" smtClean="0"/>
              <a:pPr/>
              <a:t>6</a:t>
            </a:fld>
            <a:endParaRPr lang="es-ES"/>
          </a:p>
        </p:txBody>
      </p:sp>
      <p:sp>
        <p:nvSpPr>
          <p:cNvPr id="6" name="5 Marcador de pie de página"/>
          <p:cNvSpPr>
            <a:spLocks noGrp="1"/>
          </p:cNvSpPr>
          <p:nvPr>
            <p:ph type="ftr" sz="quarter" idx="11"/>
          </p:nvPr>
        </p:nvSpPr>
        <p:spPr>
          <a:prstGeom prst="rect">
            <a:avLst/>
          </a:prstGeom>
        </p:spPr>
        <p:txBody>
          <a:bodyPr/>
          <a:lstStyle/>
          <a:p>
            <a:pPr algn="ctr"/>
            <a:r>
              <a:rPr lang="es-ES" dirty="0"/>
              <a:t>Netiqueta: comportamiento en línea</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812" y="1763317"/>
            <a:ext cx="4270375" cy="4247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509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Autofit/>
          </a:bodyPr>
          <a:lstStyle/>
          <a:p>
            <a:r>
              <a:rPr lang="es-ES" sz="4000" dirty="0" smtClean="0">
                <a:latin typeface="Calibri" panose="020F0502020204030204" pitchFamily="34" charset="0"/>
              </a:rPr>
              <a:t>Si no tenemos en cuenta la Netiqueta ¿a qué riesgos nos exponemos?</a:t>
            </a:r>
            <a:endParaRPr lang="es-ES" sz="4000" dirty="0">
              <a:latin typeface="Calibri" panose="020F0502020204030204" pitchFamily="34" charset="0"/>
            </a:endParaRPr>
          </a:p>
        </p:txBody>
      </p:sp>
      <p:pic>
        <p:nvPicPr>
          <p:cNvPr id="8" name="7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2516586"/>
            <a:ext cx="4038600" cy="2703525"/>
          </a:xfrm>
        </p:spPr>
      </p:pic>
      <p:sp>
        <p:nvSpPr>
          <p:cNvPr id="4" name="3 Marcador de contenido"/>
          <p:cNvSpPr>
            <a:spLocks noGrp="1"/>
          </p:cNvSpPr>
          <p:nvPr>
            <p:ph sz="half" idx="2"/>
          </p:nvPr>
        </p:nvSpPr>
        <p:spPr>
          <a:xfrm>
            <a:off x="4788024" y="3725994"/>
            <a:ext cx="4038600" cy="1612776"/>
          </a:xfrm>
        </p:spPr>
        <p:txBody>
          <a:bodyPr>
            <a:normAutofit/>
          </a:bodyPr>
          <a:lstStyle/>
          <a:p>
            <a:pPr marL="0" indent="0" algn="ctr">
              <a:buNone/>
            </a:pPr>
            <a:r>
              <a:rPr lang="es-ES" sz="4000" dirty="0" smtClean="0">
                <a:solidFill>
                  <a:srgbClr val="007AC6"/>
                </a:solidFill>
              </a:rPr>
              <a:t>Alta probabilidad de malentendidos</a:t>
            </a:r>
          </a:p>
          <a:p>
            <a:endParaRPr lang="es-ES" sz="4000" dirty="0">
              <a:solidFill>
                <a:srgbClr val="007AC6"/>
              </a:solidFill>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7</a:t>
            </a:fld>
            <a:endParaRPr lang="es-ES"/>
          </a:p>
        </p:txBody>
      </p:sp>
      <p:sp>
        <p:nvSpPr>
          <p:cNvPr id="6" name="5 Marcador de pie de página"/>
          <p:cNvSpPr>
            <a:spLocks noGrp="1"/>
          </p:cNvSpPr>
          <p:nvPr>
            <p:ph type="ftr" sz="quarter" idx="11"/>
          </p:nvPr>
        </p:nvSpPr>
        <p:spPr>
          <a:xfrm>
            <a:off x="2915816" y="6356350"/>
            <a:ext cx="3312368" cy="365125"/>
          </a:xfrm>
          <a:prstGeom prst="rect">
            <a:avLst/>
          </a:prstGeom>
        </p:spPr>
        <p:txBody>
          <a:bodyPr/>
          <a:lstStyle/>
          <a:p>
            <a:pPr algn="ctr"/>
            <a:r>
              <a:rPr lang="es-ES" dirty="0" smtClean="0"/>
              <a:t>Riesgos asociados a la falta de Netiqueta</a:t>
            </a:r>
            <a:endParaRPr lang="es-ES" dirty="0"/>
          </a:p>
        </p:txBody>
      </p:sp>
      <p:sp>
        <p:nvSpPr>
          <p:cNvPr id="11" name="Marcador de texto 5"/>
          <p:cNvSpPr txBox="1">
            <a:spLocks/>
          </p:cNvSpPr>
          <p:nvPr/>
        </p:nvSpPr>
        <p:spPr>
          <a:xfrm>
            <a:off x="5364088" y="2132856"/>
            <a:ext cx="2432908" cy="1625600"/>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_tradnl" b="1" dirty="0" smtClean="0">
                <a:solidFill>
                  <a:srgbClr val="8FCAE7"/>
                </a:solidFill>
                <a:latin typeface="Arial Black"/>
                <a:cs typeface="Arial Black"/>
              </a:rPr>
              <a:t>01</a:t>
            </a:r>
            <a:endParaRPr lang="es-ES" b="1" dirty="0">
              <a:latin typeface="Arial Black"/>
              <a:cs typeface="Arial Black"/>
            </a:endParaRPr>
          </a:p>
        </p:txBody>
      </p:sp>
    </p:spTree>
    <p:extLst>
      <p:ext uri="{BB962C8B-B14F-4D97-AF65-F5344CB8AC3E}">
        <p14:creationId xmlns:p14="http://schemas.microsoft.com/office/powerpoint/2010/main" val="1907256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dirty="0" smtClean="0">
                <a:latin typeface="Calibri" panose="020F0502020204030204" pitchFamily="34" charset="0"/>
              </a:rPr>
              <a:t>Algunos ejemplos</a:t>
            </a:r>
            <a:endParaRPr lang="es-ES" dirty="0">
              <a:latin typeface="Calibri" panose="020F0502020204030204" pitchFamily="34" charset="0"/>
            </a:endParaRPr>
          </a:p>
        </p:txBody>
      </p:sp>
      <p:sp>
        <p:nvSpPr>
          <p:cNvPr id="12" name="11 Marcador de contenido"/>
          <p:cNvSpPr>
            <a:spLocks noGrp="1"/>
          </p:cNvSpPr>
          <p:nvPr>
            <p:ph sz="half" idx="1"/>
          </p:nvPr>
        </p:nvSpPr>
        <p:spPr/>
        <p:txBody>
          <a:bodyPr/>
          <a:lstStyle/>
          <a:p>
            <a:endParaRPr lang="es-ES" dirty="0" smtClean="0"/>
          </a:p>
          <a:p>
            <a:endParaRPr lang="es-ES" dirty="0"/>
          </a:p>
          <a:p>
            <a:endParaRPr lang="es-ES" dirty="0" smtClean="0"/>
          </a:p>
          <a:p>
            <a:endParaRPr lang="es-ES" dirty="0"/>
          </a:p>
          <a:p>
            <a:endParaRPr lang="es-ES" dirty="0" smtClean="0"/>
          </a:p>
          <a:p>
            <a:endParaRPr lang="es-ES" dirty="0" smtClean="0"/>
          </a:p>
          <a:p>
            <a:endParaRPr lang="es-ES" dirty="0"/>
          </a:p>
          <a:p>
            <a:pPr marL="0" indent="0">
              <a:buNone/>
            </a:pPr>
            <a:endParaRPr lang="es-ES" dirty="0" smtClean="0"/>
          </a:p>
          <a:p>
            <a:endParaRPr lang="es-ES" dirty="0"/>
          </a:p>
        </p:txBody>
      </p:sp>
      <p:sp>
        <p:nvSpPr>
          <p:cNvPr id="13" name="12 Marcador de contenido"/>
          <p:cNvSpPr>
            <a:spLocks noGrp="1"/>
          </p:cNvSpPr>
          <p:nvPr>
            <p:ph sz="half" idx="2"/>
          </p:nvPr>
        </p:nvSpPr>
        <p:spPr/>
        <p:txBody>
          <a:bodyPr/>
          <a:lstStyle/>
          <a:p>
            <a:endParaRPr lang="es-ES" dirty="0" smtClean="0"/>
          </a:p>
          <a:p>
            <a:endParaRPr lang="es-ES" dirty="0"/>
          </a:p>
          <a:p>
            <a:endParaRPr lang="es-ES" dirty="0" smtClean="0"/>
          </a:p>
          <a:p>
            <a:endParaRPr lang="es-ES" dirty="0"/>
          </a:p>
          <a:p>
            <a:endParaRPr lang="es-ES" dirty="0" smtClean="0"/>
          </a:p>
          <a:p>
            <a:pPr algn="r"/>
            <a:endParaRPr lang="es-ES" dirty="0"/>
          </a:p>
          <a:p>
            <a:endParaRPr lang="es-ES" dirty="0" smtClean="0"/>
          </a:p>
          <a:p>
            <a:endParaRPr lang="es-ES" dirty="0"/>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8</a:t>
            </a:fld>
            <a:endParaRPr lang="es-ES"/>
          </a:p>
        </p:txBody>
      </p:sp>
      <p:sp>
        <p:nvSpPr>
          <p:cNvPr id="6" name="5 Marcador de pie de página"/>
          <p:cNvSpPr>
            <a:spLocks noGrp="1"/>
          </p:cNvSpPr>
          <p:nvPr>
            <p:ph type="ftr" sz="quarter" idx="11"/>
          </p:nvPr>
        </p:nvSpPr>
        <p:spPr>
          <a:xfrm>
            <a:off x="2915816" y="6356350"/>
            <a:ext cx="3312368" cy="365125"/>
          </a:xfrm>
          <a:prstGeom prst="rect">
            <a:avLst/>
          </a:prstGeom>
        </p:spPr>
        <p:txBody>
          <a:bodyPr/>
          <a:lstStyle/>
          <a:p>
            <a:pPr algn="ctr"/>
            <a:r>
              <a:rPr lang="es-ES" dirty="0"/>
              <a:t>Riesgos asociados a la falta de Netiqueta</a:t>
            </a:r>
          </a:p>
        </p:txBody>
      </p:sp>
      <p:pic>
        <p:nvPicPr>
          <p:cNvPr id="10" name="9 Imagen"/>
          <p:cNvPicPr/>
          <p:nvPr/>
        </p:nvPicPr>
        <p:blipFill>
          <a:blip r:embed="rId3" cstate="print">
            <a:extLst>
              <a:ext uri="{28A0092B-C50C-407E-A947-70E740481C1C}">
                <a14:useLocalDpi xmlns:a14="http://schemas.microsoft.com/office/drawing/2010/main" val="0"/>
              </a:ext>
            </a:extLst>
          </a:blip>
          <a:stretch>
            <a:fillRect/>
          </a:stretch>
        </p:blipFill>
        <p:spPr>
          <a:xfrm>
            <a:off x="1012315" y="2060848"/>
            <a:ext cx="2880320" cy="3024336"/>
          </a:xfrm>
          <a:prstGeom prst="rect">
            <a:avLst/>
          </a:prstGeom>
        </p:spPr>
      </p:pic>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1246" y="2060848"/>
            <a:ext cx="3226157" cy="3017447"/>
          </a:xfrm>
          <a:prstGeom prst="rect">
            <a:avLst/>
          </a:prstGeom>
        </p:spPr>
      </p:pic>
      <p:sp>
        <p:nvSpPr>
          <p:cNvPr id="15" name="14 CuadroTexto"/>
          <p:cNvSpPr txBox="1"/>
          <p:nvPr/>
        </p:nvSpPr>
        <p:spPr>
          <a:xfrm>
            <a:off x="1288534" y="5157772"/>
            <a:ext cx="2327881" cy="215444"/>
          </a:xfrm>
          <a:prstGeom prst="rect">
            <a:avLst/>
          </a:prstGeom>
          <a:noFill/>
        </p:spPr>
        <p:txBody>
          <a:bodyPr wrap="none" rtlCol="0">
            <a:spAutoFit/>
          </a:bodyPr>
          <a:lstStyle/>
          <a:p>
            <a:r>
              <a:rPr lang="es-ES" sz="800" dirty="0" smtClean="0"/>
              <a:t>Imagen: https</a:t>
            </a:r>
            <a:r>
              <a:rPr lang="es-ES" sz="800" dirty="0"/>
              <a:t>://www.facebook.com/spanishonline</a:t>
            </a:r>
          </a:p>
        </p:txBody>
      </p:sp>
    </p:spTree>
    <p:extLst>
      <p:ext uri="{BB962C8B-B14F-4D97-AF65-F5344CB8AC3E}">
        <p14:creationId xmlns:p14="http://schemas.microsoft.com/office/powerpoint/2010/main" val="1797615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7504" y="1772816"/>
            <a:ext cx="5400600" cy="3600400"/>
          </a:xfrm>
        </p:spPr>
      </p:pic>
      <p:sp>
        <p:nvSpPr>
          <p:cNvPr id="7" name="6 Título"/>
          <p:cNvSpPr>
            <a:spLocks noGrp="1"/>
          </p:cNvSpPr>
          <p:nvPr>
            <p:ph type="title"/>
          </p:nvPr>
        </p:nvSpPr>
        <p:spPr>
          <a:xfrm>
            <a:off x="457200" y="188640"/>
            <a:ext cx="8229600" cy="1143000"/>
          </a:xfrm>
        </p:spPr>
        <p:txBody>
          <a:bodyPr>
            <a:normAutofit/>
          </a:bodyPr>
          <a:lstStyle/>
          <a:p>
            <a:r>
              <a:rPr lang="es-ES" dirty="0" smtClean="0">
                <a:latin typeface="Calibri" panose="020F0502020204030204" pitchFamily="34" charset="0"/>
              </a:rPr>
              <a:t>¿A qué riesgos nos exponemos?</a:t>
            </a:r>
            <a:endParaRPr lang="es-ES" dirty="0">
              <a:latin typeface="Calibri" panose="020F0502020204030204" pitchFamily="34" charset="0"/>
            </a:endParaRPr>
          </a:p>
        </p:txBody>
      </p:sp>
      <p:sp>
        <p:nvSpPr>
          <p:cNvPr id="4" name="3 Marcador de contenido"/>
          <p:cNvSpPr>
            <a:spLocks noGrp="1"/>
          </p:cNvSpPr>
          <p:nvPr>
            <p:ph sz="half" idx="2"/>
          </p:nvPr>
        </p:nvSpPr>
        <p:spPr>
          <a:xfrm>
            <a:off x="5436096" y="1988840"/>
            <a:ext cx="3816424" cy="1872208"/>
          </a:xfrm>
        </p:spPr>
        <p:txBody>
          <a:bodyPr>
            <a:noAutofit/>
          </a:bodyPr>
          <a:lstStyle/>
          <a:p>
            <a:pPr marL="0" indent="0" algn="ctr">
              <a:buNone/>
            </a:pPr>
            <a:r>
              <a:rPr lang="es-ES" sz="3600" dirty="0" smtClean="0">
                <a:solidFill>
                  <a:srgbClr val="007AC6"/>
                </a:solidFill>
                <a:latin typeface="Calibri" panose="020F0502020204030204" pitchFamily="34" charset="0"/>
              </a:rPr>
              <a:t>Vulnerar la privacidad de los demás</a:t>
            </a:r>
            <a:endParaRPr lang="es-ES" sz="3600" dirty="0">
              <a:solidFill>
                <a:srgbClr val="007AC6"/>
              </a:solidFill>
              <a:latin typeface="Calibri" panose="020F0502020204030204" pitchFamily="34" charset="0"/>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9</a:t>
            </a:fld>
            <a:endParaRPr lang="es-ES"/>
          </a:p>
        </p:txBody>
      </p:sp>
      <p:sp>
        <p:nvSpPr>
          <p:cNvPr id="6" name="5 Marcador de pie de página"/>
          <p:cNvSpPr>
            <a:spLocks noGrp="1"/>
          </p:cNvSpPr>
          <p:nvPr>
            <p:ph type="ftr" sz="quarter" idx="11"/>
          </p:nvPr>
        </p:nvSpPr>
        <p:spPr>
          <a:xfrm>
            <a:off x="2915816" y="6356350"/>
            <a:ext cx="3312368" cy="365125"/>
          </a:xfrm>
          <a:prstGeom prst="rect">
            <a:avLst/>
          </a:prstGeom>
        </p:spPr>
        <p:txBody>
          <a:bodyPr/>
          <a:lstStyle/>
          <a:p>
            <a:pPr algn="ctr"/>
            <a:r>
              <a:rPr lang="es-ES" dirty="0"/>
              <a:t>Riesgos asociados a la falta de Netiqueta</a:t>
            </a:r>
          </a:p>
        </p:txBody>
      </p:sp>
      <p:sp>
        <p:nvSpPr>
          <p:cNvPr id="16" name="Marcador de texto 5"/>
          <p:cNvSpPr txBox="1">
            <a:spLocks/>
          </p:cNvSpPr>
          <p:nvPr/>
        </p:nvSpPr>
        <p:spPr>
          <a:xfrm>
            <a:off x="6084168" y="4077072"/>
            <a:ext cx="2432908" cy="1625600"/>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ES_tradnl" b="1" dirty="0" smtClean="0">
                <a:solidFill>
                  <a:srgbClr val="8FCAE7"/>
                </a:solidFill>
                <a:latin typeface="Arial Black"/>
                <a:cs typeface="Arial Black"/>
              </a:rPr>
              <a:t>02</a:t>
            </a:r>
            <a:endParaRPr lang="es-ES" b="1" dirty="0">
              <a:latin typeface="Arial Black"/>
              <a:cs typeface="Arial Black"/>
            </a:endParaRPr>
          </a:p>
        </p:txBody>
      </p:sp>
    </p:spTree>
    <p:extLst>
      <p:ext uri="{BB962C8B-B14F-4D97-AF65-F5344CB8AC3E}">
        <p14:creationId xmlns:p14="http://schemas.microsoft.com/office/powerpoint/2010/main" val="1385061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ppts">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ppts</Template>
  <TotalTime>0</TotalTime>
  <Words>545</Words>
  <Application>Microsoft Office PowerPoint</Application>
  <PresentationFormat>Presentación en pantalla (4:3)</PresentationFormat>
  <Paragraphs>169</Paragraphs>
  <Slides>30</Slides>
  <Notes>28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Arial</vt:lpstr>
      <vt:lpstr>Arial Black</vt:lpstr>
      <vt:lpstr>Calibri</vt:lpstr>
      <vt:lpstr>Times New Roman</vt:lpstr>
      <vt:lpstr>Trebuchet MS</vt:lpstr>
      <vt:lpstr>Wingdings</vt:lpstr>
      <vt:lpstr>Plantilla ppts</vt:lpstr>
      <vt:lpstr>Netiqueta:  Comportamiento en línea</vt:lpstr>
      <vt:lpstr>¿Qué vamos a aprender hoy?</vt:lpstr>
      <vt:lpstr>Las normas sociales  facilitan la convivencia</vt:lpstr>
      <vt:lpstr>¿Qué es la Netiqueta?</vt:lpstr>
      <vt:lpstr>¿Para qué sirve?</vt:lpstr>
      <vt:lpstr>Implica conocer las peculiaridades del medio de comunicación que utilizamos</vt:lpstr>
      <vt:lpstr>Si no tenemos en cuenta la Netiqueta ¿a qué riesgos nos exponemos?</vt:lpstr>
      <vt:lpstr>Algunos ejemplos</vt:lpstr>
      <vt:lpstr>¿A qué riesgos nos exponemos?</vt:lpstr>
      <vt:lpstr>Algunos ejemplos</vt:lpstr>
      <vt:lpstr>¿A qué riesgos nos exponemos?</vt:lpstr>
      <vt:lpstr>Algunos ejemplos</vt:lpstr>
      <vt:lpstr>¿A qué riesgos nos exponemos?</vt:lpstr>
      <vt:lpstr>Algunos ejemplos</vt:lpstr>
      <vt:lpstr>Netiqueta: buenas prácticas</vt:lpstr>
      <vt:lpstr>Cuida tus mensajes para evitar malas interpretaciones</vt:lpstr>
      <vt:lpstr>Resalta los aspectos positivos de las personas y no los negativos</vt:lpstr>
      <vt:lpstr>Respeta tu privacidad  y la de los demás</vt:lpstr>
      <vt:lpstr> Lo que vamos a hacer a través de la red, ¿lo haríamos cara a cara?</vt:lpstr>
      <vt:lpstr>Respeta la propiedad intelectual de los contenidos digitales</vt:lpstr>
      <vt:lpstr>Presentación de PowerPoint</vt:lpstr>
      <vt:lpstr>No abuses de tu poder o conocimiento</vt:lpstr>
      <vt:lpstr>Ejercita la empatía</vt:lpstr>
      <vt:lpstr>Cuando utilices un servicio nuevo  para ti: observa y aprende</vt:lpstr>
      <vt:lpstr>Presentación de PowerPoint</vt:lpstr>
      <vt:lpstr>Presentación de PowerPoint</vt:lpstr>
      <vt:lpstr>Presentación de PowerPoint</vt:lpstr>
      <vt:lpstr>Dónde localizar más información</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2016-07-21T11:41:16Z</dcterms:created>
  <dcterms:modified xsi:type="dcterms:W3CDTF">2017-03-29T11:35:45Z</dcterms:modified>
</cp:coreProperties>
</file>